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8"/>
  </p:notesMasterIdLst>
  <p:sldIdLst>
    <p:sldId id="258" r:id="rId4"/>
    <p:sldId id="257" r:id="rId5"/>
    <p:sldId id="260" r:id="rId6"/>
    <p:sldId id="289" r:id="rId7"/>
    <p:sldId id="622" r:id="rId9"/>
    <p:sldId id="620" r:id="rId10"/>
    <p:sldId id="261" r:id="rId11"/>
    <p:sldId id="262" r:id="rId12"/>
    <p:sldId id="623" r:id="rId13"/>
    <p:sldId id="624" r:id="rId14"/>
    <p:sldId id="625" r:id="rId15"/>
    <p:sldId id="387" r:id="rId16"/>
    <p:sldId id="626" r:id="rId17"/>
    <p:sldId id="390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4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550AB-43E9-46AC-B552-DD978C2B25D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F837B-1AF1-400A-93D2-8F4683DB707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26E484A-6B77-4E18-B449-1CBBD60A73A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B05EDD-3052-4AB6-9644-DC9DEBAB21A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2614065"/>
          </a:xfrm>
        </p:spPr>
        <p:txBody>
          <a:bodyPr anchor="b"/>
          <a:lstStyle>
            <a:lvl1pPr algn="ctr">
              <a:defRPr sz="6000" b="1" baseline="30000"/>
            </a:lvl1pPr>
          </a:lstStyle>
          <a:p>
            <a:r>
              <a:rPr lang="en-GB" dirty="0"/>
              <a:t>12th SMC Alliance Meeting </a:t>
            </a:r>
            <a:br>
              <a:rPr lang="en-GB" dirty="0"/>
            </a:br>
            <a:r>
              <a:rPr lang="en-GB" dirty="0"/>
              <a:t>Lomé - Togo</a:t>
            </a:r>
            <a:br>
              <a:rPr lang="en-GB" dirty="0"/>
            </a:br>
            <a:r>
              <a:rPr lang="en-GB" dirty="0"/>
              <a:t>Feb 25 – 28, 2025  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186" y="4051739"/>
            <a:ext cx="11776842" cy="977463"/>
          </a:xfrm>
        </p:spPr>
        <p:txBody>
          <a:bodyPr>
            <a:noAutofit/>
          </a:bodyPr>
          <a:lstStyle>
            <a:lvl1pPr marL="0" indent="0" algn="ctr">
              <a:buNone/>
              <a:defRPr sz="6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dirty="0"/>
              <a:t>Merci, </a:t>
            </a:r>
            <a:r>
              <a:rPr lang="fr-CH" dirty="0" err="1"/>
              <a:t>Akpe</a:t>
            </a:r>
            <a:r>
              <a:rPr lang="fr-CH" dirty="0"/>
              <a:t>, </a:t>
            </a:r>
            <a:r>
              <a:rPr lang="fr-CH" dirty="0" err="1"/>
              <a:t>Thank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, </a:t>
            </a:r>
            <a:r>
              <a:rPr lang="fr-CH" dirty="0" err="1"/>
              <a:t>Obrigado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74208"/>
          </a:xfrm>
        </p:spPr>
        <p:txBody>
          <a:bodyPr>
            <a:noAutofit/>
          </a:bodyPr>
          <a:lstStyle>
            <a:lvl1pPr>
              <a:defRPr sz="5400" baseline="30000"/>
            </a:lvl1pPr>
          </a:lstStyle>
          <a:p>
            <a:pPr algn="ctr"/>
            <a:r>
              <a:rPr lang="en-US" sz="4400" dirty="0"/>
              <a:t>Title of slide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7443" y="6311900"/>
            <a:ext cx="2743200" cy="365125"/>
          </a:xfrm>
        </p:spPr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1136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5841759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85665" y="6162986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893655" y="619865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7" name="TextBox 6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6" name="TextBox 5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2.png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275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8" y="5833515"/>
            <a:ext cx="1395184" cy="1012245"/>
          </a:xfrm>
          <a:prstGeom prst="rect">
            <a:avLst/>
          </a:prstGeom>
        </p:spPr>
      </p:pic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b="14663"/>
          <a:stretch>
            <a:fillRect/>
          </a:stretch>
        </p:blipFill>
        <p:spPr>
          <a:xfrm>
            <a:off x="9809099" y="5927271"/>
            <a:ext cx="1675279" cy="918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5659" y="4660319"/>
            <a:ext cx="5047891" cy="584776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The Gambia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009955" y="3429000"/>
            <a:ext cx="8729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Experiences with increasing the age ranges</a:t>
            </a:r>
            <a:endParaRPr lang="en-US" sz="3200" dirty="0"/>
          </a:p>
        </p:txBody>
      </p:sp>
      <p:sp>
        <p:nvSpPr>
          <p:cNvPr id="4" name="Title 1"/>
          <p:cNvSpPr txBox="1"/>
          <p:nvPr/>
        </p:nvSpPr>
        <p:spPr>
          <a:xfrm>
            <a:off x="0" y="859766"/>
            <a:ext cx="12192000" cy="18373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dirty="0"/>
              <a:t>SMC Alliance Annual Meeting 2025</a:t>
            </a:r>
            <a:br>
              <a:rPr lang="en-GB" dirty="0"/>
            </a:br>
            <a:endParaRPr lang="en-GB" dirty="0"/>
          </a:p>
          <a:p>
            <a:pPr algn="ctr"/>
            <a:r>
              <a:rPr lang="en-GB" sz="2800" dirty="0"/>
              <a:t>Lomé – Togo </a:t>
            </a:r>
            <a:br>
              <a:rPr lang="en-GB" sz="2800" dirty="0"/>
            </a:br>
            <a:br>
              <a:rPr lang="en-GB" dirty="0"/>
            </a:br>
            <a:r>
              <a:rPr lang="en-GB" sz="2000" dirty="0"/>
              <a:t>Feb, 25 – 28, 2025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891639"/>
            <a:ext cx="1231899" cy="846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384" y="346271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645" y="1470580"/>
            <a:ext cx="11632677" cy="5387419"/>
          </a:xfrm>
        </p:spPr>
        <p:txBody>
          <a:bodyPr>
            <a:normAutofit fontScale="32500" lnSpcReduction="20000"/>
          </a:bodyPr>
          <a:lstStyle/>
          <a:p>
            <a:endParaRPr lang="en-GB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8000" b="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Implementation of SMC guided by malaria stratification at district level</a:t>
            </a:r>
            <a:endParaRPr lang="en-GB" sz="8000" b="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14300" indent="0">
              <a:buNone/>
            </a:pPr>
            <a:endParaRPr lang="en-US" sz="8000" b="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8000" b="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of the android phones for on spot data collection at community level and the setting up of a data quality team to improve on data quality and to solve technical issues that might be encountered in the field while using the </a:t>
            </a:r>
            <a:r>
              <a:rPr lang="en-US" sz="8000" b="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Androids </a:t>
            </a:r>
            <a:r>
              <a:rPr lang="en-US" sz="8000" b="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devices</a:t>
            </a:r>
            <a:endParaRPr lang="en-US" sz="8000" b="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8000" b="0" dirty="0">
                <a:latin typeface="Arial" panose="020B0604020202020204" pitchFamily="34" charset="0"/>
                <a:cs typeface="Arial" panose="020B0604020202020204" pitchFamily="34" charset="0"/>
              </a:rPr>
              <a:t>Daily feedback meetings </a:t>
            </a:r>
            <a:r>
              <a:rPr lang="en-US" sz="8000" b="0" dirty="0">
                <a:latin typeface="Arial" panose="020B0604020202020204" pitchFamily="34" charset="0"/>
                <a:cs typeface="Arial" panose="020B0604020202020204" pitchFamily="34" charset="0"/>
              </a:rPr>
              <a:t>helped in making day to day informed decisions on SMC implementation </a:t>
            </a:r>
            <a:endParaRPr lang="en-US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8000" b="0" dirty="0">
                <a:latin typeface="Arial" panose="020B0604020202020204" pitchFamily="34" charset="0"/>
                <a:cs typeface="Arial" panose="020B0604020202020204" pitchFamily="34" charset="0"/>
              </a:rPr>
              <a:t>Strong political commitment and good collaboration between NMCP and partners  enhanced implementation and acceptance of SMC</a:t>
            </a:r>
            <a:endParaRPr lang="en-US" sz="8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243" y="1880075"/>
            <a:ext cx="11877773" cy="4860090"/>
          </a:xfrm>
        </p:spPr>
        <p:txBody>
          <a:bodyPr>
            <a:normAutofit fontScale="92500" lnSpcReduction="10000"/>
          </a:bodyPr>
          <a:lstStyle/>
          <a:p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</a:endParaRPr>
          </a:p>
          <a:p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Inadequate financial resources to scale up SMC to other eligible regions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Refusal by caregivers for children to take SMC medicines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administering the SMC</a:t>
            </a:r>
            <a:r>
              <a:rPr lang="en-ZA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2nd and 3rd doses at home by caregivers</a:t>
            </a:r>
            <a:endParaRPr lang="en-ZA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ZA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ZA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Inadequate documentation and reporting of adverse drug reactions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Difficulty in reaching school aged children: The SMC strategy in The Gambia does not allow SMC distribution at schools. </a:t>
            </a:r>
            <a:endParaRPr lang="en-US" b="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560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endParaRPr lang="en-US" sz="5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Malgun Gothic" panose="020B0503020000020004" pitchFamily="34" charset="-127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 Cont.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682" y="1751888"/>
            <a:ext cx="11783506" cy="4837448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The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incidence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of Acute Kidney Injury in 2022/23 negatively impacted on SMC coverage due to:</a:t>
            </a:r>
            <a:endParaRPr lang="en-US" b="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2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Increased in refusals by care-givers</a:t>
            </a:r>
            <a:endParaRPr lang="en-US" b="0" dirty="0">
              <a:solidFill>
                <a:srgbClr val="000000"/>
              </a:solidFill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pPr lvl="2"/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Increased in medication hesitancy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by care-givers</a:t>
            </a:r>
            <a:endParaRPr lang="en-US" b="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endParaRPr lang="en-US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 population in some districts seems to be overestimated because  the last census conducted was in 2013</a:t>
            </a:r>
            <a:endParaRPr lang="en-US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SMC cycles coincided with peak time for </a:t>
            </a:r>
            <a:r>
              <a:rPr lang="en-US" b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algun Gothic" panose="020B0503020000020004" pitchFamily="34" charset="-127"/>
                <a:cs typeface="Arial" panose="020B0604020202020204" pitchFamily="34" charset="0"/>
              </a:rPr>
              <a:t>farming activities</a:t>
            </a:r>
            <a:endParaRPr lang="en-US" b="0" dirty="0">
              <a:solidFill>
                <a:srgbClr val="000000"/>
              </a:solidFill>
              <a:effectLst/>
              <a:latin typeface="Arial" panose="020B0604020202020204" pitchFamily="34" charset="0"/>
              <a:ea typeface="Malgun Gothic" panose="020B0503020000020004" pitchFamily="34" charset="-127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resources mobilization  and/or advocate for additional resource allocation to extend SMC age to 10 years. 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creation through sensitization of influential/opinion leaders, authorities, community members etc. on SMC and malaria prevention and control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best practices from countries that have successfully implemented SMC in children above 5 years.</a:t>
            </a:r>
            <a:endParaRPr lang="en-US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8000" dirty="0"/>
              <a:t>End</a:t>
            </a:r>
            <a:endParaRPr lang="en-GB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00" y="1681162"/>
            <a:ext cx="10593388" cy="3047591"/>
          </a:xfrm>
        </p:spPr>
        <p:txBody>
          <a:bodyPr/>
          <a:lstStyle/>
          <a:p>
            <a:pPr algn="ctr"/>
            <a:r>
              <a:rPr lang="en-GB" sz="11500" dirty="0"/>
              <a:t>Thank you</a:t>
            </a:r>
            <a:r>
              <a:rPr lang="en-GB" dirty="0"/>
              <a:t> 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Malaria Epidemiology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841" y="1636709"/>
            <a:ext cx="1176755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Malaria is endemic, with the whole population at risk of infection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Transmission is highly seasonal and most cases (&gt;90%) occur in the later part of the rainy season from October to December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 Malaria Indicator Survey (MIS) indicated that malaria prevalence increased from 0.1% in 2017 to 0.8% in 2024 among children aged 6-59 months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Changing Epidemiology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1832" y="1418603"/>
            <a:ext cx="110069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 of uncomplicated malaria cases is decreasing. 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Number of severe cases and deaths has significantly declined. 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Transmission is becoming more focal (regional and district level). </a:t>
            </a:r>
            <a:endParaRPr lang="en-US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GB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 distribution of cases is changing with the relative burden of disease growing amongst 5-14 years. </a:t>
            </a:r>
            <a:endParaRPr lang="en-US" sz="3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01" y="6173880"/>
            <a:ext cx="615950" cy="540703"/>
          </a:xfrm>
          <a:prstGeom prst="rect">
            <a:avLst/>
          </a:prstGeom>
          <a:noFill/>
          <a:ln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638" y="136525"/>
            <a:ext cx="11654726" cy="1107813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+mn-lt"/>
              </a:rPr>
              <a:t>Malaria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b="1" dirty="0">
                <a:solidFill>
                  <a:schemeClr val="accent2"/>
                </a:solidFill>
                <a:latin typeface="+mn-lt"/>
              </a:rPr>
              <a:t>Incidence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b="1" dirty="0">
                <a:solidFill>
                  <a:schemeClr val="accent2"/>
                </a:solidFill>
                <a:latin typeface="+mn-lt"/>
              </a:rPr>
              <a:t>per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b="1" dirty="0">
                <a:solidFill>
                  <a:schemeClr val="accent2"/>
                </a:solidFill>
                <a:latin typeface="+mn-lt"/>
              </a:rPr>
              <a:t>1000</a:t>
            </a:r>
            <a:r>
              <a:rPr lang="en-US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4400" b="1" dirty="0">
                <a:solidFill>
                  <a:schemeClr val="accent2"/>
                </a:solidFill>
                <a:latin typeface="+mn-lt"/>
              </a:rPr>
              <a:t>population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anose="010A0502050306030303" pitchFamily="18" charset="0"/>
              </a:rPr>
            </a:br>
            <a:endParaRPr lang="x-non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10800" y="136525"/>
            <a:ext cx="1839912" cy="9989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313" y="1244338"/>
            <a:ext cx="12105300" cy="527610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Malaria Incidence  2019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69789" y="84893"/>
            <a:ext cx="1772230" cy="108108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8381" y="1901398"/>
            <a:ext cx="11994715" cy="4286526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/>
              <a:t>Malaria Incidence  2024</a:t>
            </a:r>
            <a:endParaRPr lang="en-US" sz="60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1785" y="2454111"/>
            <a:ext cx="10917238" cy="345375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270" y="0"/>
            <a:ext cx="1767993" cy="10790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IMPACT SMC PROJECT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0556" y="1688793"/>
            <a:ext cx="1151118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NMCP in partnership with CRS piloted SMC implementation for children 60-120 months in 6 districts (2 in CRR and 4 Districts in URR) funded by IMPACT SMC project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aims of the project was to: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kern="1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ontribute to the geographic expansion of SMC to all eligible areas</a:t>
            </a:r>
            <a:endParaRPr lang="en-US" sz="2800" kern="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800" kern="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kern="1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kern="1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valuate the feasibility and incremental cost-effectiveness of including children aged 5 up to 10 years</a:t>
            </a:r>
            <a:endParaRPr lang="en-US" sz="2800" kern="1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Delivery methods &amp; approaches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01652" y="1688793"/>
            <a:ext cx="112719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Door-to-door delivery strategy was used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team consist of two: Data collector and drug distributor (CHW)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CHNs, PHOs and OICs were used for the different levels of supervision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sensitization and radio Spot used to increase awareness and acceptance of SMC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45720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collected digitally using Android Phones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SMC Coverage for Children 60-120 Months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592018"/>
          </a:xfrm>
        </p:spPr>
        <p:txBody>
          <a:bodyPr/>
          <a:lstStyle/>
          <a:p>
            <a:r>
              <a:rPr lang="en-US" dirty="0"/>
              <a:t>Results 2022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</p:nvPr>
        </p:nvGraphicFramePr>
        <p:xfrm>
          <a:off x="836612" y="2273181"/>
          <a:ext cx="5436003" cy="40552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2215"/>
                <a:gridCol w="882215"/>
                <a:gridCol w="752477"/>
                <a:gridCol w="752477"/>
                <a:gridCol w="739505"/>
                <a:gridCol w="700582"/>
                <a:gridCol w="726532"/>
              </a:tblGrid>
              <a:tr h="38655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500" u="none" strike="noStrike" dirty="0">
                          <a:effectLst/>
                        </a:rPr>
                        <a:t>2022 SMC Results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39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Region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District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Target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Cycle 1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Cycle 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Cycle 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Cycle 4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07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CRR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Sami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4639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3376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2412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1809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1531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839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CRR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Upper Fulladu West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8840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6190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4420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3270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2829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701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URR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Upper Fulladu East (Basse)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9855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4148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3548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2759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1872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07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URR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err="1">
                          <a:effectLst/>
                        </a:rPr>
                        <a:t>Jimara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8723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5324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3664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3140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2093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07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URR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Kantora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7698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3386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3464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2617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2078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0777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URR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Tumana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7467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4327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3210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2688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1941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3928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Total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 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47222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26751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20718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16283</a:t>
                      </a:r>
                      <a:endParaRPr lang="en-US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12344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592018"/>
          </a:xfrm>
        </p:spPr>
        <p:txBody>
          <a:bodyPr/>
          <a:lstStyle/>
          <a:p>
            <a:r>
              <a:rPr lang="en-US" dirty="0"/>
              <a:t>Results 2023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"/>
          </p:nvPr>
        </p:nvGraphicFramePr>
        <p:xfrm>
          <a:off x="6534944" y="2273180"/>
          <a:ext cx="5548807" cy="38370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237"/>
                <a:gridCol w="758811"/>
                <a:gridCol w="758811"/>
                <a:gridCol w="806237"/>
                <a:gridCol w="806237"/>
                <a:gridCol w="806237"/>
                <a:gridCol w="806237"/>
              </a:tblGrid>
              <a:tr h="336440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2023  SMC Results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295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Region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District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Target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Cycle 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Cycle 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Cycle 3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Cycle 4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678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CRR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Sami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4731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2363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2051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1838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1864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78898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CRR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Upper Fulladu West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9070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4102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3522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3140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3246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10495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URR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Upper Fulladu East (Basse)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10111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2 959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2199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1693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1503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678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URR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Jimara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8949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3233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2408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2076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1818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678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URR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Kantora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7898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2349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1736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1429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1384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6787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URR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Tumana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7661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2829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2160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1744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1621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29530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Total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48420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14876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14076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11920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11436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78" y="6010507"/>
            <a:ext cx="913316" cy="8254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4126</Words>
  <Application>WPS Presentation</Application>
  <PresentationFormat>Widescreen</PresentationFormat>
  <Paragraphs>357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SimSun</vt:lpstr>
      <vt:lpstr>Wingdings</vt:lpstr>
      <vt:lpstr>Calibri</vt:lpstr>
      <vt:lpstr>Times New Roman</vt:lpstr>
      <vt:lpstr>Sylfaen</vt:lpstr>
      <vt:lpstr>Calibri</vt:lpstr>
      <vt:lpstr>Aptos</vt:lpstr>
      <vt:lpstr>Segoe UI</vt:lpstr>
      <vt:lpstr>Malgun Gothic</vt:lpstr>
      <vt:lpstr>Microsoft YaHei</vt:lpstr>
      <vt:lpstr>Arial Unicode MS</vt:lpstr>
      <vt:lpstr>Office Theme</vt:lpstr>
      <vt:lpstr>Custom Design</vt:lpstr>
      <vt:lpstr>The Gambia</vt:lpstr>
      <vt:lpstr>Malaria Epidemiology</vt:lpstr>
      <vt:lpstr>Changing Epidemiology</vt:lpstr>
      <vt:lpstr>Malaria Incidence per 1000 population </vt:lpstr>
      <vt:lpstr>Malaria Incidence  2019</vt:lpstr>
      <vt:lpstr>Malaria Incidence  2024</vt:lpstr>
      <vt:lpstr>IMPACT SMC PROJECT</vt:lpstr>
      <vt:lpstr>Delivery methods &amp; approaches</vt:lpstr>
      <vt:lpstr>SMC Coverage for Children 60-120 Months  </vt:lpstr>
      <vt:lpstr>Achievements</vt:lpstr>
      <vt:lpstr>Challenges</vt:lpstr>
      <vt:lpstr>Challenges Cont.</vt:lpstr>
      <vt:lpstr>Way Forward</vt:lpstr>
      <vt:lpstr>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Abena Poku-Awuku</dc:creator>
  <cp:lastModifiedBy>flex 5 i5</cp:lastModifiedBy>
  <cp:revision>10</cp:revision>
  <dcterms:created xsi:type="dcterms:W3CDTF">2023-03-09T12:42:00Z</dcterms:created>
  <dcterms:modified xsi:type="dcterms:W3CDTF">2025-03-04T09:11:30Z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2025-02-13T14:59:59Z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7367799f-e116-4914-899e-558af3d3cda4</vt:lpwstr>
  </property>
  <property fmtid="{D5CDD505-2E9C-101B-9397-08002B2CF9AE}" pid="7" name="MSIP_Label_defa4170-0d19-0005-0004-bc88714345d2_ActionId">
    <vt:lpwstr>1f43e379-5bdb-4dd6-a394-01d8272f3dc4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  <property fmtid="{D5CDD505-2E9C-101B-9397-08002B2CF9AE}" pid="10" name="ICV">
    <vt:lpwstr>81AC998786764FCF960016E20A5D7693_13</vt:lpwstr>
  </property>
  <property fmtid="{D5CDD505-2E9C-101B-9397-08002B2CF9AE}" pid="11" name="KSOProductBuildVer">
    <vt:lpwstr>2057-12.2.0.20341</vt:lpwstr>
  </property>
</Properties>
</file>