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5"/>
  </p:notesMasterIdLst>
  <p:sldIdLst>
    <p:sldId id="258" r:id="rId4"/>
    <p:sldId id="299" r:id="rId6"/>
    <p:sldId id="263" r:id="rId7"/>
    <p:sldId id="295" r:id="rId8"/>
    <p:sldId id="261" r:id="rId9"/>
    <p:sldId id="275" r:id="rId10"/>
    <p:sldId id="297" r:id="rId11"/>
    <p:sldId id="296" r:id="rId12"/>
    <p:sldId id="267" r:id="rId13"/>
    <p:sldId id="274" r:id="rId14"/>
    <p:sldId id="277" r:id="rId15"/>
    <p:sldId id="278" r:id="rId16"/>
    <p:sldId id="276" r:id="rId17"/>
    <p:sldId id="280" r:id="rId18"/>
    <p:sldId id="279" r:id="rId19"/>
    <p:sldId id="281" r:id="rId20"/>
    <p:sldId id="282" r:id="rId21"/>
    <p:sldId id="283" r:id="rId22"/>
    <p:sldId id="289" r:id="rId23"/>
    <p:sldId id="290" r:id="rId24"/>
    <p:sldId id="291" r:id="rId25"/>
    <p:sldId id="292" r:id="rId26"/>
    <p:sldId id="269" r:id="rId27"/>
    <p:sldId id="270" r:id="rId28"/>
    <p:sldId id="272" r:id="rId29"/>
    <p:sldId id="273" r:id="rId30"/>
    <p:sldId id="284" r:id="rId31"/>
    <p:sldId id="285" r:id="rId32"/>
    <p:sldId id="286" r:id="rId33"/>
    <p:sldId id="287" r:id="rId34"/>
    <p:sldId id="288" r:id="rId35"/>
    <p:sldId id="298" r:id="rId36"/>
    <p:sldId id="294"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 Florey" initials="L" lastIdx="78649753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3099" autoAdjust="0"/>
  </p:normalViewPr>
  <p:slideViewPr>
    <p:cSldViewPr snapToGrid="0">
      <p:cViewPr varScale="1">
        <p:scale>
          <a:sx n="64" d="100"/>
          <a:sy n="64" d="100"/>
        </p:scale>
        <p:origin x="7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E:\Analyses%20des%20donn&#233;es%20Cycle1%262%263%264_04012024_NV_Ole_Obs.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E:\Analyses%20des%20donn&#233;es%20Cycle1%262%263%264_04012024.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E:\Analyses%20des%20donn&#233;es%20Cycle1%262%263%264_04012024.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E:\Analyses%20des%20donn&#233;es%20Cycle1%262%263%264_04012024.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E:\Analyses%20des%20donn&#233;es%20Cycle1%262%263%264_040120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GB" sz="1400" b="0" i="0" u="none" strike="noStrike" kern="1200" spc="0" baseline="0">
                <a:solidFill>
                  <a:schemeClr val="tx1">
                    <a:lumMod val="65000"/>
                    <a:lumOff val="35000"/>
                  </a:schemeClr>
                </a:solidFill>
                <a:latin typeface="+mn-lt"/>
                <a:ea typeface="+mn-ea"/>
                <a:cs typeface="+mn-cs"/>
              </a:defRPr>
            </a:pPr>
            <a:r>
              <a:rPr lang="fr-FR" sz="1800" b="1" dirty="0">
                <a:solidFill>
                  <a:srgbClr val="FF0000"/>
                </a:solidFill>
                <a:latin typeface="Times New Roman" panose="02020603050405020304" pitchFamily="18" charset="0"/>
                <a:cs typeface="Times New Roman" panose="02020603050405020304" pitchFamily="18" charset="0"/>
              </a:rPr>
              <a:t>Situation</a:t>
            </a:r>
            <a:r>
              <a:rPr lang="fr-FR" sz="1800" b="1" baseline="0" dirty="0">
                <a:solidFill>
                  <a:srgbClr val="FF0000"/>
                </a:solidFill>
                <a:latin typeface="Times New Roman" panose="02020603050405020304" pitchFamily="18" charset="0"/>
                <a:cs typeface="Times New Roman" panose="02020603050405020304" pitchFamily="18" charset="0"/>
              </a:rPr>
              <a:t> des données </a:t>
            </a:r>
            <a:r>
              <a:rPr lang="fr-FR" sz="1800" b="1" baseline="0" dirty="0" err="1">
                <a:solidFill>
                  <a:srgbClr val="FF0000"/>
                </a:solidFill>
                <a:latin typeface="Times New Roman" panose="02020603050405020304" pitchFamily="18" charset="0"/>
                <a:cs typeface="Times New Roman" panose="02020603050405020304" pitchFamily="18" charset="0"/>
              </a:rPr>
              <a:t>microplanifiées</a:t>
            </a:r>
            <a:r>
              <a:rPr lang="fr-FR" sz="1800" b="1" baseline="0" dirty="0">
                <a:solidFill>
                  <a:srgbClr val="FF0000"/>
                </a:solidFill>
                <a:latin typeface="Times New Roman" panose="02020603050405020304" pitchFamily="18" charset="0"/>
                <a:cs typeface="Times New Roman" panose="02020603050405020304" pitchFamily="18" charset="0"/>
              </a:rPr>
              <a:t> et du dénombrement  (Tablettes)</a:t>
            </a:r>
            <a:endParaRPr lang="fr-FR" sz="1800" b="1" dirty="0">
              <a:solidFill>
                <a:srgbClr val="FF0000"/>
              </a:solidFill>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manualLayout>
          <c:layoutTarget val="inner"/>
          <c:xMode val="edge"/>
          <c:yMode val="edge"/>
          <c:x val="0.0500043180234298"/>
          <c:y val="0.0820200976893622"/>
          <c:w val="0.932141157190111"/>
          <c:h val="0.817340219231024"/>
        </c:manualLayout>
      </c:layout>
      <c:barChart>
        <c:barDir val="col"/>
        <c:grouping val="clustered"/>
        <c:varyColors val="0"/>
        <c:ser>
          <c:idx val="0"/>
          <c:order val="0"/>
          <c:tx>
            <c:strRef>
              <c:f>'Situation par DSP (2)'!$B$51</c:f>
              <c:strCache>
                <c:ptCount val="1"/>
                <c:pt idx="0">
                  <c:v>3-11 mois (Microplan)</c:v>
                </c:pt>
              </c:strCache>
            </c:strRef>
          </c:tx>
          <c:spPr>
            <a:solidFill>
              <a:schemeClr val="accent1"/>
            </a:solidFill>
            <a:ln>
              <a:noFill/>
            </a:ln>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lang="en-GB"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'Situation par DSP (2)'!$A$52:$A$58</c:f>
              <c:strCache>
                <c:ptCount val="7"/>
                <c:pt idx="0">
                  <c:v>BATHA</c:v>
                </c:pt>
                <c:pt idx="1">
                  <c:v>KANEM</c:v>
                </c:pt>
                <c:pt idx="2">
                  <c:v>LAC</c:v>
                </c:pt>
                <c:pt idx="3">
                  <c:v>OUADDAI</c:v>
                </c:pt>
                <c:pt idx="4">
                  <c:v>SALAMAT</c:v>
                </c:pt>
                <c:pt idx="5">
                  <c:v>SILA</c:v>
                </c:pt>
                <c:pt idx="6">
                  <c:v>WADI FIRA</c:v>
                </c:pt>
              </c:strCache>
            </c:strRef>
          </c:cat>
          <c:val>
            <c:numRef>
              <c:f>'Situation par DSP (2)'!$B$52:$B$58</c:f>
              <c:numCache>
                <c:formatCode>0</c:formatCode>
                <c:ptCount val="7"/>
                <c:pt idx="0">
                  <c:v>21934.8459</c:v>
                </c:pt>
                <c:pt idx="1">
                  <c:v>19009.0556620347</c:v>
                </c:pt>
                <c:pt idx="2">
                  <c:v>28236.0724</c:v>
                </c:pt>
                <c:pt idx="3">
                  <c:v>53828.8148</c:v>
                </c:pt>
                <c:pt idx="4">
                  <c:v>13753</c:v>
                </c:pt>
                <c:pt idx="5">
                  <c:v>23397.3494</c:v>
                </c:pt>
                <c:pt idx="6">
                  <c:v>30713.149356838</c:v>
                </c:pt>
              </c:numCache>
            </c:numRef>
          </c:val>
        </c:ser>
        <c:ser>
          <c:idx val="2"/>
          <c:order val="1"/>
          <c:tx>
            <c:strRef>
              <c:f>'Situation par DSP (2)'!$E$51</c:f>
              <c:strCache>
                <c:ptCount val="1"/>
                <c:pt idx="0">
                  <c:v>3-11 mois (Denombrement)</c:v>
                </c:pt>
              </c:strCache>
            </c:strRef>
          </c:tx>
          <c:spPr>
            <a:solidFill>
              <a:schemeClr val="accent3"/>
            </a:solidFill>
            <a:ln>
              <a:noFill/>
            </a:ln>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lang="en-GB"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'Situation par DSP (2)'!$E$52:$E$58</c:f>
              <c:numCache>
                <c:formatCode>0</c:formatCode>
                <c:ptCount val="7"/>
                <c:pt idx="0">
                  <c:v>26495</c:v>
                </c:pt>
                <c:pt idx="1">
                  <c:v>21215</c:v>
                </c:pt>
                <c:pt idx="2">
                  <c:v>29715</c:v>
                </c:pt>
                <c:pt idx="3">
                  <c:v>71787</c:v>
                </c:pt>
                <c:pt idx="4">
                  <c:v>15171</c:v>
                </c:pt>
                <c:pt idx="5">
                  <c:v>33131</c:v>
                </c:pt>
                <c:pt idx="6">
                  <c:v>37984</c:v>
                </c:pt>
              </c:numCache>
            </c:numRef>
          </c:val>
        </c:ser>
        <c:ser>
          <c:idx val="1"/>
          <c:order val="2"/>
          <c:tx>
            <c:strRef>
              <c:f>'Situation par DSP (2)'!$C$51</c:f>
              <c:strCache>
                <c:ptCount val="1"/>
                <c:pt idx="0">
                  <c:v>12-59 mois (Microplan)</c:v>
                </c:pt>
              </c:strCache>
            </c:strRef>
          </c:tx>
          <c:spPr>
            <a:solidFill>
              <a:schemeClr val="accent2"/>
            </a:solidFill>
            <a:ln>
              <a:noFill/>
            </a:ln>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lang="en-GB"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'Situation par DSP (2)'!$C$52:$C$58</c:f>
              <c:numCache>
                <c:formatCode>0</c:formatCode>
                <c:ptCount val="7"/>
                <c:pt idx="0">
                  <c:v>102784.7039</c:v>
                </c:pt>
                <c:pt idx="1">
                  <c:v>89048.2003982353</c:v>
                </c:pt>
                <c:pt idx="2">
                  <c:v>136412.3604</c:v>
                </c:pt>
                <c:pt idx="3">
                  <c:v>252217.7908</c:v>
                </c:pt>
                <c:pt idx="4">
                  <c:v>65739</c:v>
                </c:pt>
                <c:pt idx="5">
                  <c:v>109628.3774</c:v>
                </c:pt>
                <c:pt idx="6">
                  <c:v>140491.513367547</c:v>
                </c:pt>
              </c:numCache>
            </c:numRef>
          </c:val>
        </c:ser>
        <c:ser>
          <c:idx val="3"/>
          <c:order val="3"/>
          <c:tx>
            <c:strRef>
              <c:f>'Situation par DSP (2)'!$F$51</c:f>
              <c:strCache>
                <c:ptCount val="1"/>
                <c:pt idx="0">
                  <c:v>12-59 mois (Denombrement)</c:v>
                </c:pt>
              </c:strCache>
            </c:strRef>
          </c:tx>
          <c:spPr>
            <a:solidFill>
              <a:schemeClr val="accent4"/>
            </a:solidFill>
            <a:ln>
              <a:noFill/>
            </a:ln>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lang="en-GB"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'Situation par DSP (2)'!$F$52:$F$58</c:f>
              <c:numCache>
                <c:formatCode>General</c:formatCode>
                <c:ptCount val="7"/>
                <c:pt idx="0">
                  <c:v>115218</c:v>
                </c:pt>
                <c:pt idx="1">
                  <c:v>93532</c:v>
                </c:pt>
                <c:pt idx="2">
                  <c:v>146592</c:v>
                </c:pt>
                <c:pt idx="3">
                  <c:v>287023</c:v>
                </c:pt>
                <c:pt idx="4">
                  <c:v>68998</c:v>
                </c:pt>
                <c:pt idx="5">
                  <c:v>120271</c:v>
                </c:pt>
                <c:pt idx="6">
                  <c:v>167684</c:v>
                </c:pt>
              </c:numCache>
            </c:numRef>
          </c:val>
        </c:ser>
        <c:dLbls>
          <c:showLegendKey val="0"/>
          <c:showVal val="1"/>
          <c:showCatName val="0"/>
          <c:showSerName val="0"/>
          <c:showPercent val="0"/>
          <c:showBubbleSize val="0"/>
        </c:dLbls>
        <c:gapWidth val="219"/>
        <c:overlap val="-27"/>
        <c:axId val="1304198080"/>
        <c:axId val="1304191008"/>
      </c:barChart>
      <c:catAx>
        <c:axId val="130419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900" b="0" i="0" u="none" strike="noStrike" kern="1200" baseline="0">
                <a:solidFill>
                  <a:schemeClr val="tx1">
                    <a:lumMod val="65000"/>
                    <a:lumOff val="35000"/>
                  </a:schemeClr>
                </a:solidFill>
                <a:latin typeface="+mn-lt"/>
                <a:ea typeface="+mn-ea"/>
                <a:cs typeface="+mn-cs"/>
              </a:defRPr>
            </a:pPr>
          </a:p>
        </c:txPr>
        <c:crossAx val="1304191008"/>
        <c:crosses val="autoZero"/>
        <c:auto val="1"/>
        <c:lblAlgn val="ctr"/>
        <c:lblOffset val="100"/>
        <c:noMultiLvlLbl val="0"/>
      </c:catAx>
      <c:valAx>
        <c:axId val="1304191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GB" sz="900" b="0" i="0" u="none" strike="noStrike" kern="1200" baseline="0">
                <a:solidFill>
                  <a:schemeClr val="tx1">
                    <a:lumMod val="65000"/>
                    <a:lumOff val="35000"/>
                  </a:schemeClr>
                </a:solidFill>
                <a:latin typeface="+mn-lt"/>
                <a:ea typeface="+mn-ea"/>
                <a:cs typeface="+mn-cs"/>
              </a:defRPr>
            </a:pPr>
          </a:p>
        </c:txPr>
        <c:crossAx val="13041980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GB"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78d7d539-7fdb-478e-b8c2-0824b5d5c91a}"/>
      </c:ext>
    </c:extLst>
  </c:chart>
  <c:spPr>
    <a:noFill/>
    <a:ln>
      <a:noFill/>
    </a:ln>
    <a:effectLst/>
  </c:spPr>
  <c:txPr>
    <a:bodyPr/>
    <a:lstStyle/>
    <a:p>
      <a:pPr>
        <a:defRPr lang="en-GB"/>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'Situation par DSP (2)'!$C$2</c:f>
              <c:strCache>
                <c:ptCount val="1"/>
                <c:pt idx="0">
                  <c:v>Microplan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spPr>
              <a:noFill/>
              <a:ln>
                <a:noFill/>
              </a:ln>
              <a:effectLst/>
            </c:spPr>
            <c:txPr>
              <a:bodyPr rot="-5400000" spcFirstLastPara="1" vertOverflow="ellipsis" vert="horz" wrap="square" lIns="38100" tIns="19050" rIns="38100" bIns="19050" anchor="ctr" anchorCtr="1">
                <a:spAutoFit/>
              </a:bodyPr>
              <a:lstStyle/>
              <a:p>
                <a:pPr>
                  <a:defRPr lang="en-GB" sz="1195" b="0" i="0" u="none" strike="noStrike" kern="1200" baseline="0">
                    <a:solidFill>
                      <a:schemeClr val="tx2"/>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'Situation par DSP (2)'!$A$3:$A$9</c:f>
              <c:strCache>
                <c:ptCount val="7"/>
                <c:pt idx="0">
                  <c:v>BATHA</c:v>
                </c:pt>
                <c:pt idx="1">
                  <c:v>KANEM</c:v>
                </c:pt>
                <c:pt idx="2">
                  <c:v>LAC</c:v>
                </c:pt>
                <c:pt idx="3">
                  <c:v>OUADDAI</c:v>
                </c:pt>
                <c:pt idx="4">
                  <c:v>SALAMAT</c:v>
                </c:pt>
                <c:pt idx="5">
                  <c:v>SILA</c:v>
                </c:pt>
                <c:pt idx="6">
                  <c:v>WADI FIRA</c:v>
                </c:pt>
              </c:strCache>
            </c:strRef>
          </c:cat>
          <c:val>
            <c:numRef>
              <c:f>'Situation par DSP (2)'!$C$3:$C$9</c:f>
              <c:numCache>
                <c:formatCode>0</c:formatCode>
                <c:ptCount val="7"/>
                <c:pt idx="0">
                  <c:v>124719.5498</c:v>
                </c:pt>
                <c:pt idx="1">
                  <c:v>108057.25606027</c:v>
                </c:pt>
                <c:pt idx="2">
                  <c:v>164648.4328</c:v>
                </c:pt>
                <c:pt idx="3">
                  <c:v>306046.6056</c:v>
                </c:pt>
                <c:pt idx="4">
                  <c:v>79492</c:v>
                </c:pt>
                <c:pt idx="5">
                  <c:v>133025.7268</c:v>
                </c:pt>
                <c:pt idx="6">
                  <c:v>171204.662724385</c:v>
                </c:pt>
              </c:numCache>
            </c:numRef>
          </c:val>
        </c:ser>
        <c:ser>
          <c:idx val="1"/>
          <c:order val="1"/>
          <c:tx>
            <c:strRef>
              <c:f>'Situation par DSP (2)'!$D$2</c:f>
              <c:strCache>
                <c:ptCount val="1"/>
                <c:pt idx="0">
                  <c:v>Dénombrement tablette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invertIfNegative val="0"/>
          <c:dLbls>
            <c:spPr>
              <a:noFill/>
              <a:ln>
                <a:noFill/>
              </a:ln>
              <a:effectLst/>
            </c:spPr>
            <c:txPr>
              <a:bodyPr rot="-5400000" spcFirstLastPara="1" vertOverflow="ellipsis" vert="horz" wrap="square" lIns="38100" tIns="19050" rIns="38100" bIns="19050" anchor="ctr" anchorCtr="1">
                <a:spAutoFit/>
              </a:bodyPr>
              <a:lstStyle/>
              <a:p>
                <a:pPr>
                  <a:defRPr lang="en-GB" sz="1195" b="0" i="0" u="none" strike="noStrike" kern="1200" baseline="0">
                    <a:solidFill>
                      <a:schemeClr val="tx2"/>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'Situation par DSP (2)'!$D$3:$D$9</c:f>
              <c:numCache>
                <c:formatCode>0</c:formatCode>
                <c:ptCount val="7"/>
                <c:pt idx="0">
                  <c:v>141713</c:v>
                </c:pt>
                <c:pt idx="1">
                  <c:v>114747</c:v>
                </c:pt>
                <c:pt idx="2">
                  <c:v>176307</c:v>
                </c:pt>
                <c:pt idx="3">
                  <c:v>358810</c:v>
                </c:pt>
                <c:pt idx="4">
                  <c:v>84169</c:v>
                </c:pt>
                <c:pt idx="5">
                  <c:v>153402</c:v>
                </c:pt>
                <c:pt idx="6">
                  <c:v>205668</c:v>
                </c:pt>
              </c:numCache>
            </c:numRef>
          </c:val>
        </c:ser>
        <c:dLbls>
          <c:showLegendKey val="0"/>
          <c:showVal val="1"/>
          <c:showCatName val="0"/>
          <c:showSerName val="0"/>
          <c:showPercent val="0"/>
          <c:showBubbleSize val="0"/>
        </c:dLbls>
        <c:gapWidth val="150"/>
        <c:axId val="1218558400"/>
        <c:axId val="1218563296"/>
      </c:barChart>
      <c:catAx>
        <c:axId val="12185584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lang="en-GB" sz="1195" b="0" i="0" u="none" strike="noStrike" kern="1200" baseline="0">
                <a:solidFill>
                  <a:schemeClr val="tx2"/>
                </a:solidFill>
                <a:latin typeface="+mn-lt"/>
                <a:ea typeface="+mn-ea"/>
                <a:cs typeface="+mn-cs"/>
              </a:defRPr>
            </a:pPr>
          </a:p>
        </c:txPr>
        <c:crossAx val="1218563296"/>
        <c:crosses val="autoZero"/>
        <c:auto val="1"/>
        <c:lblAlgn val="ctr"/>
        <c:lblOffset val="100"/>
        <c:noMultiLvlLbl val="0"/>
      </c:catAx>
      <c:valAx>
        <c:axId val="1218563296"/>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GB" sz="1195" b="0" i="0" u="none" strike="noStrike" kern="1200" baseline="0">
                <a:solidFill>
                  <a:schemeClr val="tx2"/>
                </a:solidFill>
                <a:latin typeface="+mn-lt"/>
                <a:ea typeface="+mn-ea"/>
                <a:cs typeface="+mn-cs"/>
              </a:defRPr>
            </a:pPr>
          </a:p>
        </c:txPr>
        <c:crossAx val="12185584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GB" sz="1195" b="0" i="0" u="none" strike="noStrike" kern="1200" baseline="0">
              <a:solidFill>
                <a:schemeClr val="tx2"/>
              </a:solidFill>
              <a:latin typeface="+mn-lt"/>
              <a:ea typeface="+mn-ea"/>
              <a:cs typeface="+mn-cs"/>
            </a:defRPr>
          </a:pPr>
        </a:p>
      </c:txPr>
    </c:legend>
    <c:plotVisOnly val="1"/>
    <c:dispBlanksAs val="gap"/>
    <c:showDLblsOverMax val="0"/>
    <c:extLst>
      <c:ext uri="{0b15fc19-7d7d-44ad-8c2d-2c3a37ce22c3}">
        <chartProps xmlns="https://web.wps.cn/et/2018/main" chartId="{7ac27609-1c64-40e2-ba84-d7774d657bbf}"/>
      </c:ext>
    </c:extLst>
  </c:chart>
  <c:spPr>
    <a:noFill/>
    <a:ln>
      <a:noFill/>
    </a:ln>
    <a:effectLst/>
  </c:spPr>
  <c:txPr>
    <a:bodyPr/>
    <a:lstStyle/>
    <a:p>
      <a:pPr>
        <a:defRPr lang="en-GB"/>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GB" sz="1400" b="0" i="0" u="none" strike="noStrike" kern="1200" spc="0" baseline="0">
                <a:solidFill>
                  <a:schemeClr val="tx1">
                    <a:lumMod val="65000"/>
                    <a:lumOff val="35000"/>
                  </a:schemeClr>
                </a:solidFill>
                <a:latin typeface="+mn-lt"/>
                <a:ea typeface="+mn-ea"/>
                <a:cs typeface="+mn-cs"/>
              </a:defRPr>
            </a:pPr>
            <a:r>
              <a:rPr lang="fr-FR" sz="1600" b="1" dirty="0">
                <a:solidFill>
                  <a:srgbClr val="FF0000"/>
                </a:solidFill>
                <a:latin typeface="Times New Roman" panose="02020603050405020304" pitchFamily="18" charset="0"/>
                <a:cs typeface="Times New Roman" panose="02020603050405020304" pitchFamily="18" charset="0"/>
              </a:rPr>
              <a:t>Couvertures</a:t>
            </a:r>
            <a:r>
              <a:rPr lang="fr-FR" sz="1600" b="1" baseline="0" dirty="0">
                <a:solidFill>
                  <a:srgbClr val="FF0000"/>
                </a:solidFill>
                <a:latin typeface="Times New Roman" panose="02020603050405020304" pitchFamily="18" charset="0"/>
                <a:cs typeface="Times New Roman" panose="02020603050405020304" pitchFamily="18" charset="0"/>
              </a:rPr>
              <a:t> de la CPS selon les deux sources (Tablettes et registres)</a:t>
            </a:r>
            <a:endParaRPr lang="fr-FR" sz="1600" b="1" dirty="0">
              <a:solidFill>
                <a:srgbClr val="FF0000"/>
              </a:solidFill>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barChart>
        <c:barDir val="col"/>
        <c:grouping val="clustered"/>
        <c:varyColors val="0"/>
        <c:ser>
          <c:idx val="0"/>
          <c:order val="0"/>
          <c:tx>
            <c:strRef>
              <c:f>'Situation par DSP (2)'!$AQ$2</c:f>
              <c:strCache>
                <c:ptCount val="1"/>
                <c:pt idx="0">
                  <c:v>Couverture par rapport au microplan (Reg)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GB" sz="9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'Situation par DSP (2)'!$AP$3:$AP$10</c:f>
              <c:strCache>
                <c:ptCount val="8"/>
                <c:pt idx="0">
                  <c:v>BATHA</c:v>
                </c:pt>
                <c:pt idx="1">
                  <c:v>KANEM</c:v>
                </c:pt>
                <c:pt idx="2">
                  <c:v>LAC</c:v>
                </c:pt>
                <c:pt idx="3">
                  <c:v>OUADDAI</c:v>
                </c:pt>
                <c:pt idx="4">
                  <c:v>SALAMAT</c:v>
                </c:pt>
                <c:pt idx="5">
                  <c:v>SILA</c:v>
                </c:pt>
                <c:pt idx="6">
                  <c:v>WADI FIRA</c:v>
                </c:pt>
                <c:pt idx="7">
                  <c:v> Synthèse </c:v>
                </c:pt>
              </c:strCache>
            </c:strRef>
          </c:cat>
          <c:val>
            <c:numRef>
              <c:f>'Situation par DSP (2)'!$AQ$3:$AQ$10</c:f>
              <c:numCache>
                <c:formatCode>0%</c:formatCode>
                <c:ptCount val="8"/>
                <c:pt idx="0">
                  <c:v>1.10645043396396</c:v>
                </c:pt>
                <c:pt idx="1">
                  <c:v>1.05359884334375</c:v>
                </c:pt>
                <c:pt idx="2">
                  <c:v>1.05143424116455</c:v>
                </c:pt>
                <c:pt idx="3">
                  <c:v>1.07438211691769</c:v>
                </c:pt>
                <c:pt idx="4">
                  <c:v>1.03992854626881</c:v>
                </c:pt>
                <c:pt idx="5">
                  <c:v>1.09964443359087</c:v>
                </c:pt>
                <c:pt idx="6">
                  <c:v>1.09993499594785</c:v>
                </c:pt>
                <c:pt idx="7">
                  <c:v>1.07505337302821</c:v>
                </c:pt>
              </c:numCache>
            </c:numRef>
          </c:val>
        </c:ser>
        <c:ser>
          <c:idx val="1"/>
          <c:order val="1"/>
          <c:tx>
            <c:strRef>
              <c:f>'Situation par DSP (2)'!$AR$2</c:f>
              <c:strCache>
                <c:ptCount val="1"/>
                <c:pt idx="0">
                  <c:v>Couverture par rapport au microplan (Tab)</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GB" sz="9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'Situation par DSP (2)'!$AP$3:$AP$10</c:f>
              <c:strCache>
                <c:ptCount val="8"/>
                <c:pt idx="0">
                  <c:v>BATHA</c:v>
                </c:pt>
                <c:pt idx="1">
                  <c:v>KANEM</c:v>
                </c:pt>
                <c:pt idx="2">
                  <c:v>LAC</c:v>
                </c:pt>
                <c:pt idx="3">
                  <c:v>OUADDAI</c:v>
                </c:pt>
                <c:pt idx="4">
                  <c:v>SALAMAT</c:v>
                </c:pt>
                <c:pt idx="5">
                  <c:v>SILA</c:v>
                </c:pt>
                <c:pt idx="6">
                  <c:v>WADI FIRA</c:v>
                </c:pt>
                <c:pt idx="7">
                  <c:v> Synthèse </c:v>
                </c:pt>
              </c:strCache>
            </c:strRef>
          </c:cat>
          <c:val>
            <c:numRef>
              <c:f>'Situation par DSP (2)'!$AR$3:$AR$10</c:f>
              <c:numCache>
                <c:formatCode>0%</c:formatCode>
                <c:ptCount val="8"/>
                <c:pt idx="0">
                  <c:v>1.10334747215388</c:v>
                </c:pt>
                <c:pt idx="1">
                  <c:v>1.05171095531626</c:v>
                </c:pt>
                <c:pt idx="2">
                  <c:v>1.05284330407547</c:v>
                </c:pt>
                <c:pt idx="3">
                  <c:v>1.07192170733881</c:v>
                </c:pt>
                <c:pt idx="4">
                  <c:v>1.04429376541036</c:v>
                </c:pt>
                <c:pt idx="5">
                  <c:v>1.07682178061214</c:v>
                </c:pt>
                <c:pt idx="6">
                  <c:v>1.0824296315944</c:v>
                </c:pt>
                <c:pt idx="7">
                  <c:v>1.06905265950019</c:v>
                </c:pt>
              </c:numCache>
            </c:numRef>
          </c:val>
        </c:ser>
        <c:dLbls>
          <c:showLegendKey val="0"/>
          <c:showVal val="0"/>
          <c:showCatName val="0"/>
          <c:showSerName val="0"/>
          <c:showPercent val="0"/>
          <c:showBubbleSize val="0"/>
        </c:dLbls>
        <c:gapWidth val="219"/>
        <c:overlap val="-27"/>
        <c:axId val="1218560576"/>
        <c:axId val="1218568192"/>
      </c:barChart>
      <c:lineChart>
        <c:grouping val="standard"/>
        <c:varyColors val="0"/>
        <c:ser>
          <c:idx val="2"/>
          <c:order val="2"/>
          <c:tx>
            <c:strRef>
              <c:f>'Situation par DSP (2)'!$AS$2</c:f>
              <c:strCache>
                <c:ptCount val="1"/>
                <c:pt idx="0">
                  <c:v>Couverture par rapport au dénombrement (Reg)</c:v>
                </c:pt>
              </c:strCache>
            </c:strRef>
          </c:tx>
          <c:spPr>
            <a:ln w="28575" cap="rnd">
              <a:solidFill>
                <a:srgbClr val="37BF17"/>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en-GB" sz="900" b="1"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'Situation par DSP (2)'!$AP$3:$AP$10</c:f>
              <c:strCache>
                <c:ptCount val="8"/>
                <c:pt idx="0">
                  <c:v>BATHA</c:v>
                </c:pt>
                <c:pt idx="1">
                  <c:v>KANEM</c:v>
                </c:pt>
                <c:pt idx="2">
                  <c:v>LAC</c:v>
                </c:pt>
                <c:pt idx="3">
                  <c:v>OUADDAI</c:v>
                </c:pt>
                <c:pt idx="4">
                  <c:v>SALAMAT</c:v>
                </c:pt>
                <c:pt idx="5">
                  <c:v>SILA</c:v>
                </c:pt>
                <c:pt idx="6">
                  <c:v>WADI FIRA</c:v>
                </c:pt>
                <c:pt idx="7">
                  <c:v> Synthèse </c:v>
                </c:pt>
              </c:strCache>
            </c:strRef>
          </c:cat>
          <c:val>
            <c:numRef>
              <c:f>'Situation par DSP (2)'!$AS$3:$AS$10</c:f>
              <c:numCache>
                <c:formatCode>0%</c:formatCode>
                <c:ptCount val="8"/>
                <c:pt idx="0">
                  <c:v>0.973770931389498</c:v>
                </c:pt>
                <c:pt idx="1">
                  <c:v>0.992174087339974</c:v>
                </c:pt>
                <c:pt idx="2">
                  <c:v>0.981906560715116</c:v>
                </c:pt>
                <c:pt idx="3">
                  <c:v>0.916393077116022</c:v>
                </c:pt>
                <c:pt idx="4">
                  <c:v>0.982143069301049</c:v>
                </c:pt>
                <c:pt idx="5">
                  <c:v>0.953579483970222</c:v>
                </c:pt>
                <c:pt idx="6">
                  <c:v>0.915621292568606</c:v>
                </c:pt>
                <c:pt idx="7">
                  <c:v>0.959369786057213</c:v>
                </c:pt>
              </c:numCache>
            </c:numRef>
          </c:val>
          <c:smooth val="0"/>
        </c:ser>
        <c:ser>
          <c:idx val="3"/>
          <c:order val="3"/>
          <c:tx>
            <c:strRef>
              <c:f>'Situation par DSP (2)'!$AT$2</c:f>
              <c:strCache>
                <c:ptCount val="1"/>
                <c:pt idx="0">
                  <c:v>Couverture par rapport au dénombrement (Tab)</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en-GB" sz="900" b="1" i="0" u="none" strike="noStrike" kern="1200" baseline="0">
                    <a:solidFill>
                      <a:schemeClr val="tx1">
                        <a:lumMod val="75000"/>
                        <a:lumOff val="25000"/>
                      </a:schemeClr>
                    </a:solidFill>
                    <a:latin typeface="+mn-lt"/>
                    <a:ea typeface="+mn-ea"/>
                    <a:cs typeface="+mn-cs"/>
                  </a:defRPr>
                </a:pPr>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'Situation par DSP (2)'!$AP$3:$AP$10</c:f>
              <c:strCache>
                <c:ptCount val="8"/>
                <c:pt idx="0">
                  <c:v>BATHA</c:v>
                </c:pt>
                <c:pt idx="1">
                  <c:v>KANEM</c:v>
                </c:pt>
                <c:pt idx="2">
                  <c:v>LAC</c:v>
                </c:pt>
                <c:pt idx="3">
                  <c:v>OUADDAI</c:v>
                </c:pt>
                <c:pt idx="4">
                  <c:v>SALAMAT</c:v>
                </c:pt>
                <c:pt idx="5">
                  <c:v>SILA</c:v>
                </c:pt>
                <c:pt idx="6">
                  <c:v>WADI FIRA</c:v>
                </c:pt>
                <c:pt idx="7">
                  <c:v> Synthèse </c:v>
                </c:pt>
              </c:strCache>
            </c:strRef>
          </c:cat>
          <c:val>
            <c:numRef>
              <c:f>'Situation par DSP (2)'!$AT$3:$AT$10</c:f>
              <c:numCache>
                <c:formatCode>0%</c:formatCode>
                <c:ptCount val="8"/>
                <c:pt idx="0">
                  <c:v>0.971040059839253</c:v>
                </c:pt>
                <c:pt idx="1">
                  <c:v>0.990396263083131</c:v>
                </c:pt>
                <c:pt idx="2">
                  <c:v>0.983222447208562</c:v>
                </c:pt>
                <c:pt idx="3">
                  <c:v>0.914294473398177</c:v>
                </c:pt>
                <c:pt idx="4">
                  <c:v>0.986265727286768</c:v>
                </c:pt>
                <c:pt idx="5">
                  <c:v>0.933788346957667</c:v>
                </c:pt>
                <c:pt idx="6">
                  <c:v>0.901049263862147</c:v>
                </c:pt>
                <c:pt idx="7">
                  <c:v>0.954293797376529</c:v>
                </c:pt>
              </c:numCache>
            </c:numRef>
          </c:val>
          <c:smooth val="0"/>
        </c:ser>
        <c:dLbls>
          <c:showLegendKey val="0"/>
          <c:showVal val="0"/>
          <c:showCatName val="0"/>
          <c:showSerName val="0"/>
          <c:showPercent val="0"/>
          <c:showBubbleSize val="0"/>
        </c:dLbls>
        <c:marker val="0"/>
        <c:smooth val="0"/>
        <c:axId val="1218560576"/>
        <c:axId val="1218568192"/>
      </c:lineChart>
      <c:catAx>
        <c:axId val="121856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900" b="0" i="0" u="none" strike="noStrike" kern="1200" baseline="0">
                <a:solidFill>
                  <a:schemeClr val="tx1">
                    <a:lumMod val="65000"/>
                    <a:lumOff val="35000"/>
                  </a:schemeClr>
                </a:solidFill>
                <a:latin typeface="+mn-lt"/>
                <a:ea typeface="+mn-ea"/>
                <a:cs typeface="+mn-cs"/>
              </a:defRPr>
            </a:pPr>
          </a:p>
        </c:txPr>
        <c:crossAx val="1218568192"/>
        <c:crosses val="autoZero"/>
        <c:auto val="1"/>
        <c:lblAlgn val="ctr"/>
        <c:lblOffset val="100"/>
        <c:noMultiLvlLbl val="0"/>
      </c:catAx>
      <c:valAx>
        <c:axId val="1218568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GB" sz="900" b="0" i="0" u="none" strike="noStrike" kern="1200" baseline="0">
                <a:solidFill>
                  <a:schemeClr val="tx1">
                    <a:lumMod val="65000"/>
                    <a:lumOff val="35000"/>
                  </a:schemeClr>
                </a:solidFill>
                <a:latin typeface="+mn-lt"/>
                <a:ea typeface="+mn-ea"/>
                <a:cs typeface="+mn-cs"/>
              </a:defRPr>
            </a:pPr>
          </a:p>
        </c:txPr>
        <c:crossAx val="1218560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GB"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a7005100-5d0f-4050-8af2-542afbf8cd86}"/>
      </c:ext>
    </c:extLst>
  </c:chart>
  <c:spPr>
    <a:noFill/>
    <a:ln>
      <a:noFill/>
    </a:ln>
    <a:effectLst/>
  </c:spPr>
  <c:txPr>
    <a:bodyPr/>
    <a:lstStyle/>
    <a:p>
      <a:pPr>
        <a:defRPr lang="en-GB"/>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'Situation par DSP (2)'!$H$51</c:f>
              <c:strCache>
                <c:ptCount val="1"/>
                <c:pt idx="0">
                  <c:v>% dénomrement (3-11 mois)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GB" sz="1195"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'Situation par DSP (2)'!$A$52:$A$59</c:f>
              <c:strCache>
                <c:ptCount val="8"/>
                <c:pt idx="0">
                  <c:v>BATHA</c:v>
                </c:pt>
                <c:pt idx="1">
                  <c:v>KANEM</c:v>
                </c:pt>
                <c:pt idx="2">
                  <c:v>LAC</c:v>
                </c:pt>
                <c:pt idx="3">
                  <c:v>OUADDAI</c:v>
                </c:pt>
                <c:pt idx="4">
                  <c:v>SALAMAT</c:v>
                </c:pt>
                <c:pt idx="5">
                  <c:v>SILA</c:v>
                </c:pt>
                <c:pt idx="6">
                  <c:v>WADI FIRA</c:v>
                </c:pt>
                <c:pt idx="7">
                  <c:v> Synthèse </c:v>
                </c:pt>
              </c:strCache>
            </c:strRef>
          </c:cat>
          <c:val>
            <c:numRef>
              <c:f>'Situation par DSP (2)'!$H$52:$H$59</c:f>
              <c:numCache>
                <c:formatCode>0%</c:formatCode>
                <c:ptCount val="8"/>
                <c:pt idx="0">
                  <c:v>1.20789542451265</c:v>
                </c:pt>
                <c:pt idx="1">
                  <c:v>1.11604702396506</c:v>
                </c:pt>
                <c:pt idx="2">
                  <c:v>1.0523772420983</c:v>
                </c:pt>
                <c:pt idx="3">
                  <c:v>1.33361658187577</c:v>
                </c:pt>
                <c:pt idx="4">
                  <c:v>1.10310477713953</c:v>
                </c:pt>
                <c:pt idx="5">
                  <c:v>1.41601509784694</c:v>
                </c:pt>
                <c:pt idx="6">
                  <c:v>1.23673412839192</c:v>
                </c:pt>
                <c:pt idx="7">
                  <c:v>1.2337988036986</c:v>
                </c:pt>
              </c:numCache>
            </c:numRef>
          </c:val>
        </c:ser>
        <c:ser>
          <c:idx val="1"/>
          <c:order val="1"/>
          <c:tx>
            <c:strRef>
              <c:f>'Situation par DSP (2)'!$I$51</c:f>
              <c:strCache>
                <c:ptCount val="1"/>
                <c:pt idx="0">
                  <c:v>% dénomrement (12-5ç mois)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GB" sz="1195"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'Situation par DSP (2)'!$A$52:$A$59</c:f>
              <c:strCache>
                <c:ptCount val="8"/>
                <c:pt idx="0">
                  <c:v>BATHA</c:v>
                </c:pt>
                <c:pt idx="1">
                  <c:v>KANEM</c:v>
                </c:pt>
                <c:pt idx="2">
                  <c:v>LAC</c:v>
                </c:pt>
                <c:pt idx="3">
                  <c:v>OUADDAI</c:v>
                </c:pt>
                <c:pt idx="4">
                  <c:v>SALAMAT</c:v>
                </c:pt>
                <c:pt idx="5">
                  <c:v>SILA</c:v>
                </c:pt>
                <c:pt idx="6">
                  <c:v>WADI FIRA</c:v>
                </c:pt>
                <c:pt idx="7">
                  <c:v> Synthèse </c:v>
                </c:pt>
              </c:strCache>
            </c:strRef>
          </c:cat>
          <c:val>
            <c:numRef>
              <c:f>'Situation par DSP (2)'!$I$52:$I$59</c:f>
              <c:numCache>
                <c:formatCode>0%</c:formatCode>
                <c:ptCount val="8"/>
                <c:pt idx="0">
                  <c:v>1.12096445899281</c:v>
                </c:pt>
                <c:pt idx="1">
                  <c:v>1.05035250102431</c:v>
                </c:pt>
                <c:pt idx="2">
                  <c:v>1.07462402651893</c:v>
                </c:pt>
                <c:pt idx="3">
                  <c:v>1.137996646032</c:v>
                </c:pt>
                <c:pt idx="4">
                  <c:v>1.0495748338125</c:v>
                </c:pt>
                <c:pt idx="5">
                  <c:v>1.09707908529165</c:v>
                </c:pt>
                <c:pt idx="6">
                  <c:v>1.19355252129225</c:v>
                </c:pt>
                <c:pt idx="7">
                  <c:v>1.11490966405912</c:v>
                </c:pt>
              </c:numCache>
            </c:numRef>
          </c:val>
        </c:ser>
        <c:ser>
          <c:idx val="2"/>
          <c:order val="2"/>
          <c:tx>
            <c:strRef>
              <c:f>'Situation par DSP (2)'!$J$51</c:f>
              <c:strCache>
                <c:ptCount val="1"/>
                <c:pt idx="0">
                  <c:v>% dénomrement (3-59 mois)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GB" sz="1195"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'Situation par DSP (2)'!$A$52:$A$59</c:f>
              <c:strCache>
                <c:ptCount val="8"/>
                <c:pt idx="0">
                  <c:v>BATHA</c:v>
                </c:pt>
                <c:pt idx="1">
                  <c:v>KANEM</c:v>
                </c:pt>
                <c:pt idx="2">
                  <c:v>LAC</c:v>
                </c:pt>
                <c:pt idx="3">
                  <c:v>OUADDAI</c:v>
                </c:pt>
                <c:pt idx="4">
                  <c:v>SALAMAT</c:v>
                </c:pt>
                <c:pt idx="5">
                  <c:v>SILA</c:v>
                </c:pt>
                <c:pt idx="6">
                  <c:v>WADI FIRA</c:v>
                </c:pt>
                <c:pt idx="7">
                  <c:v> Synthèse </c:v>
                </c:pt>
              </c:strCache>
            </c:strRef>
          </c:cat>
          <c:val>
            <c:numRef>
              <c:f>'Situation par DSP (2)'!$J$52:$J$59</c:f>
              <c:numCache>
                <c:formatCode>0%</c:formatCode>
                <c:ptCount val="8"/>
                <c:pt idx="0">
                  <c:v>1.13625329972126</c:v>
                </c:pt>
                <c:pt idx="1">
                  <c:v>1.06190925240595</c:v>
                </c:pt>
                <c:pt idx="2">
                  <c:v>1.07080885618973</c:v>
                </c:pt>
                <c:pt idx="3">
                  <c:v>1.17240313545239</c:v>
                </c:pt>
                <c:pt idx="4">
                  <c:v>1.05883610929402</c:v>
                </c:pt>
                <c:pt idx="5">
                  <c:v>1.15317543222775</c:v>
                </c:pt>
                <c:pt idx="6">
                  <c:v>1.20129905767284</c:v>
                </c:pt>
                <c:pt idx="7">
                  <c:v>1.13578232999034</c:v>
                </c:pt>
              </c:numCache>
            </c:numRef>
          </c:val>
        </c:ser>
        <c:dLbls>
          <c:showLegendKey val="0"/>
          <c:showVal val="1"/>
          <c:showCatName val="0"/>
          <c:showSerName val="0"/>
          <c:showPercent val="0"/>
          <c:showBubbleSize val="0"/>
        </c:dLbls>
        <c:gapWidth val="182"/>
        <c:axId val="1218567104"/>
        <c:axId val="1218567648"/>
      </c:barChart>
      <c:catAx>
        <c:axId val="1218567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195" b="0" i="0" u="none" strike="noStrike" kern="1200" baseline="0">
                <a:solidFill>
                  <a:schemeClr val="tx1">
                    <a:lumMod val="65000"/>
                    <a:lumOff val="35000"/>
                  </a:schemeClr>
                </a:solidFill>
                <a:latin typeface="+mn-lt"/>
                <a:ea typeface="+mn-ea"/>
                <a:cs typeface="+mn-cs"/>
              </a:defRPr>
            </a:pPr>
          </a:p>
        </c:txPr>
        <c:crossAx val="1218567648"/>
        <c:crosses val="autoZero"/>
        <c:auto val="1"/>
        <c:lblAlgn val="ctr"/>
        <c:lblOffset val="100"/>
        <c:noMultiLvlLbl val="0"/>
      </c:catAx>
      <c:valAx>
        <c:axId val="12185676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GB" sz="1195" b="0" i="0" u="none" strike="noStrike" kern="1200" baseline="0">
                <a:solidFill>
                  <a:schemeClr val="tx1">
                    <a:lumMod val="65000"/>
                    <a:lumOff val="35000"/>
                  </a:schemeClr>
                </a:solidFill>
                <a:latin typeface="+mn-lt"/>
                <a:ea typeface="+mn-ea"/>
                <a:cs typeface="+mn-cs"/>
              </a:defRPr>
            </a:pPr>
          </a:p>
        </c:txPr>
        <c:crossAx val="1218567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GB"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f2df3bab-a00d-4124-968d-50317596a506}"/>
      </c:ext>
    </c:extLst>
  </c:chart>
  <c:spPr>
    <a:noFill/>
    <a:ln>
      <a:noFill/>
    </a:ln>
    <a:effectLst/>
  </c:spPr>
  <c:txPr>
    <a:bodyPr/>
    <a:lstStyle/>
    <a:p>
      <a:pPr>
        <a:defRPr lang="en-GB"/>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444379616212"/>
          <c:y val="0.218703085682179"/>
          <c:w val="0.688872138142905"/>
          <c:h val="0.587247533493058"/>
        </c:manualLayout>
      </c:layout>
      <c:barChart>
        <c:barDir val="col"/>
        <c:grouping val="clustered"/>
        <c:varyColors val="0"/>
        <c:ser>
          <c:idx val="8"/>
          <c:order val="0"/>
          <c:tx>
            <c:strRef>
              <c:f>'Situation par DSP (2)'!$E$2</c:f>
              <c:strCache>
                <c:ptCount val="1"/>
                <c:pt idx="0">
                  <c:v>Microplan</c:v>
                </c:pt>
              </c:strCache>
            </c:strRef>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lang="en-GB"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'Situation par DSP (2)'!$E$3:$E$9</c:f>
              <c:numCache>
                <c:formatCode>0</c:formatCode>
                <c:ptCount val="7"/>
                <c:pt idx="0">
                  <c:v>124719.5498</c:v>
                </c:pt>
                <c:pt idx="1">
                  <c:v>108057.25606027</c:v>
                </c:pt>
                <c:pt idx="2">
                  <c:v>164648.4328</c:v>
                </c:pt>
                <c:pt idx="3">
                  <c:v>306046.6056</c:v>
                </c:pt>
                <c:pt idx="4">
                  <c:v>79492</c:v>
                </c:pt>
                <c:pt idx="5">
                  <c:v>133025.7268</c:v>
                </c:pt>
                <c:pt idx="6">
                  <c:v>171204.662724385</c:v>
                </c:pt>
              </c:numCache>
            </c:numRef>
          </c:val>
        </c:ser>
        <c:ser>
          <c:idx val="9"/>
          <c:order val="1"/>
          <c:tx>
            <c:strRef>
              <c:f>'Situation par DSP (2)'!$F$2</c:f>
              <c:strCache>
                <c:ptCount val="1"/>
                <c:pt idx="0">
                  <c:v>Dénombrement tablette</c:v>
                </c:pt>
              </c:strCache>
            </c:strRef>
          </c:tx>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lang="en-GB"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'Situation par DSP (2)'!$F$3:$F$9</c:f>
              <c:numCache>
                <c:formatCode>0</c:formatCode>
                <c:ptCount val="7"/>
                <c:pt idx="0">
                  <c:v>141713</c:v>
                </c:pt>
                <c:pt idx="1">
                  <c:v>114747</c:v>
                </c:pt>
                <c:pt idx="2">
                  <c:v>176307</c:v>
                </c:pt>
                <c:pt idx="3">
                  <c:v>358810</c:v>
                </c:pt>
                <c:pt idx="4">
                  <c:v>84169</c:v>
                </c:pt>
                <c:pt idx="5">
                  <c:v>153402</c:v>
                </c:pt>
                <c:pt idx="6">
                  <c:v>205668</c:v>
                </c:pt>
              </c:numCache>
            </c:numRef>
          </c:val>
        </c:ser>
        <c:ser>
          <c:idx val="0"/>
          <c:order val="2"/>
          <c:tx>
            <c:strRef>
              <c:f>'Situation par DSP (2)'!$G$2</c:f>
              <c:strCache>
                <c:ptCount val="1"/>
                <c:pt idx="0">
                  <c:v>Données des registres cycle1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lang="en-GB"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'Situation par DSP (2)'!$A$3:$A$9</c:f>
              <c:strCache>
                <c:ptCount val="7"/>
                <c:pt idx="0">
                  <c:v>BATHA</c:v>
                </c:pt>
                <c:pt idx="1">
                  <c:v>KANEM</c:v>
                </c:pt>
                <c:pt idx="2">
                  <c:v>LAC</c:v>
                </c:pt>
                <c:pt idx="3">
                  <c:v>OUADDAI</c:v>
                </c:pt>
                <c:pt idx="4">
                  <c:v>SALAMAT</c:v>
                </c:pt>
                <c:pt idx="5">
                  <c:v>SILA</c:v>
                </c:pt>
                <c:pt idx="6">
                  <c:v>WADI FIRA</c:v>
                </c:pt>
              </c:strCache>
            </c:strRef>
          </c:cat>
          <c:val>
            <c:numRef>
              <c:f>'Situation par DSP (2)'!$G$3:$G$9</c:f>
              <c:numCache>
                <c:formatCode>0</c:formatCode>
                <c:ptCount val="7"/>
                <c:pt idx="0">
                  <c:v>135935</c:v>
                </c:pt>
                <c:pt idx="1">
                  <c:v>113097</c:v>
                </c:pt>
                <c:pt idx="2">
                  <c:v>173117</c:v>
                </c:pt>
                <c:pt idx="3">
                  <c:v>328811</c:v>
                </c:pt>
                <c:pt idx="4">
                  <c:v>82642</c:v>
                </c:pt>
                <c:pt idx="5">
                  <c:v>144395</c:v>
                </c:pt>
                <c:pt idx="6">
                  <c:v>188314</c:v>
                </c:pt>
              </c:numCache>
            </c:numRef>
          </c:val>
        </c:ser>
        <c:ser>
          <c:idx val="4"/>
          <c:order val="3"/>
          <c:tx>
            <c:strRef>
              <c:f>'Situation par DSP (2)'!$K$2</c:f>
              <c:strCache>
                <c:ptCount val="1"/>
                <c:pt idx="0">
                  <c:v>Données des tablettes cycle1</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lang="en-GB"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'Situation par DSP (2)'!$K$3:$K$9</c:f>
              <c:numCache>
                <c:formatCode>0</c:formatCode>
                <c:ptCount val="7"/>
                <c:pt idx="0">
                  <c:v>134762</c:v>
                </c:pt>
                <c:pt idx="1">
                  <c:v>112575</c:v>
                </c:pt>
                <c:pt idx="2">
                  <c:v>172530</c:v>
                </c:pt>
                <c:pt idx="3">
                  <c:v>326134</c:v>
                </c:pt>
                <c:pt idx="4">
                  <c:v>80949</c:v>
                </c:pt>
                <c:pt idx="5">
                  <c:v>143245</c:v>
                </c:pt>
                <c:pt idx="6">
                  <c:v>176297</c:v>
                </c:pt>
              </c:numCache>
            </c:numRef>
          </c:val>
        </c:ser>
        <c:ser>
          <c:idx val="1"/>
          <c:order val="4"/>
          <c:tx>
            <c:strRef>
              <c:f>'Situation par DSP (2)'!$H$2</c:f>
              <c:strCache>
                <c:ptCount val="1"/>
                <c:pt idx="0">
                  <c:v>Données des registres cycle2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lang="en-GB"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'Situation par DSP (2)'!$H$3:$H$9</c:f>
              <c:numCache>
                <c:formatCode>0</c:formatCode>
                <c:ptCount val="7"/>
                <c:pt idx="0">
                  <c:v>137101</c:v>
                </c:pt>
                <c:pt idx="1">
                  <c:v>112751</c:v>
                </c:pt>
                <c:pt idx="2">
                  <c:v>172415</c:v>
                </c:pt>
                <c:pt idx="3">
                  <c:v>327069</c:v>
                </c:pt>
                <c:pt idx="4">
                  <c:v>81592</c:v>
                </c:pt>
                <c:pt idx="5">
                  <c:v>138417</c:v>
                </c:pt>
                <c:pt idx="6">
                  <c:v>179884</c:v>
                </c:pt>
              </c:numCache>
            </c:numRef>
          </c:val>
        </c:ser>
        <c:ser>
          <c:idx val="5"/>
          <c:order val="5"/>
          <c:tx>
            <c:strRef>
              <c:f>'Situation par DSP (2)'!$L$2</c:f>
              <c:strCache>
                <c:ptCount val="1"/>
                <c:pt idx="0">
                  <c:v>Données des tablettes cycle2</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lang="en-GB"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'Situation par DSP (2)'!$L$3:$L$9</c:f>
              <c:numCache>
                <c:formatCode>0</c:formatCode>
                <c:ptCount val="7"/>
                <c:pt idx="0">
                  <c:v>135759</c:v>
                </c:pt>
                <c:pt idx="1">
                  <c:v>112501</c:v>
                </c:pt>
                <c:pt idx="2">
                  <c:v>172474</c:v>
                </c:pt>
                <c:pt idx="3">
                  <c:v>326754</c:v>
                </c:pt>
                <c:pt idx="4">
                  <c:v>81750</c:v>
                </c:pt>
                <c:pt idx="5">
                  <c:v>139577</c:v>
                </c:pt>
                <c:pt idx="6">
                  <c:v>179857</c:v>
                </c:pt>
              </c:numCache>
            </c:numRef>
          </c:val>
        </c:ser>
        <c:ser>
          <c:idx val="2"/>
          <c:order val="6"/>
          <c:tx>
            <c:strRef>
              <c:f>'Situation par DSP (2)'!$I$2</c:f>
              <c:strCache>
                <c:ptCount val="1"/>
                <c:pt idx="0">
                  <c:v>Données des registres cycle3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lang="en-GB"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'Situation par DSP (2)'!$I$3:$I$9</c:f>
              <c:numCache>
                <c:formatCode>0</c:formatCode>
                <c:ptCount val="7"/>
                <c:pt idx="0">
                  <c:v>137996</c:v>
                </c:pt>
                <c:pt idx="1">
                  <c:v>113849</c:v>
                </c:pt>
                <c:pt idx="2">
                  <c:v>172865</c:v>
                </c:pt>
                <c:pt idx="3">
                  <c:v>309838</c:v>
                </c:pt>
                <c:pt idx="4">
                  <c:v>82666</c:v>
                </c:pt>
                <c:pt idx="5">
                  <c:v>144854</c:v>
                </c:pt>
                <c:pt idx="6">
                  <c:v>185180</c:v>
                </c:pt>
              </c:numCache>
            </c:numRef>
          </c:val>
        </c:ser>
        <c:ser>
          <c:idx val="6"/>
          <c:order val="7"/>
          <c:tx>
            <c:strRef>
              <c:f>'Situation par DSP (2)'!$M$2</c:f>
              <c:strCache>
                <c:ptCount val="1"/>
                <c:pt idx="0">
                  <c:v>Données des tablettes cycle3</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lang="en-GB"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'Situation par DSP (2)'!$M$3:$M$9</c:f>
              <c:numCache>
                <c:formatCode>0</c:formatCode>
                <c:ptCount val="7"/>
                <c:pt idx="0">
                  <c:v>137609</c:v>
                </c:pt>
                <c:pt idx="1">
                  <c:v>113645</c:v>
                </c:pt>
                <c:pt idx="2">
                  <c:v>173349</c:v>
                </c:pt>
                <c:pt idx="3">
                  <c:v>328058</c:v>
                </c:pt>
                <c:pt idx="4">
                  <c:v>83013</c:v>
                </c:pt>
                <c:pt idx="5">
                  <c:v>143021</c:v>
                </c:pt>
                <c:pt idx="6">
                  <c:v>185296</c:v>
                </c:pt>
              </c:numCache>
            </c:numRef>
          </c:val>
        </c:ser>
        <c:ser>
          <c:idx val="3"/>
          <c:order val="8"/>
          <c:tx>
            <c:strRef>
              <c:f>'Situation par DSP (2)'!$J$2</c:f>
              <c:strCache>
                <c:ptCount val="1"/>
                <c:pt idx="0">
                  <c:v>Données des registres cycle4</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lang="en-GB"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'Situation par DSP (2)'!$J$3:$J$9</c:f>
              <c:numCache>
                <c:formatCode>0</c:formatCode>
                <c:ptCount val="7"/>
                <c:pt idx="0">
                  <c:v>132763</c:v>
                </c:pt>
                <c:pt idx="1">
                  <c:v>113419</c:v>
                </c:pt>
                <c:pt idx="2">
                  <c:v>172756</c:v>
                </c:pt>
                <c:pt idx="3">
                  <c:v>314198</c:v>
                </c:pt>
                <c:pt idx="4">
                  <c:v>82603</c:v>
                </c:pt>
                <c:pt idx="5">
                  <c:v>146281</c:v>
                </c:pt>
                <c:pt idx="6">
                  <c:v>184269</c:v>
                </c:pt>
              </c:numCache>
            </c:numRef>
          </c:val>
        </c:ser>
        <c:ser>
          <c:idx val="7"/>
          <c:order val="9"/>
          <c:tx>
            <c:strRef>
              <c:f>'Situation par DSP (2)'!$N$2</c:f>
              <c:strCache>
                <c:ptCount val="1"/>
                <c:pt idx="0">
                  <c:v>Données des tablettes cycle4</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lang="en-GB"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'Situation par DSP (2)'!$N$3:$N$9</c:f>
              <c:numCache>
                <c:formatCode>0</c:formatCode>
                <c:ptCount val="7"/>
                <c:pt idx="0">
                  <c:v>133821</c:v>
                </c:pt>
                <c:pt idx="1">
                  <c:v>113563</c:v>
                </c:pt>
                <c:pt idx="2">
                  <c:v>172023</c:v>
                </c:pt>
                <c:pt idx="3">
                  <c:v>322745</c:v>
                </c:pt>
                <c:pt idx="4">
                  <c:v>82120</c:v>
                </c:pt>
                <c:pt idx="5">
                  <c:v>140994</c:v>
                </c:pt>
                <c:pt idx="6">
                  <c:v>185317</c:v>
                </c:pt>
              </c:numCache>
            </c:numRef>
          </c:val>
        </c:ser>
        <c:dLbls>
          <c:showLegendKey val="0"/>
          <c:showVal val="1"/>
          <c:showCatName val="0"/>
          <c:showSerName val="0"/>
          <c:showPercent val="0"/>
          <c:showBubbleSize val="0"/>
        </c:dLbls>
        <c:gapWidth val="100"/>
        <c:overlap val="-24"/>
        <c:axId val="1218562208"/>
        <c:axId val="1218557312"/>
      </c:barChart>
      <c:catAx>
        <c:axId val="1218562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900" b="0" i="0" u="none" strike="noStrike" kern="1200" baseline="0">
                <a:solidFill>
                  <a:schemeClr val="tx1">
                    <a:lumMod val="65000"/>
                    <a:lumOff val="35000"/>
                  </a:schemeClr>
                </a:solidFill>
                <a:latin typeface="+mn-lt"/>
                <a:ea typeface="+mn-ea"/>
                <a:cs typeface="+mn-cs"/>
              </a:defRPr>
            </a:pPr>
          </a:p>
        </c:txPr>
        <c:crossAx val="1218557312"/>
        <c:crosses val="autoZero"/>
        <c:auto val="1"/>
        <c:lblAlgn val="ctr"/>
        <c:lblOffset val="100"/>
        <c:noMultiLvlLbl val="0"/>
      </c:catAx>
      <c:valAx>
        <c:axId val="1218557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GB" sz="900" b="0" i="0" u="none" strike="noStrike" kern="1200" baseline="0">
                <a:solidFill>
                  <a:schemeClr val="tx1">
                    <a:lumMod val="65000"/>
                    <a:lumOff val="35000"/>
                  </a:schemeClr>
                </a:solidFill>
                <a:latin typeface="+mn-lt"/>
                <a:ea typeface="+mn-ea"/>
                <a:cs typeface="+mn-cs"/>
              </a:defRPr>
            </a:pPr>
          </a:p>
        </c:txPr>
        <c:crossAx val="1218562208"/>
        <c:crosses val="autoZero"/>
        <c:crossBetween val="between"/>
      </c:valAx>
      <c:spPr>
        <a:noFill/>
        <a:ln>
          <a:noFill/>
        </a:ln>
        <a:effectLst/>
      </c:spPr>
    </c:plotArea>
    <c:legend>
      <c:legendPos val="b"/>
      <c:layout>
        <c:manualLayout>
          <c:xMode val="edge"/>
          <c:yMode val="edge"/>
          <c:x val="0.211885352213626"/>
          <c:y val="0.878715591497275"/>
          <c:w val="0.582233662212929"/>
          <c:h val="0.0564828517208268"/>
        </c:manualLayout>
      </c:layout>
      <c:overlay val="0"/>
      <c:spPr>
        <a:noFill/>
        <a:ln>
          <a:noFill/>
        </a:ln>
        <a:effectLst/>
      </c:spPr>
      <c:txPr>
        <a:bodyPr rot="0" spcFirstLastPara="1" vertOverflow="ellipsis" vert="horz" wrap="square" anchor="ctr" anchorCtr="1"/>
        <a:lstStyle/>
        <a:p>
          <a:pPr>
            <a:defRPr lang="en-GB"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ecd5dfec-0afd-4919-a53d-de853e6c5b08}"/>
      </c:ext>
    </c:extLst>
  </c:chart>
  <c:spPr>
    <a:noFill/>
    <a:ln>
      <a:noFill/>
    </a:ln>
    <a:effectLst/>
  </c:spPr>
  <c:txPr>
    <a:bodyPr/>
    <a:lstStyle/>
    <a:p>
      <a:pPr>
        <a:defRPr lang="en-GB"/>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'Situation par DSP (2)'!$AF$14</c:f>
              <c:strCache>
                <c:ptCount val="1"/>
                <c:pt idx="0">
                  <c:v>% dénombrement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GB" sz="900" b="0" i="0" u="none" strike="noStrike" kern="1200" baseline="0">
                    <a:solidFill>
                      <a:schemeClr val="tx2"/>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'Situation par DSP (2)'!$AE$15:$AE$21</c:f>
              <c:strCache>
                <c:ptCount val="7"/>
                <c:pt idx="0">
                  <c:v>BATHA</c:v>
                </c:pt>
                <c:pt idx="1">
                  <c:v>KANEM</c:v>
                </c:pt>
                <c:pt idx="2">
                  <c:v>LAC</c:v>
                </c:pt>
                <c:pt idx="3">
                  <c:v>OUADDAI</c:v>
                </c:pt>
                <c:pt idx="4">
                  <c:v>SALAMAT</c:v>
                </c:pt>
                <c:pt idx="5">
                  <c:v>SILA</c:v>
                </c:pt>
                <c:pt idx="6">
                  <c:v>WADI FIRA</c:v>
                </c:pt>
              </c:strCache>
            </c:strRef>
          </c:cat>
          <c:val>
            <c:numRef>
              <c:f>'Situation par DSP (2)'!$AF$15:$AF$21</c:f>
              <c:numCache>
                <c:formatCode>0%</c:formatCode>
                <c:ptCount val="7"/>
                <c:pt idx="0">
                  <c:v>1.13625329972126</c:v>
                </c:pt>
                <c:pt idx="1">
                  <c:v>1.06190925240595</c:v>
                </c:pt>
                <c:pt idx="2">
                  <c:v>1.07080885618973</c:v>
                </c:pt>
                <c:pt idx="3">
                  <c:v>1.17240313545239</c:v>
                </c:pt>
                <c:pt idx="4">
                  <c:v>1.05883610929402</c:v>
                </c:pt>
                <c:pt idx="5">
                  <c:v>1.15317543222775</c:v>
                </c:pt>
                <c:pt idx="6">
                  <c:v>1.20129905767284</c:v>
                </c:pt>
              </c:numCache>
            </c:numRef>
          </c:val>
        </c:ser>
        <c:dLbls>
          <c:showLegendKey val="0"/>
          <c:showVal val="1"/>
          <c:showCatName val="0"/>
          <c:showSerName val="0"/>
          <c:showPercent val="0"/>
          <c:showBubbleSize val="0"/>
        </c:dLbls>
        <c:gapWidth val="219"/>
        <c:axId val="1218552960"/>
        <c:axId val="1218553504"/>
      </c:barChart>
      <c:lineChart>
        <c:grouping val="standard"/>
        <c:varyColors val="0"/>
        <c:ser>
          <c:idx val="1"/>
          <c:order val="1"/>
          <c:tx>
            <c:strRef>
              <c:f>'Situation par DSP (2)'!$AI$14</c:f>
              <c:strCache>
                <c:ptCount val="1"/>
                <c:pt idx="0">
                  <c:v>% Enfants traités (Registre)</c:v>
                </c:pt>
              </c:strCache>
            </c:strRef>
          </c:tx>
          <c:spPr>
            <a:ln w="31750" cap="rnd">
              <a:solidFill>
                <a:schemeClr val="accent2"/>
              </a:solidFill>
              <a:round/>
            </a:ln>
            <a:effectLst/>
          </c:spPr>
          <c:marker>
            <c:symbol val="none"/>
          </c:marker>
          <c:dLbls>
            <c:dLbl>
              <c:idx val="0"/>
              <c:layout>
                <c:manualLayout>
                  <c:x val="0.0102887145628383"/>
                  <c:y val="0.098705043128219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71478576047305"/>
                  <c:y val="0.033841729072532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205774291256766"/>
                  <c:y val="0.0310215849831546"/>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102887145628383"/>
                  <c:y val="0.087424466770708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188626433652035"/>
                  <c:y val="0.033841729072532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188626433652035"/>
                  <c:y val="-0.033841729072532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120035003233114"/>
                  <c:y val="-0.016920864536266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n-GB" sz="900" b="0" i="0" u="none" strike="noStrike" kern="1200" baseline="0">
                    <a:solidFill>
                      <a:schemeClr val="tx2"/>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'Situation par DSP (2)'!$AI$15:$AI$21</c:f>
              <c:numCache>
                <c:formatCode>0%</c:formatCode>
                <c:ptCount val="7"/>
                <c:pt idx="0">
                  <c:v>1.10645043396396</c:v>
                </c:pt>
                <c:pt idx="1">
                  <c:v>1.05359884334375</c:v>
                </c:pt>
                <c:pt idx="2">
                  <c:v>1.05143424116455</c:v>
                </c:pt>
                <c:pt idx="3">
                  <c:v>1.07438211691769</c:v>
                </c:pt>
                <c:pt idx="4">
                  <c:v>1.03992854626881</c:v>
                </c:pt>
                <c:pt idx="5">
                  <c:v>1.09964443359087</c:v>
                </c:pt>
                <c:pt idx="6">
                  <c:v>1.09993499594785</c:v>
                </c:pt>
              </c:numCache>
            </c:numRef>
          </c:val>
          <c:smooth val="0"/>
        </c:ser>
        <c:ser>
          <c:idx val="2"/>
          <c:order val="2"/>
          <c:tx>
            <c:strRef>
              <c:f>'Situation par DSP (2)'!$AJ$14</c:f>
              <c:strCache>
                <c:ptCount val="1"/>
                <c:pt idx="0">
                  <c:v>% enfants traités (Tablette)</c:v>
                </c:pt>
              </c:strCache>
            </c:strRef>
          </c:tx>
          <c:spPr>
            <a:ln w="31750" cap="rnd">
              <a:solidFill>
                <a:schemeClr val="accent3"/>
              </a:solidFill>
              <a:round/>
            </a:ln>
            <a:effectLst/>
          </c:spPr>
          <c:marker>
            <c:symbol val="none"/>
          </c:marker>
          <c:dLbls>
            <c:dLbl>
              <c:idx val="0"/>
              <c:layout>
                <c:manualLayout>
                  <c:x val="0.0360105009699341"/>
                  <c:y val="-0.0056402881787554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71478576047305"/>
                  <c:y val="-0.050762593608798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222922148861496"/>
                  <c:y val="-0.070503602234442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274365721675689"/>
                  <c:y val="-0.050762593608798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428696440118262"/>
                  <c:y val="-0.019741008625643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154330718442574"/>
                  <c:y val="0.0366618731619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137182860837844"/>
                  <c:y val="0.0282014408937768"/>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n-GB" sz="900" b="0" i="0" u="none" strike="noStrike" kern="1200" baseline="0">
                    <a:solidFill>
                      <a:schemeClr val="tx2"/>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'Situation par DSP (2)'!$AJ$15:$AJ$21</c:f>
              <c:numCache>
                <c:formatCode>0%</c:formatCode>
                <c:ptCount val="7"/>
                <c:pt idx="0">
                  <c:v>1.10334747215388</c:v>
                </c:pt>
                <c:pt idx="1">
                  <c:v>1.05171095531626</c:v>
                </c:pt>
                <c:pt idx="2">
                  <c:v>1.05284330407547</c:v>
                </c:pt>
                <c:pt idx="3">
                  <c:v>1.07192170733881</c:v>
                </c:pt>
                <c:pt idx="4">
                  <c:v>1.04429376541036</c:v>
                </c:pt>
                <c:pt idx="5">
                  <c:v>1.07682178061214</c:v>
                </c:pt>
                <c:pt idx="6">
                  <c:v>1.0824296315944</c:v>
                </c:pt>
              </c:numCache>
            </c:numRef>
          </c:val>
          <c:smooth val="0"/>
        </c:ser>
        <c:dLbls>
          <c:showLegendKey val="0"/>
          <c:showVal val="1"/>
          <c:showCatName val="0"/>
          <c:showSerName val="0"/>
          <c:showPercent val="0"/>
          <c:showBubbleSize val="0"/>
        </c:dLbls>
        <c:marker val="0"/>
        <c:smooth val="0"/>
        <c:axId val="1218552960"/>
        <c:axId val="1218553504"/>
      </c:lineChart>
      <c:catAx>
        <c:axId val="12185529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lang="en-GB" sz="900" b="0" i="0" u="none" strike="noStrike" kern="1200" baseline="0">
                <a:solidFill>
                  <a:schemeClr val="tx2"/>
                </a:solidFill>
                <a:latin typeface="+mn-lt"/>
                <a:ea typeface="+mn-ea"/>
                <a:cs typeface="+mn-cs"/>
              </a:defRPr>
            </a:pPr>
          </a:p>
        </c:txPr>
        <c:crossAx val="1218553504"/>
        <c:crosses val="autoZero"/>
        <c:auto val="1"/>
        <c:lblAlgn val="ctr"/>
        <c:lblOffset val="100"/>
        <c:noMultiLvlLbl val="0"/>
      </c:catAx>
      <c:valAx>
        <c:axId val="1218553504"/>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GB" sz="900" b="0" i="0" u="none" strike="noStrike" kern="1200" baseline="0">
                <a:solidFill>
                  <a:schemeClr val="tx2"/>
                </a:solidFill>
                <a:latin typeface="+mn-lt"/>
                <a:ea typeface="+mn-ea"/>
                <a:cs typeface="+mn-cs"/>
              </a:defRPr>
            </a:pPr>
          </a:p>
        </c:txPr>
        <c:crossAx val="12185529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GB" sz="900" b="0" i="0" u="none" strike="noStrike" kern="1200" baseline="0">
              <a:solidFill>
                <a:schemeClr val="tx2"/>
              </a:solidFill>
              <a:latin typeface="+mn-lt"/>
              <a:ea typeface="+mn-ea"/>
              <a:cs typeface="+mn-cs"/>
            </a:defRPr>
          </a:pPr>
        </a:p>
      </c:txPr>
    </c:legend>
    <c:plotVisOnly val="1"/>
    <c:dispBlanksAs val="gap"/>
    <c:showDLblsOverMax val="0"/>
    <c:extLst>
      <c:ext uri="{0b15fc19-7d7d-44ad-8c2d-2c3a37ce22c3}">
        <chartProps xmlns="https://web.wps.cn/et/2018/main" chartId="{338c8e6a-d0fe-4dd2-bd6a-f6d970b8e364}"/>
      </c:ext>
    </c:extLst>
  </c:chart>
  <c:spPr>
    <a:noFill/>
    <a:ln>
      <a:noFill/>
    </a:ln>
    <a:effectLst/>
  </c:spPr>
  <c:txPr>
    <a:bodyPr/>
    <a:lstStyle/>
    <a:p>
      <a:pPr>
        <a:defRPr lang="en-GB"/>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0">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D038AC-9BAE-41D6-9064-483057387AC2}" type="datetimeFigureOut">
              <a:rPr lang="fr-FR" smtClean="0"/>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A8650-45A9-42DF-9718-A5F7D2E90167}" type="slidenum">
              <a:rPr lang="fr-FR" smtClean="0"/>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FAA8650-45A9-42DF-9718-A5F7D2E90167}" type="slidenum">
              <a:rPr lang="fr-FR" smtClean="0"/>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Tracker : c’est un programme dhis2 pour le suivi individuel des enfants</a:t>
            </a:r>
            <a:endParaRPr lang="fr-FR" dirty="0"/>
          </a:p>
          <a:p>
            <a:r>
              <a:rPr lang="fr-FR" dirty="0"/>
              <a:t>Evenements : C’est un programme dhis2 beaucoup plus utilisé pour la supervision et la collecte des données qualitative ;</a:t>
            </a:r>
            <a:endParaRPr lang="fr-FR" dirty="0"/>
          </a:p>
          <a:p>
            <a:r>
              <a:rPr lang="fr-FR" dirty="0"/>
              <a:t>Agrégé : C’est un module de DHIS2 pour la collecte des données quantitative.</a:t>
            </a:r>
            <a:endParaRPr lang="fr-FR" dirty="0"/>
          </a:p>
        </p:txBody>
      </p:sp>
      <p:sp>
        <p:nvSpPr>
          <p:cNvPr id="4" name="Espace réservé du numéro de diapositive 3"/>
          <p:cNvSpPr>
            <a:spLocks noGrp="1"/>
          </p:cNvSpPr>
          <p:nvPr>
            <p:ph type="sldNum" sz="quarter" idx="5"/>
          </p:nvPr>
        </p:nvSpPr>
        <p:spPr/>
        <p:txBody>
          <a:bodyPr/>
          <a:lstStyle/>
          <a:p>
            <a:fld id="{EFAA8650-45A9-42DF-9718-A5F7D2E90167}" type="slidenum">
              <a:rPr lang="fr-FR" smtClean="0"/>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FAA8650-45A9-42DF-9718-A5F7D2E90167}" type="slidenum">
              <a:rPr lang="fr-FR" smtClean="0"/>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332E7D9-385A-495E-A4D3-E175BE1CCD5B}" type="slidenum">
              <a:rPr lang="fr-CH" smtClean="0"/>
            </a:fld>
            <a:endParaRPr lang="fr-CH"/>
          </a:p>
        </p:txBody>
      </p:sp>
      <p:sp>
        <p:nvSpPr>
          <p:cNvPr id="2" name="Title 1"/>
          <p:cNvSpPr>
            <a:spLocks noGrp="1"/>
          </p:cNvSpPr>
          <p:nvPr>
            <p:ph type="ctrTitle" hasCustomPrompt="1"/>
          </p:nvPr>
        </p:nvSpPr>
        <p:spPr>
          <a:xfrm>
            <a:off x="0" y="0"/>
            <a:ext cx="12192000" cy="2614065"/>
          </a:xfrm>
        </p:spPr>
        <p:txBody>
          <a:bodyPr anchor="b"/>
          <a:lstStyle>
            <a:lvl1pPr algn="ctr">
              <a:defRPr sz="6000" b="1" baseline="30000"/>
            </a:lvl1pPr>
          </a:lstStyle>
          <a:p>
            <a:r>
              <a:rPr lang="en-GB" dirty="0"/>
              <a:t>12th SMC Alliance Meeting </a:t>
            </a:r>
            <a:br>
              <a:rPr lang="en-GB" dirty="0"/>
            </a:br>
            <a:r>
              <a:rPr lang="en-GB" dirty="0"/>
              <a:t>Lomé - Togo</a:t>
            </a:r>
            <a:br>
              <a:rPr lang="en-GB" dirty="0"/>
            </a:br>
            <a:r>
              <a:rPr lang="en-GB" dirty="0"/>
              <a:t>Feb 25 – 28, 2025  </a:t>
            </a:r>
            <a:endParaRPr lang="fr-CH" dirty="0"/>
          </a:p>
        </p:txBody>
      </p:sp>
      <p:sp>
        <p:nvSpPr>
          <p:cNvPr id="3" name="Subtitle 2"/>
          <p:cNvSpPr>
            <a:spLocks noGrp="1"/>
          </p:cNvSpPr>
          <p:nvPr>
            <p:ph type="subTitle" idx="1" hasCustomPrompt="1"/>
          </p:nvPr>
        </p:nvSpPr>
        <p:spPr>
          <a:xfrm>
            <a:off x="189186" y="4051739"/>
            <a:ext cx="11776842" cy="977463"/>
          </a:xfrm>
        </p:spPr>
        <p:txBody>
          <a:bodyPr>
            <a:noAutofit/>
          </a:bodyPr>
          <a:lstStyle>
            <a:lvl1pPr marL="0" indent="0" algn="ctr">
              <a:buNone/>
              <a:defRPr sz="6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H" dirty="0"/>
              <a:t>Merci, </a:t>
            </a:r>
            <a:r>
              <a:rPr lang="fr-CH" dirty="0" err="1"/>
              <a:t>Akpe</a:t>
            </a:r>
            <a:r>
              <a:rPr lang="fr-CH" dirty="0"/>
              <a:t>, </a:t>
            </a:r>
            <a:r>
              <a:rPr lang="fr-CH" dirty="0" err="1"/>
              <a:t>Thank</a:t>
            </a:r>
            <a:r>
              <a:rPr lang="fr-CH" dirty="0"/>
              <a:t> </a:t>
            </a:r>
            <a:r>
              <a:rPr lang="fr-CH" dirty="0" err="1"/>
              <a:t>you</a:t>
            </a:r>
            <a:r>
              <a:rPr lang="fr-CH" dirty="0"/>
              <a:t>, </a:t>
            </a:r>
            <a:r>
              <a:rPr lang="fr-CH" dirty="0" err="1"/>
              <a:t>Obrigado</a:t>
            </a:r>
            <a:endParaRPr lang="fr-CH"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D3B32C1-B568-4415-9CF6-6162BDACC347}" type="datetimeFigureOut">
              <a:rPr lang="fr-CH" smtClean="0"/>
            </a:fld>
            <a:endParaRPr lang="fr-CH"/>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CH"/>
          </a:p>
        </p:txBody>
      </p:sp>
      <p:sp>
        <p:nvSpPr>
          <p:cNvPr id="7" name="Slide Number Placeholder 6"/>
          <p:cNvSpPr>
            <a:spLocks noGrp="1"/>
          </p:cNvSpPr>
          <p:nvPr>
            <p:ph type="sldNum" sz="quarter" idx="12"/>
          </p:nvPr>
        </p:nvSpPr>
        <p:spPr/>
        <p:txBody>
          <a:bodyPr/>
          <a:lstStyle/>
          <a:p>
            <a:fld id="{E332E7D9-385A-495E-A4D3-E175BE1CCD5B}" type="slidenum">
              <a:rPr lang="fr-CH" smtClean="0"/>
            </a:fld>
            <a:endParaRPr lang="fr-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D3B32C1-B568-4415-9CF6-6162BDACC347}" type="datetimeFigureOut">
              <a:rPr lang="fr-CH" smtClean="0"/>
            </a:fld>
            <a:endParaRPr lang="fr-CH"/>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CH"/>
          </a:p>
        </p:txBody>
      </p:sp>
      <p:sp>
        <p:nvSpPr>
          <p:cNvPr id="7" name="Slide Number Placeholder 6"/>
          <p:cNvSpPr>
            <a:spLocks noGrp="1"/>
          </p:cNvSpPr>
          <p:nvPr>
            <p:ph type="sldNum" sz="quarter" idx="12"/>
          </p:nvPr>
        </p:nvSpPr>
        <p:spPr/>
        <p:txBody>
          <a:bodyPr/>
          <a:lstStyle/>
          <a:p>
            <a:fld id="{E332E7D9-385A-495E-A4D3-E175BE1CCD5B}" type="slidenum">
              <a:rPr lang="fr-CH" smtClean="0"/>
            </a:fld>
            <a:endParaRPr lang="fr-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D3B32C1-B568-4415-9CF6-6162BDACC347}" type="datetimeFigureOut">
              <a:rPr lang="fr-CH" smtClean="0"/>
            </a:fld>
            <a:endParaRPr lang="fr-CH"/>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r-CH"/>
          </a:p>
        </p:txBody>
      </p:sp>
      <p:sp>
        <p:nvSpPr>
          <p:cNvPr id="6" name="Slide Number Placeholder 5"/>
          <p:cNvSpPr>
            <a:spLocks noGrp="1"/>
          </p:cNvSpPr>
          <p:nvPr>
            <p:ph type="sldNum" sz="quarter" idx="12"/>
          </p:nvPr>
        </p:nvSpPr>
        <p:spPr/>
        <p:txBody>
          <a:bodyPr/>
          <a:lstStyle/>
          <a:p>
            <a:fld id="{E332E7D9-385A-495E-A4D3-E175BE1CCD5B}" type="slidenum">
              <a:rPr lang="fr-CH" smtClean="0"/>
            </a:fld>
            <a:endParaRPr lang="fr-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D3B32C1-B568-4415-9CF6-6162BDACC347}" type="datetimeFigureOut">
              <a:rPr lang="fr-CH" smtClean="0"/>
            </a:fld>
            <a:endParaRPr lang="fr-CH"/>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r-CH"/>
          </a:p>
        </p:txBody>
      </p:sp>
      <p:sp>
        <p:nvSpPr>
          <p:cNvPr id="6" name="Slide Number Placeholder 5"/>
          <p:cNvSpPr>
            <a:spLocks noGrp="1"/>
          </p:cNvSpPr>
          <p:nvPr>
            <p:ph type="sldNum" sz="quarter" idx="12"/>
          </p:nvPr>
        </p:nvSpPr>
        <p:spPr/>
        <p:txBody>
          <a:bodyPr/>
          <a:lstStyle/>
          <a:p>
            <a:fld id="{E332E7D9-385A-495E-A4D3-E175BE1CCD5B}" type="slidenum">
              <a:rPr lang="fr-CH" smtClean="0"/>
            </a:fld>
            <a:endParaRPr lang="fr-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ext or graphic - 2 Columns +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nSpc>
                <a:spcPct val="100000"/>
              </a:lnSpc>
              <a:defRPr/>
            </a:lvl1pPr>
          </a:lstStyle>
          <a:p>
            <a:r>
              <a:rPr lang="en-US" dirty="0"/>
              <a:t>Text or graphic - 2 Columns + headers</a:t>
            </a:r>
            <a:endParaRPr lang="en-US" dirty="0"/>
          </a:p>
        </p:txBody>
      </p:sp>
      <p:sp>
        <p:nvSpPr>
          <p:cNvPr id="24" name="Text Placeholder 2"/>
          <p:cNvSpPr>
            <a:spLocks noGrp="1"/>
          </p:cNvSpPr>
          <p:nvPr>
            <p:ph type="body" sz="quarter" idx="1" hasCustomPrompt="1"/>
          </p:nvPr>
        </p:nvSpPr>
        <p:spPr>
          <a:xfrm>
            <a:off x="542457" y="1021112"/>
            <a:ext cx="11119274" cy="246221"/>
          </a:xfrm>
          <a:prstGeom prst="rect">
            <a:avLst/>
          </a:prstGeom>
        </p:spPr>
        <p:txBody>
          <a:bodyPr vert="horz" wrap="square" lIns="0" tIns="0" rIns="0" bIns="0" rtlCol="0">
            <a:noAutofit/>
          </a:bodyPr>
          <a:lstStyle>
            <a:lvl1pPr marL="0" indent="0">
              <a:buFont typeface="Arial" panose="020B0604020202020204" pitchFamily="34" charset="0"/>
              <a:buNone/>
              <a:defRPr lang="en-US" sz="1600" b="0" i="1" baseline="0" dirty="0"/>
            </a:lvl1pPr>
          </a:lstStyle>
          <a:p>
            <a:pPr marL="171450" lvl="0" indent="-171450">
              <a:lnSpc>
                <a:spcPct val="100000"/>
              </a:lnSpc>
            </a:pPr>
            <a:r>
              <a:rPr lang="en-US" dirty="0"/>
              <a:t>Page Description / Narrative Text (Optional)</a:t>
            </a:r>
            <a:endParaRPr lang="en-US" dirty="0"/>
          </a:p>
        </p:txBody>
      </p:sp>
      <p:sp>
        <p:nvSpPr>
          <p:cNvPr id="5" name="Text Placeholder 3"/>
          <p:cNvSpPr>
            <a:spLocks noGrp="1"/>
          </p:cNvSpPr>
          <p:nvPr>
            <p:ph type="body" sz="quarter" idx="2" hasCustomPrompt="1"/>
          </p:nvPr>
        </p:nvSpPr>
        <p:spPr>
          <a:xfrm>
            <a:off x="534221" y="1641186"/>
            <a:ext cx="5439928" cy="276999"/>
          </a:xfrm>
          <a:prstGeom prst="rect">
            <a:avLst/>
          </a:prstGeom>
        </p:spPr>
        <p:txBody>
          <a:bodyPr vert="horz" lIns="0" tIns="0" rIns="0" bIns="0" rtlCol="0" anchor="t">
            <a:noAutofit/>
          </a:bodyPr>
          <a:lstStyle>
            <a:lvl1pPr marL="0" indent="0">
              <a:spcAft>
                <a:spcPts val="0"/>
              </a:spcAft>
              <a:buNone/>
              <a:defRPr lang="en-US" b="1" baseline="0" dirty="0"/>
            </a:lvl1pPr>
          </a:lstStyle>
          <a:p>
            <a:pPr marL="171450" lvl="0" indent="-171450"/>
            <a:r>
              <a:rPr lang="en-US" dirty="0"/>
              <a:t>Header 1</a:t>
            </a:r>
            <a:endParaRPr lang="en-US" dirty="0"/>
          </a:p>
        </p:txBody>
      </p:sp>
      <p:sp>
        <p:nvSpPr>
          <p:cNvPr id="14" name="Text Placeholder 4"/>
          <p:cNvSpPr>
            <a:spLocks noGrp="1"/>
          </p:cNvSpPr>
          <p:nvPr>
            <p:ph sz="quarter" idx="4" hasCustomPrompt="1"/>
          </p:nvPr>
        </p:nvSpPr>
        <p:spPr>
          <a:xfrm>
            <a:off x="534220" y="2244720"/>
            <a:ext cx="5447479" cy="3889379"/>
          </a:xfrm>
          <a:prstGeom prst="rect">
            <a:avLst/>
          </a:prstGeom>
          <a:solidFill>
            <a:schemeClr val="bg1"/>
          </a:solidFill>
        </p:spPr>
        <p:txBody>
          <a:bodyPr vert="horz" lIns="0" tIns="0" rIns="0" bIns="0" rtlCol="0">
            <a:noAutofit/>
          </a:bodyPr>
          <a:lstStyle>
            <a:lvl1pPr>
              <a:lnSpc>
                <a:spcPct val="114000"/>
              </a:lnSpc>
              <a:defRPr sz="1200"/>
            </a:lvl1pPr>
            <a:lvl2pPr marL="128270" indent="-128270">
              <a:defRPr sz="1200"/>
            </a:lvl2pPr>
            <a:lvl3pPr marL="292735" indent="-128270">
              <a:defRPr sz="1200"/>
            </a:lvl3pPr>
            <a:lvl4pPr marL="466725" indent="-128270">
              <a:defRPr sz="1200"/>
            </a:lvl4pPr>
            <a:lvl5pPr marL="695325" indent="-182880">
              <a:defRPr sz="1200"/>
            </a:lvl5pPr>
          </a:lstStyle>
          <a:p>
            <a:pPr lvl="0"/>
            <a:r>
              <a:rPr lang="en-US" dirty="0"/>
              <a:t>Click to add text</a:t>
            </a:r>
            <a:endParaRPr lang="en-US" dirty="0"/>
          </a:p>
        </p:txBody>
      </p:sp>
      <p:sp>
        <p:nvSpPr>
          <p:cNvPr id="9" name="Text Placeholder 5"/>
          <p:cNvSpPr>
            <a:spLocks noGrp="1"/>
          </p:cNvSpPr>
          <p:nvPr>
            <p:ph type="body" sz="quarter" idx="3" hasCustomPrompt="1"/>
          </p:nvPr>
        </p:nvSpPr>
        <p:spPr>
          <a:xfrm>
            <a:off x="6286359" y="1641186"/>
            <a:ext cx="5368926" cy="276997"/>
          </a:xfrm>
          <a:prstGeom prst="rect">
            <a:avLst/>
          </a:prstGeom>
        </p:spPr>
        <p:txBody>
          <a:bodyPr vert="horz" lIns="0" tIns="0" rIns="0" bIns="0" rtlCol="0" anchor="t">
            <a:noAutofit/>
          </a:bodyPr>
          <a:lstStyle>
            <a:lvl1pPr marL="0" indent="0">
              <a:spcAft>
                <a:spcPts val="0"/>
              </a:spcAft>
              <a:buNone/>
              <a:defRPr lang="en-US" b="1" baseline="0" dirty="0"/>
            </a:lvl1pPr>
          </a:lstStyle>
          <a:p>
            <a:pPr marL="171450" lvl="0" indent="-171450"/>
            <a:r>
              <a:rPr lang="en-US" dirty="0"/>
              <a:t>Header 2</a:t>
            </a:r>
            <a:endParaRPr lang="en-US" dirty="0"/>
          </a:p>
        </p:txBody>
      </p:sp>
      <p:sp>
        <p:nvSpPr>
          <p:cNvPr id="15" name="Text Placeholder 6"/>
          <p:cNvSpPr>
            <a:spLocks noGrp="1"/>
          </p:cNvSpPr>
          <p:nvPr>
            <p:ph sz="quarter" idx="5" hasCustomPrompt="1"/>
          </p:nvPr>
        </p:nvSpPr>
        <p:spPr>
          <a:xfrm>
            <a:off x="6287039" y="2244720"/>
            <a:ext cx="5376378" cy="3889379"/>
          </a:xfrm>
          <a:prstGeom prst="rect">
            <a:avLst/>
          </a:prstGeom>
          <a:solidFill>
            <a:schemeClr val="bg1"/>
          </a:solidFill>
        </p:spPr>
        <p:txBody>
          <a:bodyPr vert="horz" lIns="0" tIns="0" rIns="0" bIns="0" rtlCol="0">
            <a:noAutofit/>
          </a:bodyPr>
          <a:lstStyle>
            <a:lvl1pPr>
              <a:defRPr lang="en-US" sz="1200" kern="1200" dirty="0">
                <a:solidFill>
                  <a:schemeClr val="accent6"/>
                </a:solidFill>
                <a:latin typeface="+mn-lt"/>
                <a:ea typeface="+mn-ea"/>
                <a:cs typeface="Calibri" panose="020F0502020204030204" pitchFamily="34" charset="0"/>
              </a:defRPr>
            </a:lvl1pPr>
            <a:lvl2pPr marL="128270" indent="-128270">
              <a:defRPr sz="1200"/>
            </a:lvl2pPr>
            <a:lvl3pPr marL="292735" indent="-128270">
              <a:defRPr sz="1200"/>
            </a:lvl3pPr>
            <a:lvl4pPr marL="466725" indent="-128270">
              <a:defRPr sz="1200"/>
            </a:lvl4pPr>
            <a:lvl5pPr marL="695325" indent="-182880">
              <a:defRPr sz="1200"/>
            </a:lvl5pPr>
          </a:lstStyle>
          <a:p>
            <a:pPr marL="0" lvl="0" indent="0" algn="l" defTabSz="914400" rtl="0" eaLnBrk="1" latinLnBrk="0" hangingPunct="1">
              <a:lnSpc>
                <a:spcPct val="114000"/>
              </a:lnSpc>
              <a:spcBef>
                <a:spcPts val="300"/>
              </a:spcBef>
              <a:spcAft>
                <a:spcPts val="300"/>
              </a:spcAft>
              <a:buClr>
                <a:schemeClr val="accent6"/>
              </a:buClr>
              <a:buFontTx/>
              <a:buNone/>
            </a:pPr>
            <a:r>
              <a:rPr lang="en-US" dirty="0"/>
              <a:t>Click to add text</a:t>
            </a:r>
            <a:endParaRPr lang="en-US" dirty="0"/>
          </a:p>
        </p:txBody>
      </p:sp>
      <p:sp>
        <p:nvSpPr>
          <p:cNvPr id="19" name="Text Placeholder 7"/>
          <p:cNvSpPr>
            <a:spLocks noGrp="1"/>
          </p:cNvSpPr>
          <p:nvPr>
            <p:ph type="body" sz="quarter" idx="6" hasCustomPrompt="1"/>
          </p:nvPr>
        </p:nvSpPr>
        <p:spPr>
          <a:xfrm>
            <a:off x="535486" y="6234102"/>
            <a:ext cx="11119274" cy="200055"/>
          </a:xfrm>
          <a:prstGeom prst="rect">
            <a:avLst/>
          </a:prstGeom>
        </p:spPr>
        <p:txBody>
          <a:bodyPr anchor="ctr">
            <a:noAutofit/>
          </a:bodyPr>
          <a:lstStyle>
            <a:lvl1pPr>
              <a:spcAft>
                <a:spcPts val="0"/>
              </a:spcAft>
              <a:buFontTx/>
              <a:buNone/>
              <a:defRPr lang="en-US" sz="700" i="1" kern="1200" dirty="0">
                <a:solidFill>
                  <a:schemeClr val="accent6">
                    <a:lumMod val="65000"/>
                    <a:lumOff val="35000"/>
                  </a:schemeClr>
                </a:solidFill>
                <a:latin typeface="Calibri" panose="020F0502020204030204" pitchFamily="34" charset="0"/>
                <a:ea typeface="+mn-ea"/>
                <a:cs typeface="Calibri" panose="020F0502020204030204" pitchFamily="34" charset="0"/>
              </a:defRPr>
            </a:lvl1pPr>
          </a:lstStyle>
          <a:p>
            <a:pPr lvl="0"/>
            <a:r>
              <a:rPr lang="en-US" dirty="0"/>
              <a:t>Click to edit Source</a:t>
            </a:r>
            <a:endParaRPr lang="en-US" dirty="0"/>
          </a:p>
        </p:txBody>
      </p:sp>
      <p:sp>
        <p:nvSpPr>
          <p:cNvPr id="22" name="Date Placeholder 8"/>
          <p:cNvSpPr>
            <a:spLocks noGrp="1"/>
          </p:cNvSpPr>
          <p:nvPr>
            <p:ph type="dt" sz="half" idx="7"/>
          </p:nvPr>
        </p:nvSpPr>
        <p:spPr>
          <a:xfrm>
            <a:off x="535486" y="6586325"/>
            <a:ext cx="2743915" cy="107722"/>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fld id="{49D0566A-65E4-8D41-8F14-B99C30FECB31}" type="datetime3">
              <a:rPr lang="en-US" smtClean="0"/>
            </a:fld>
            <a:endParaRPr lang="en-US" dirty="0"/>
          </a:p>
        </p:txBody>
      </p:sp>
      <p:sp>
        <p:nvSpPr>
          <p:cNvPr id="20" name="Footer Placeholder 9"/>
          <p:cNvSpPr>
            <a:spLocks noGrp="1"/>
          </p:cNvSpPr>
          <p:nvPr>
            <p:ph type="ftr" sz="quarter" idx="8"/>
          </p:nvPr>
        </p:nvSpPr>
        <p:spPr>
          <a:xfrm>
            <a:off x="4038063" y="6577816"/>
            <a:ext cx="4115872" cy="107722"/>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r>
              <a:rPr lang="en-US"/>
              <a:t>Foundation Master Template - DRAFT</a:t>
            </a:r>
            <a:endParaRPr lang="en-US" dirty="0"/>
          </a:p>
        </p:txBody>
      </p:sp>
      <p:sp>
        <p:nvSpPr>
          <p:cNvPr id="21" name="Slide Number Placeholder 10"/>
          <p:cNvSpPr>
            <a:spLocks noGrp="1"/>
          </p:cNvSpPr>
          <p:nvPr>
            <p:ph type="sldNum" sz="quarter" idx="9"/>
          </p:nvPr>
        </p:nvSpPr>
        <p:spPr>
          <a:xfrm>
            <a:off x="11408288" y="6577228"/>
            <a:ext cx="253444" cy="107722"/>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fld id="{D3F7C509-FEEF-45D3-B896-7C07814C0C13}" type="slidenum">
              <a:rPr lang="en-US" smtClean="0"/>
            </a:fld>
            <a:endParaRPr lang="en-US" dirty="0"/>
          </a:p>
        </p:txBody>
      </p:sp>
      <p:cxnSp>
        <p:nvCxnSpPr>
          <p:cNvPr id="4" name="Straight Connector 11"/>
          <p:cNvCxnSpPr/>
          <p:nvPr userDrawn="1"/>
        </p:nvCxnSpPr>
        <p:spPr>
          <a:xfrm>
            <a:off x="534221" y="1570338"/>
            <a:ext cx="543992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2"/>
          <p:cNvCxnSpPr/>
          <p:nvPr userDrawn="1"/>
        </p:nvCxnSpPr>
        <p:spPr>
          <a:xfrm>
            <a:off x="6290246" y="1570338"/>
            <a:ext cx="536753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FBE2F93B-52B7-4A7C-AE6A-2B400351248C}" type="datetimeFigureOut">
              <a:rPr lang="fr-CH" smtClean="0"/>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10"/>
          </p:nvPr>
        </p:nvSpPr>
        <p:spPr/>
        <p:txBody>
          <a:bodyPr/>
          <a:lstStyle/>
          <a:p>
            <a:fld id="{FBE2F93B-52B7-4A7C-AE6A-2B400351248C}" type="datetimeFigureOut">
              <a:rPr lang="fr-CH" smtClean="0"/>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BE2F93B-52B7-4A7C-AE6A-2B400351248C}" type="datetimeFigureOut">
              <a:rPr lang="fr-CH" smtClean="0"/>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5" name="Date Placeholder 4"/>
          <p:cNvSpPr>
            <a:spLocks noGrp="1"/>
          </p:cNvSpPr>
          <p:nvPr>
            <p:ph type="dt" sz="half" idx="10"/>
          </p:nvPr>
        </p:nvSpPr>
        <p:spPr/>
        <p:txBody>
          <a:bodyPr/>
          <a:lstStyle/>
          <a:p>
            <a:fld id="{FBE2F93B-52B7-4A7C-AE6A-2B400351248C}" type="datetimeFigureOut">
              <a:rPr lang="fr-CH" smtClean="0"/>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7" name="Date Placeholder 6"/>
          <p:cNvSpPr>
            <a:spLocks noGrp="1"/>
          </p:cNvSpPr>
          <p:nvPr>
            <p:ph type="dt" sz="half" idx="10"/>
          </p:nvPr>
        </p:nvSpPr>
        <p:spPr/>
        <p:txBody>
          <a:bodyPr/>
          <a:lstStyle/>
          <a:p>
            <a:fld id="{FBE2F93B-52B7-4A7C-AE6A-2B400351248C}" type="datetimeFigureOut">
              <a:rPr lang="fr-CH" smtClean="0"/>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074208"/>
          </a:xfrm>
        </p:spPr>
        <p:txBody>
          <a:bodyPr>
            <a:noAutofit/>
          </a:bodyPr>
          <a:lstStyle>
            <a:lvl1pPr>
              <a:defRPr sz="5400" baseline="30000"/>
            </a:lvl1pPr>
          </a:lstStyle>
          <a:p>
            <a:pPr algn="ctr"/>
            <a:r>
              <a:rPr lang="en-US" sz="4400" dirty="0"/>
              <a:t>Title of slide</a:t>
            </a:r>
            <a:endParaRPr lang="x-none" sz="4400" dirty="0"/>
          </a:p>
        </p:txBody>
      </p:sp>
      <p:sp>
        <p:nvSpPr>
          <p:cNvPr id="3" name="Slide Number Placeholder 2"/>
          <p:cNvSpPr>
            <a:spLocks noGrp="1"/>
          </p:cNvSpPr>
          <p:nvPr>
            <p:ph type="sldNum" sz="quarter" idx="10"/>
          </p:nvPr>
        </p:nvSpPr>
        <p:spPr/>
        <p:txBody>
          <a:bodyPr/>
          <a:lstStyle/>
          <a:p>
            <a:fld id="{E332E7D9-385A-495E-A4D3-E175BE1CCD5B}" type="slidenum">
              <a:rPr lang="fr-CH" smtClean="0"/>
            </a:fld>
            <a:endParaRPr lang="fr-CH"/>
          </a:p>
        </p:txBody>
      </p:sp>
      <p:sp>
        <p:nvSpPr>
          <p:cNvPr id="4" name="TextBox 3"/>
          <p:cNvSpPr txBox="1"/>
          <p:nvPr userDrawn="1"/>
        </p:nvSpPr>
        <p:spPr>
          <a:xfrm>
            <a:off x="7687732" y="6169709"/>
            <a:ext cx="1286933" cy="646331"/>
          </a:xfrm>
          <a:prstGeom prst="rect">
            <a:avLst/>
          </a:prstGeom>
          <a:noFill/>
        </p:spPr>
        <p:txBody>
          <a:bodyPr wrap="square" rtlCol="0">
            <a:spAutoFit/>
          </a:bodyPr>
          <a:lstStyle/>
          <a:p>
            <a:r>
              <a:rPr lang="en-US" dirty="0"/>
              <a:t>Logo du Pays</a:t>
            </a:r>
            <a:endParaRPr lang="x-non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FBE2F93B-52B7-4A7C-AE6A-2B400351248C}" type="datetimeFigureOut">
              <a:rPr lang="fr-CH" smtClean="0"/>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2F93B-52B7-4A7C-AE6A-2B400351248C}" type="datetimeFigureOut">
              <a:rPr lang="fr-CH" smtClean="0"/>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BE2F93B-52B7-4A7C-AE6A-2B400351248C}" type="datetimeFigureOut">
              <a:rPr lang="fr-CH" smtClean="0"/>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BE2F93B-52B7-4A7C-AE6A-2B400351248C}" type="datetimeFigureOut">
              <a:rPr lang="fr-CH" smtClean="0"/>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10"/>
          </p:nvPr>
        </p:nvSpPr>
        <p:spPr/>
        <p:txBody>
          <a:bodyPr/>
          <a:lstStyle/>
          <a:p>
            <a:fld id="{FBE2F93B-52B7-4A7C-AE6A-2B400351248C}" type="datetimeFigureOut">
              <a:rPr lang="fr-CH" smtClean="0"/>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10"/>
          </p:nvPr>
        </p:nvSpPr>
        <p:spPr/>
        <p:txBody>
          <a:bodyPr/>
          <a:lstStyle/>
          <a:p>
            <a:fld id="{FBE2F93B-52B7-4A7C-AE6A-2B400351248C}" type="datetimeFigureOut">
              <a:rPr lang="fr-CH" smtClean="0"/>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a:t>Click to edit Master title style</a:t>
            </a:r>
            <a:endParaRPr lang="fr-CH" dirty="0"/>
          </a:p>
        </p:txBody>
      </p:sp>
      <p:sp>
        <p:nvSpPr>
          <p:cNvPr id="3" name="Slide Number Placeholder 2"/>
          <p:cNvSpPr>
            <a:spLocks noGrp="1"/>
          </p:cNvSpPr>
          <p:nvPr>
            <p:ph type="sldNum" sz="quarter" idx="10"/>
          </p:nvPr>
        </p:nvSpPr>
        <p:spPr/>
        <p:txBody>
          <a:bodyPr/>
          <a:lstStyle/>
          <a:p>
            <a:fld id="{E332E7D9-385A-495E-A4D3-E175BE1CCD5B}" type="slidenum">
              <a:rPr lang="fr-CH" smtClean="0"/>
            </a:fld>
            <a:endParaRPr lang="fr-CH"/>
          </a:p>
        </p:txBody>
      </p:sp>
      <p:sp>
        <p:nvSpPr>
          <p:cNvPr id="4" name="TextBox 3"/>
          <p:cNvSpPr txBox="1"/>
          <p:nvPr userDrawn="1"/>
        </p:nvSpPr>
        <p:spPr>
          <a:xfrm>
            <a:off x="7687732" y="6169709"/>
            <a:ext cx="1286933" cy="646331"/>
          </a:xfrm>
          <a:prstGeom prst="rect">
            <a:avLst/>
          </a:prstGeom>
          <a:noFill/>
        </p:spPr>
        <p:txBody>
          <a:bodyPr wrap="square" rtlCol="0">
            <a:spAutoFit/>
          </a:bodyPr>
          <a:lstStyle/>
          <a:p>
            <a:r>
              <a:rPr lang="en-US" dirty="0"/>
              <a:t>Logo du Pays</a:t>
            </a:r>
            <a:endParaRPr lang="x-non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normAutofit/>
          </a:bodyPr>
          <a:lstStyle>
            <a:lvl1pPr>
              <a:defRPr sz="4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fr-CH" dirty="0"/>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6" name="Slide Number Placeholder 5"/>
          <p:cNvSpPr>
            <a:spLocks noGrp="1"/>
          </p:cNvSpPr>
          <p:nvPr>
            <p:ph type="sldNum" sz="quarter" idx="12"/>
          </p:nvPr>
        </p:nvSpPr>
        <p:spPr>
          <a:xfrm>
            <a:off x="4577443" y="6311900"/>
            <a:ext cx="2743200" cy="365125"/>
          </a:xfrm>
        </p:spPr>
        <p:txBody>
          <a:bodyPr/>
          <a:lstStyle/>
          <a:p>
            <a:fld id="{E332E7D9-385A-495E-A4D3-E175BE1CCD5B}" type="slidenum">
              <a:rPr lang="fr-CH" smtClean="0"/>
            </a:fld>
            <a:endParaRPr lang="fr-CH"/>
          </a:p>
        </p:txBody>
      </p:sp>
      <p:pic>
        <p:nvPicPr>
          <p:cNvPr id="7" name="Picture 6" descr="Logo, company name&#10;&#10;Description automatically generate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5821136"/>
            <a:ext cx="1389741" cy="1008296"/>
          </a:xfrm>
          <a:prstGeom prst="rect">
            <a:avLst/>
          </a:prstGeom>
        </p:spPr>
      </p:pic>
      <p:sp>
        <p:nvSpPr>
          <p:cNvPr id="4" name="TextBox 3"/>
          <p:cNvSpPr txBox="1"/>
          <p:nvPr userDrawn="1"/>
        </p:nvSpPr>
        <p:spPr>
          <a:xfrm>
            <a:off x="7687732" y="6169709"/>
            <a:ext cx="1286933" cy="646331"/>
          </a:xfrm>
          <a:prstGeom prst="rect">
            <a:avLst/>
          </a:prstGeom>
          <a:noFill/>
        </p:spPr>
        <p:txBody>
          <a:bodyPr wrap="square" rtlCol="0">
            <a:spAutoFit/>
          </a:bodyPr>
          <a:lstStyle/>
          <a:p>
            <a:r>
              <a:rPr lang="en-US" dirty="0"/>
              <a:t>Logo du pays</a:t>
            </a:r>
            <a:endParaRPr lang="x-non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r-CH"/>
          </a:p>
        </p:txBody>
      </p:sp>
      <p:pic>
        <p:nvPicPr>
          <p:cNvPr id="7" name="Picture 6" descr="Logo, company name&#10;&#10;Description automatically generate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550" y="5841759"/>
            <a:ext cx="1389741" cy="1008296"/>
          </a:xfrm>
          <a:prstGeom prst="rect">
            <a:avLst/>
          </a:prstGeom>
        </p:spPr>
      </p:pic>
      <p:sp>
        <p:nvSpPr>
          <p:cNvPr id="4" name="TextBox 3"/>
          <p:cNvSpPr txBox="1"/>
          <p:nvPr userDrawn="1"/>
        </p:nvSpPr>
        <p:spPr>
          <a:xfrm>
            <a:off x="8085665" y="6162986"/>
            <a:ext cx="1286933" cy="646331"/>
          </a:xfrm>
          <a:prstGeom prst="rect">
            <a:avLst/>
          </a:prstGeom>
          <a:noFill/>
        </p:spPr>
        <p:txBody>
          <a:bodyPr wrap="square" rtlCol="0">
            <a:spAutoFit/>
          </a:bodyPr>
          <a:lstStyle/>
          <a:p>
            <a:r>
              <a:rPr lang="en-US" dirty="0"/>
              <a:t>Logo du pays</a:t>
            </a:r>
            <a:endParaRPr lang="x-non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CH"/>
          </a:p>
        </p:txBody>
      </p:sp>
      <p:sp>
        <p:nvSpPr>
          <p:cNvPr id="7" name="Slide Number Placeholder 6"/>
          <p:cNvSpPr>
            <a:spLocks noGrp="1"/>
          </p:cNvSpPr>
          <p:nvPr>
            <p:ph type="sldNum" sz="quarter" idx="12"/>
          </p:nvPr>
        </p:nvSpPr>
        <p:spPr/>
        <p:txBody>
          <a:bodyPr/>
          <a:lstStyle/>
          <a:p>
            <a:fld id="{E332E7D9-385A-495E-A4D3-E175BE1CCD5B}" type="slidenum">
              <a:rPr lang="fr-CH" smtClean="0"/>
            </a:fld>
            <a:endParaRPr lang="fr-CH"/>
          </a:p>
        </p:txBody>
      </p:sp>
      <p:sp>
        <p:nvSpPr>
          <p:cNvPr id="5" name="TextBox 4"/>
          <p:cNvSpPr txBox="1"/>
          <p:nvPr userDrawn="1"/>
        </p:nvSpPr>
        <p:spPr>
          <a:xfrm>
            <a:off x="7893655" y="6198659"/>
            <a:ext cx="1286933" cy="646331"/>
          </a:xfrm>
          <a:prstGeom prst="rect">
            <a:avLst/>
          </a:prstGeom>
          <a:noFill/>
        </p:spPr>
        <p:txBody>
          <a:bodyPr wrap="square" rtlCol="0">
            <a:spAutoFit/>
          </a:bodyPr>
          <a:lstStyle/>
          <a:p>
            <a:r>
              <a:rPr lang="en-US" dirty="0"/>
              <a:t>Logo du pays</a:t>
            </a:r>
            <a:endParaRPr lang="x-non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9" name="Slide Number Placeholder 8"/>
          <p:cNvSpPr>
            <a:spLocks noGrp="1"/>
          </p:cNvSpPr>
          <p:nvPr>
            <p:ph type="sldNum" sz="quarter" idx="12"/>
          </p:nvPr>
        </p:nvSpPr>
        <p:spPr/>
        <p:txBody>
          <a:bodyPr/>
          <a:lstStyle/>
          <a:p>
            <a:fld id="{E332E7D9-385A-495E-A4D3-E175BE1CCD5B}" type="slidenum">
              <a:rPr lang="fr-CH" smtClean="0"/>
            </a:fld>
            <a:endParaRPr lang="fr-CH"/>
          </a:p>
        </p:txBody>
      </p:sp>
      <p:sp>
        <p:nvSpPr>
          <p:cNvPr id="7" name="TextBox 6"/>
          <p:cNvSpPr txBox="1"/>
          <p:nvPr userDrawn="1"/>
        </p:nvSpPr>
        <p:spPr>
          <a:xfrm>
            <a:off x="7687732" y="6169709"/>
            <a:ext cx="1286933" cy="646331"/>
          </a:xfrm>
          <a:prstGeom prst="rect">
            <a:avLst/>
          </a:prstGeom>
          <a:noFill/>
        </p:spPr>
        <p:txBody>
          <a:bodyPr wrap="square" rtlCol="0">
            <a:spAutoFit/>
          </a:bodyPr>
          <a:lstStyle/>
          <a:p>
            <a:r>
              <a:rPr lang="en-US" dirty="0"/>
              <a:t>Logo du pays</a:t>
            </a:r>
            <a:endParaRPr lang="x-non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D3B32C1-B568-4415-9CF6-6162BDACC347}" type="datetimeFigureOut">
              <a:rPr lang="fr-CH" smtClean="0"/>
            </a:fld>
            <a:endParaRPr lang="fr-CH"/>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fr-CH"/>
          </a:p>
        </p:txBody>
      </p:sp>
      <p:sp>
        <p:nvSpPr>
          <p:cNvPr id="5" name="Slide Number Placeholder 4"/>
          <p:cNvSpPr>
            <a:spLocks noGrp="1"/>
          </p:cNvSpPr>
          <p:nvPr>
            <p:ph type="sldNum" sz="quarter" idx="12"/>
          </p:nvPr>
        </p:nvSpPr>
        <p:spPr/>
        <p:txBody>
          <a:bodyPr/>
          <a:lstStyle/>
          <a:p>
            <a:fld id="{E332E7D9-385A-495E-A4D3-E175BE1CCD5B}" type="slidenum">
              <a:rPr lang="fr-CH" smtClean="0"/>
            </a:fld>
            <a:endParaRPr lang="fr-CH"/>
          </a:p>
        </p:txBody>
      </p:sp>
      <p:sp>
        <p:nvSpPr>
          <p:cNvPr id="6" name="TextBox 5"/>
          <p:cNvSpPr txBox="1"/>
          <p:nvPr userDrawn="1"/>
        </p:nvSpPr>
        <p:spPr>
          <a:xfrm>
            <a:off x="7687732" y="6169709"/>
            <a:ext cx="1286933" cy="646331"/>
          </a:xfrm>
          <a:prstGeom prst="rect">
            <a:avLst/>
          </a:prstGeom>
          <a:noFill/>
        </p:spPr>
        <p:txBody>
          <a:bodyPr wrap="square" rtlCol="0">
            <a:spAutoFit/>
          </a:bodyPr>
          <a:lstStyle/>
          <a:p>
            <a:r>
              <a:rPr lang="en-US" dirty="0"/>
              <a:t>Logo du pays</a:t>
            </a:r>
            <a:endParaRPr lang="x-non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D3B32C1-B568-4415-9CF6-6162BDACC347}" type="datetimeFigureOut">
              <a:rPr lang="fr-CH" smtClean="0"/>
            </a:fld>
            <a:endParaRPr lang="fr-CH"/>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fr-CH"/>
          </a:p>
        </p:txBody>
      </p:sp>
      <p:sp>
        <p:nvSpPr>
          <p:cNvPr id="4" name="Slide Number Placeholder 3"/>
          <p:cNvSpPr>
            <a:spLocks noGrp="1"/>
          </p:cNvSpPr>
          <p:nvPr>
            <p:ph type="sldNum" sz="quarter" idx="12"/>
          </p:nvPr>
        </p:nvSpPr>
        <p:spPr/>
        <p:txBody>
          <a:bodyPr/>
          <a:lstStyle/>
          <a:p>
            <a:fld id="{E332E7D9-385A-495E-A4D3-E175BE1CCD5B}" type="slidenum">
              <a:rPr lang="fr-CH" smtClean="0"/>
            </a:fld>
            <a:endParaRPr lang="fr-CH"/>
          </a:p>
        </p:txBody>
      </p:sp>
      <p:sp>
        <p:nvSpPr>
          <p:cNvPr id="5" name="TextBox 4"/>
          <p:cNvSpPr txBox="1"/>
          <p:nvPr userDrawn="1"/>
        </p:nvSpPr>
        <p:spPr>
          <a:xfrm>
            <a:off x="7687732" y="6169709"/>
            <a:ext cx="1286933" cy="646331"/>
          </a:xfrm>
          <a:prstGeom prst="rect">
            <a:avLst/>
          </a:prstGeom>
          <a:noFill/>
        </p:spPr>
        <p:txBody>
          <a:bodyPr wrap="square" rtlCol="0">
            <a:spAutoFit/>
          </a:bodyPr>
          <a:lstStyle/>
          <a:p>
            <a:r>
              <a:rPr lang="en-US" dirty="0"/>
              <a:t>Logo du pays</a:t>
            </a:r>
            <a:endParaRPr lang="x-none"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3.png"/><Relationship Id="rId15" Type="http://schemas.openxmlformats.org/officeDocument/2006/relationships/image" Target="../media/image2.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2" Type="http://schemas.openxmlformats.org/officeDocument/2006/relationships/theme" Target="../theme/theme2.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solidFill>
            <a:schemeClr val="accent6">
              <a:lumMod val="75000"/>
            </a:schemeClr>
          </a:solidFill>
        </p:spPr>
        <p:txBody>
          <a:bodyPr vert="horz" lIns="91440" tIns="45720" rIns="91440" bIns="45720" rtlCol="0" anchor="ctr">
            <a:normAutofit/>
          </a:bodyPr>
          <a:lstStyle/>
          <a:p>
            <a:r>
              <a:rPr lang="en-US" dirty="0"/>
              <a:t>Click to edit Master title style</a:t>
            </a:r>
            <a:endParaRPr lang="fr-CH"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6" name="Slide Number Placeholder 5"/>
          <p:cNvSpPr>
            <a:spLocks noGrp="1"/>
          </p:cNvSpPr>
          <p:nvPr>
            <p:ph type="sldNum" sz="quarter" idx="4"/>
          </p:nvPr>
        </p:nvSpPr>
        <p:spPr>
          <a:xfrm>
            <a:off x="4642757"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2E7D9-385A-495E-A4D3-E175BE1CCD5B}" type="slidenum">
              <a:rPr lang="fr-CH" smtClean="0"/>
            </a:fld>
            <a:endParaRPr lang="fr-CH"/>
          </a:p>
        </p:txBody>
      </p:sp>
      <p:pic>
        <p:nvPicPr>
          <p:cNvPr id="7" name="Picture 6" descr="Logo, company name&#10;&#10;Description automatically generated"/>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2758" y="5833515"/>
            <a:ext cx="1395184" cy="1012245"/>
          </a:xfrm>
          <a:prstGeom prst="rect">
            <a:avLst/>
          </a:prstGeom>
        </p:spPr>
      </p:pic>
      <p:pic>
        <p:nvPicPr>
          <p:cNvPr id="8" name="Picture 7" descr="Logo&#10;&#10;Description automatically generated"/>
          <p:cNvPicPr>
            <a:picLocks noChangeAspect="1"/>
          </p:cNvPicPr>
          <p:nvPr userDrawn="1"/>
        </p:nvPicPr>
        <p:blipFill rotWithShape="1">
          <a:blip r:embed="rId16">
            <a:extLst>
              <a:ext uri="{28A0092B-C50C-407E-A947-70E740481C1C}">
                <a14:useLocalDpi xmlns:a14="http://schemas.microsoft.com/office/drawing/2010/main" val="0"/>
              </a:ext>
            </a:extLst>
          </a:blip>
          <a:srcRect t="9450" b="14663"/>
          <a:stretch>
            <a:fillRect/>
          </a:stretch>
        </p:blipFill>
        <p:spPr>
          <a:xfrm>
            <a:off x="9809099" y="5927271"/>
            <a:ext cx="1675279" cy="9184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2F93B-52B7-4A7C-AE6A-2B400351248C}" type="datetimeFigureOut">
              <a:rPr lang="fr-CH" smtClean="0"/>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07898-E56C-4FC0-B2DB-F3A91A3C8991}" type="slidenum">
              <a:rPr lang="fr-CH" smtClean="0"/>
            </a:fld>
            <a:endParaRPr lang="fr-CH"/>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image" Target="../media/image14.jpe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chart" Target="../charts/chart2.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image" Target="../media/image23.jpe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chart" Target="../charts/chart4.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image" Target="../media/image24.jpe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chart" Target="../charts/chart5.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image" Target="../media/image23.jpeg"/><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chart" Target="../charts/chart6.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image" Target="../media/image23.jpeg"/><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7.jpe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8.png"/><Relationship Id="rId4" Type="http://schemas.openxmlformats.org/officeDocument/2006/relationships/image" Target="../media/image6.png"/><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image" Target="../media/image11.jpe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image" Target="../media/image23.jpeg"/><Relationship Id="rId7" Type="http://schemas.openxmlformats.org/officeDocument/2006/relationships/image" Target="../media/image8.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image" Target="../media/image30.jpe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image" Target="../media/image23.jpeg"/><Relationship Id="rId7" Type="http://schemas.openxmlformats.org/officeDocument/2006/relationships/image" Target="../media/image8.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image" Target="../media/image32.jpeg"/></Relationships>
</file>

<file path=ppt/slides/_rels/slide22.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7.jpeg"/><Relationship Id="rId3" Type="http://schemas.openxmlformats.org/officeDocument/2006/relationships/image" Target="../media/image36.jpeg"/><Relationship Id="rId2" Type="http://schemas.openxmlformats.org/officeDocument/2006/relationships/image" Target="../media/image35.jpeg"/><Relationship Id="rId11" Type="http://schemas.openxmlformats.org/officeDocument/2006/relationships/slideLayout" Target="../slideLayouts/slideLayout4.xml"/><Relationship Id="rId10" Type="http://schemas.openxmlformats.org/officeDocument/2006/relationships/image" Target="../media/image23.jpeg"/><Relationship Id="rId1" Type="http://schemas.openxmlformats.org/officeDocument/2006/relationships/image" Target="../media/image34.jpe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8.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8.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8.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8.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7.png"/></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8.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7.png"/></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image" Target="../media/image8.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7.png"/></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image" Target="../media/image8.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image" Target="../media/image8.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7.png"/></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image" Target="../media/image8.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image" Target="../media/image39.jpe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8.png"/></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image" Target="../media/image42.jpe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41.jpeg"/><Relationship Id="rId1" Type="http://schemas.openxmlformats.org/officeDocument/2006/relationships/image" Target="../media/image40.png"/></Relationships>
</file>

<file path=ppt/slides/_rels/slide4.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bibliosante.ml/handle/123456789/12757" TargetMode="External"/><Relationship Id="rId3" Type="http://schemas.openxmlformats.org/officeDocument/2006/relationships/hyperlink" Target="https://hsd-fmsb.org/index.php/hsd/article/view/3022" TargetMode="External"/><Relationship Id="rId2" Type="http://schemas.openxmlformats.org/officeDocument/2006/relationships/hyperlink" Target="https://hal.science/tel-03151935v1" TargetMode="External"/><Relationship Id="rId11" Type="http://schemas.openxmlformats.org/officeDocument/2006/relationships/slideLayout" Target="../slideLayouts/slideLayout10.xml"/><Relationship Id="rId10" Type="http://schemas.openxmlformats.org/officeDocument/2006/relationships/image" Target="../media/image14.jpe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image" Target="../media/image17.jpe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image" Target="../media/image18.jpe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20.jpe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3.png"/><Relationship Id="rId11" Type="http://schemas.openxmlformats.org/officeDocument/2006/relationships/notesSlide" Target="../notesSlides/notesSlide2.xml"/><Relationship Id="rId10" Type="http://schemas.openxmlformats.org/officeDocument/2006/relationships/slideLayout" Target="../slideLayouts/slideLayout10.xml"/><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1939" y="3271555"/>
            <a:ext cx="6999383" cy="865271"/>
          </a:xfrm>
        </p:spPr>
        <p:txBody>
          <a:bodyPr>
            <a:noAutofit/>
          </a:bodyPr>
          <a:lstStyle/>
          <a:p>
            <a:pPr algn="ctr"/>
            <a:r>
              <a:rPr lang="en-GB" sz="2400" b="1" dirty="0">
                <a:latin typeface="Times New Roman" panose="02020603050405020304" pitchFamily="18" charset="0"/>
                <a:cs typeface="Times New Roman" panose="02020603050405020304" pitchFamily="18" charset="0"/>
              </a:rPr>
              <a:t>PROGRAMME NATIONAL DE LUTTE CONTRE LE </a:t>
            </a:r>
            <a:r>
              <a:rPr lang="en-GB" sz="2400" b="1" dirty="0" smtClean="0">
                <a:latin typeface="Times New Roman" panose="02020603050405020304" pitchFamily="18" charset="0"/>
                <a:cs typeface="Times New Roman" panose="02020603050405020304" pitchFamily="18" charset="0"/>
              </a:rPr>
              <a:t>PALUDISME</a:t>
            </a:r>
            <a:br>
              <a:rPr lang="en-GB" sz="2400" b="1" dirty="0">
                <a:latin typeface="Times New Roman" panose="02020603050405020304" pitchFamily="18" charset="0"/>
                <a:cs typeface="Times New Roman" panose="02020603050405020304" pitchFamily="18" charset="0"/>
              </a:rPr>
            </a:br>
            <a:br>
              <a:rPr lang="en-GB" sz="2400" b="1" dirty="0">
                <a:latin typeface="Times New Roman" panose="02020603050405020304" pitchFamily="18" charset="0"/>
                <a:cs typeface="Times New Roman" panose="02020603050405020304" pitchFamily="18" charset="0"/>
              </a:rPr>
            </a:br>
            <a:r>
              <a:rPr lang="en-GB" sz="2400" b="1" dirty="0" smtClean="0">
                <a:latin typeface="Times New Roman" panose="02020603050405020304" pitchFamily="18" charset="0"/>
                <a:cs typeface="Times New Roman" panose="02020603050405020304" pitchFamily="18" charset="0"/>
              </a:rPr>
              <a:t>TCHAD</a:t>
            </a:r>
            <a:endParaRPr lang="en-GB"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212574" y="2293655"/>
            <a:ext cx="10093218" cy="830997"/>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DIGITALISATION DE LA CAMPAGNE CPS </a:t>
            </a:r>
            <a:r>
              <a:rPr lang="en-US" sz="2400" b="1" dirty="0" smtClean="0">
                <a:latin typeface="Times New Roman" panose="02020603050405020304" pitchFamily="18" charset="0"/>
                <a:cs typeface="Times New Roman" panose="02020603050405020304" pitchFamily="18" charset="0"/>
              </a:rPr>
              <a:t>2024 POUR L’OPTIMISATION DE LA COUVERTURE DES ENFANTS CIBLES</a:t>
            </a:r>
            <a:endParaRPr lang="x-none" sz="2400" b="1" dirty="0">
              <a:latin typeface="Times New Roman" panose="02020603050405020304" pitchFamily="18" charset="0"/>
              <a:cs typeface="Times New Roman" panose="02020603050405020304" pitchFamily="18" charset="0"/>
            </a:endParaRPr>
          </a:p>
        </p:txBody>
      </p:sp>
      <p:sp>
        <p:nvSpPr>
          <p:cNvPr id="4" name="Title 1"/>
          <p:cNvSpPr txBox="1"/>
          <p:nvPr/>
        </p:nvSpPr>
        <p:spPr>
          <a:xfrm>
            <a:off x="0" y="271652"/>
            <a:ext cx="12192000" cy="1837337"/>
          </a:xfrm>
          <a:prstGeom prst="rect">
            <a:avLst/>
          </a:prstGeom>
          <a:solidFill>
            <a:schemeClr val="accent6">
              <a:lumMod val="75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algn="ctr"/>
            <a:r>
              <a:rPr lang="fr-FR" dirty="0">
                <a:latin typeface="Times New Roman" panose="02020603050405020304" pitchFamily="18" charset="0"/>
                <a:cs typeface="Times New Roman" panose="02020603050405020304" pitchFamily="18" charset="0"/>
              </a:rPr>
              <a:t>Réunion annuelle de l'Alliance SMC</a:t>
            </a:r>
            <a:r>
              <a:rPr lang="en-GB" dirty="0">
                <a:latin typeface="Times New Roman" panose="02020603050405020304" pitchFamily="18" charset="0"/>
                <a:cs typeface="Times New Roman" panose="02020603050405020304" pitchFamily="18" charset="0"/>
              </a:rPr>
              <a:t> 2025</a:t>
            </a:r>
            <a:br>
              <a:rPr lang="en-GB" dirty="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a:p>
            <a:pPr algn="ctr"/>
            <a:r>
              <a:rPr lang="en-GB" sz="2800" dirty="0">
                <a:latin typeface="Times New Roman" panose="02020603050405020304" pitchFamily="18" charset="0"/>
                <a:cs typeface="Times New Roman" panose="02020603050405020304" pitchFamily="18" charset="0"/>
              </a:rPr>
              <a:t>Lomé – Togo </a:t>
            </a:r>
            <a:br>
              <a:rPr lang="en-GB" sz="2800" dirty="0">
                <a:latin typeface="Times New Roman" panose="02020603050405020304" pitchFamily="18" charset="0"/>
                <a:cs typeface="Times New Roman" panose="02020603050405020304" pitchFamily="18" charset="0"/>
              </a:rPr>
            </a:br>
            <a:br>
              <a:rPr lang="en-GB" dirty="0">
                <a:latin typeface="Times New Roman" panose="02020603050405020304" pitchFamily="18" charset="0"/>
                <a:cs typeface="Times New Roman" panose="02020603050405020304" pitchFamily="18" charset="0"/>
              </a:rPr>
            </a:br>
            <a:r>
              <a:rPr lang="en-GB" sz="2000" dirty="0">
                <a:latin typeface="Times New Roman" panose="02020603050405020304" pitchFamily="18" charset="0"/>
                <a:cs typeface="Times New Roman" panose="02020603050405020304" pitchFamily="18" charset="0"/>
              </a:rPr>
              <a:t>25 – 28 </a:t>
            </a:r>
            <a:r>
              <a:rPr lang="en-US" sz="2000" dirty="0">
                <a:latin typeface="Times New Roman" panose="02020603050405020304" pitchFamily="18" charset="0"/>
                <a:cs typeface="Times New Roman" panose="02020603050405020304" pitchFamily="18" charset="0"/>
              </a:rPr>
              <a:t>février</a:t>
            </a:r>
            <a:r>
              <a:rPr lang="en-GB" sz="2000" dirty="0">
                <a:latin typeface="Times New Roman" panose="02020603050405020304" pitchFamily="18" charset="0"/>
                <a:cs typeface="Times New Roman" panose="02020603050405020304" pitchFamily="18" charset="0"/>
              </a:rPr>
              <a:t> 2025</a:t>
            </a:r>
            <a:endParaRPr lang="x-none"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3832847" y="4204684"/>
            <a:ext cx="4526305" cy="1569660"/>
          </a:xfrm>
          <a:prstGeom prst="rect">
            <a:avLst/>
          </a:prstGeom>
        </p:spPr>
        <p:txBody>
          <a:bodyPr wrap="square">
            <a:spAutoFit/>
          </a:bodyPr>
          <a:lstStyle/>
          <a:p>
            <a:pPr algn="ctr"/>
            <a:r>
              <a:rPr lang="fr-FR" sz="1600" b="1" dirty="0">
                <a:latin typeface="Times New Roman" panose="02020603050405020304" pitchFamily="18" charset="0"/>
                <a:cs typeface="Times New Roman" panose="02020603050405020304" pitchFamily="18" charset="0"/>
              </a:rPr>
              <a:t>Dr. Mahamat Saleh </a:t>
            </a:r>
            <a:r>
              <a:rPr lang="fr-FR" sz="1600" b="1" dirty="0" err="1">
                <a:latin typeface="Times New Roman" panose="02020603050405020304" pitchFamily="18" charset="0"/>
                <a:cs typeface="Times New Roman" panose="02020603050405020304" pitchFamily="18" charset="0"/>
              </a:rPr>
              <a:t>Issakha</a:t>
            </a:r>
            <a:r>
              <a:rPr lang="fr-FR" sz="1600" b="1" dirty="0">
                <a:latin typeface="Times New Roman" panose="02020603050405020304" pitchFamily="18" charset="0"/>
                <a:cs typeface="Times New Roman" panose="02020603050405020304" pitchFamily="18" charset="0"/>
              </a:rPr>
              <a:t> </a:t>
            </a:r>
            <a:r>
              <a:rPr lang="fr-FR" sz="1600" b="1" dirty="0" err="1">
                <a:latin typeface="Times New Roman" panose="02020603050405020304" pitchFamily="18" charset="0"/>
                <a:cs typeface="Times New Roman" panose="02020603050405020304" pitchFamily="18" charset="0"/>
              </a:rPr>
              <a:t>Diar</a:t>
            </a:r>
            <a:endParaRPr lang="fr-FR" sz="1600" b="1" dirty="0">
              <a:latin typeface="Times New Roman" panose="02020603050405020304" pitchFamily="18" charset="0"/>
              <a:cs typeface="Times New Roman" panose="02020603050405020304" pitchFamily="18" charset="0"/>
            </a:endParaRPr>
          </a:p>
          <a:p>
            <a:pPr algn="ctr"/>
            <a:r>
              <a:rPr lang="fr-FR" sz="1600" dirty="0">
                <a:latin typeface="Times New Roman" panose="02020603050405020304" pitchFamily="18" charset="0"/>
                <a:cs typeface="Times New Roman" panose="02020603050405020304" pitchFamily="18" charset="0"/>
              </a:rPr>
              <a:t>Coordonnateur National/PNLP</a:t>
            </a:r>
            <a:endParaRPr lang="fr-FR" sz="1600" dirty="0">
              <a:latin typeface="Times New Roman" panose="02020603050405020304" pitchFamily="18" charset="0"/>
              <a:cs typeface="Times New Roman" panose="02020603050405020304" pitchFamily="18" charset="0"/>
            </a:endParaRPr>
          </a:p>
          <a:p>
            <a:pPr algn="ctr"/>
            <a:r>
              <a:rPr lang="fr-FR" sz="1600" b="1" dirty="0">
                <a:latin typeface="Times New Roman" panose="02020603050405020304" pitchFamily="18" charset="0"/>
                <a:cs typeface="Times New Roman" panose="02020603050405020304" pitchFamily="18" charset="0"/>
              </a:rPr>
              <a:t>Dr. Hassane Moussa Mahamat</a:t>
            </a:r>
            <a:endParaRPr lang="fr-FR" sz="1600" b="1" dirty="0">
              <a:latin typeface="Times New Roman" panose="02020603050405020304" pitchFamily="18" charset="0"/>
              <a:cs typeface="Times New Roman" panose="02020603050405020304" pitchFamily="18" charset="0"/>
            </a:endParaRPr>
          </a:p>
          <a:p>
            <a:pPr algn="ctr"/>
            <a:r>
              <a:rPr lang="fr-FR" sz="1600" dirty="0">
                <a:latin typeface="Times New Roman" panose="02020603050405020304" pitchFamily="18" charset="0"/>
                <a:cs typeface="Times New Roman" panose="02020603050405020304" pitchFamily="18" charset="0"/>
              </a:rPr>
              <a:t>Point Focal CPS </a:t>
            </a:r>
            <a:r>
              <a:rPr lang="fr-FR" sz="1600" dirty="0" smtClean="0">
                <a:latin typeface="Times New Roman" panose="02020603050405020304" pitchFamily="18" charset="0"/>
                <a:cs typeface="Times New Roman" panose="02020603050405020304" pitchFamily="18" charset="0"/>
              </a:rPr>
              <a:t>Tchad</a:t>
            </a:r>
            <a:endParaRPr lang="fr-FR" sz="1600" dirty="0" smtClean="0">
              <a:latin typeface="Times New Roman" panose="02020603050405020304" pitchFamily="18" charset="0"/>
              <a:cs typeface="Times New Roman" panose="02020603050405020304" pitchFamily="18" charset="0"/>
            </a:endParaRPr>
          </a:p>
          <a:p>
            <a:pPr algn="ctr"/>
            <a:r>
              <a:rPr lang="en-US" sz="1600" b="1" noProof="1" smtClean="0">
                <a:solidFill>
                  <a:schemeClr val="dk1"/>
                </a:solidFill>
                <a:latin typeface="Times New Roman" panose="02020603050405020304" pitchFamily="18" charset="0"/>
                <a:cs typeface="Times New Roman" panose="02020603050405020304" pitchFamily="18" charset="0"/>
              </a:rPr>
              <a:t>Dr. </a:t>
            </a:r>
            <a:r>
              <a:rPr lang="en-US" sz="1600" b="1" noProof="1">
                <a:solidFill>
                  <a:schemeClr val="dk1"/>
                </a:solidFill>
                <a:latin typeface="Times New Roman" panose="02020603050405020304" pitchFamily="18" charset="0"/>
                <a:cs typeface="Times New Roman" panose="02020603050405020304" pitchFamily="18" charset="0"/>
              </a:rPr>
              <a:t>Assure </a:t>
            </a:r>
            <a:r>
              <a:rPr lang="en-US" sz="1600" b="1" noProof="1" smtClean="0">
                <a:solidFill>
                  <a:schemeClr val="dk1"/>
                </a:solidFill>
                <a:latin typeface="Times New Roman" panose="02020603050405020304" pitchFamily="18" charset="0"/>
                <a:cs typeface="Times New Roman" panose="02020603050405020304" pitchFamily="18" charset="0"/>
              </a:rPr>
              <a:t>Djerane </a:t>
            </a:r>
            <a:endParaRPr lang="en-US" sz="1600" b="1" noProof="1" smtClean="0">
              <a:solidFill>
                <a:schemeClr val="dk1"/>
              </a:solidFill>
              <a:latin typeface="Times New Roman" panose="02020603050405020304" pitchFamily="18" charset="0"/>
              <a:cs typeface="Times New Roman" panose="02020603050405020304" pitchFamily="18" charset="0"/>
            </a:endParaRPr>
          </a:p>
          <a:p>
            <a:pPr algn="ctr"/>
            <a:r>
              <a:rPr lang="en-US" sz="1600" noProof="1" smtClean="0">
                <a:solidFill>
                  <a:schemeClr val="dk1"/>
                </a:solidFill>
                <a:latin typeface="Times New Roman" panose="02020603050405020304" pitchFamily="18" charset="0"/>
                <a:cs typeface="Times New Roman" panose="02020603050405020304" pitchFamily="18" charset="0"/>
              </a:rPr>
              <a:t>Directeur </a:t>
            </a:r>
            <a:r>
              <a:rPr lang="en-US" sz="1600" noProof="1">
                <a:solidFill>
                  <a:schemeClr val="dk1"/>
                </a:solidFill>
                <a:latin typeface="Times New Roman" panose="02020603050405020304" pitchFamily="18" charset="0"/>
                <a:cs typeface="Times New Roman" panose="02020603050405020304" pitchFamily="18" charset="0"/>
              </a:rPr>
              <a:t>Pays </a:t>
            </a:r>
            <a:r>
              <a:rPr lang="en-US" sz="1600" noProof="1" smtClean="0">
                <a:solidFill>
                  <a:schemeClr val="dk1"/>
                </a:solidFill>
                <a:latin typeface="Times New Roman" panose="02020603050405020304" pitchFamily="18" charset="0"/>
                <a:cs typeface="Times New Roman" panose="02020603050405020304" pitchFamily="18" charset="0"/>
              </a:rPr>
              <a:t>MC</a:t>
            </a:r>
            <a:endParaRPr lang="en-US" sz="1600" noProof="1">
              <a:solidFill>
                <a:schemeClr val="dk1"/>
              </a:solidFill>
              <a:latin typeface="Times New Roman" panose="02020603050405020304" pitchFamily="18" charset="0"/>
              <a:cs typeface="Times New Roman" panose="02020603050405020304" pitchFamily="18" charset="0"/>
            </a:endParaRPr>
          </a:p>
        </p:txBody>
      </p:sp>
      <p:pic>
        <p:nvPicPr>
          <p:cNvPr id="13" name="Image 12"/>
          <p:cNvPicPr>
            <a:picLocks noChangeAspect="1"/>
          </p:cNvPicPr>
          <p:nvPr/>
        </p:nvPicPr>
        <p:blipFill>
          <a:blip r:embed="rId1"/>
          <a:stretch>
            <a:fillRect/>
          </a:stretch>
        </p:blipFill>
        <p:spPr>
          <a:xfrm>
            <a:off x="2674429" y="5959011"/>
            <a:ext cx="707169" cy="858268"/>
          </a:xfrm>
          <a:prstGeom prst="rect">
            <a:avLst/>
          </a:prstGeom>
        </p:spPr>
      </p:pic>
      <p:pic>
        <p:nvPicPr>
          <p:cNvPr id="14" name="Picture 2" descr="Malaria Consortium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316" y="5959010"/>
            <a:ext cx="1047419" cy="858267"/>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p:nvPicPr>
        <p:blipFill>
          <a:blip r:embed="rId3"/>
          <a:stretch>
            <a:fillRect/>
          </a:stretch>
        </p:blipFill>
        <p:spPr>
          <a:xfrm>
            <a:off x="7585410" y="5959010"/>
            <a:ext cx="922672" cy="858267"/>
          </a:xfrm>
          <a:prstGeom prst="rect">
            <a:avLst/>
          </a:prstGeom>
        </p:spPr>
      </p:pic>
      <p:pic>
        <p:nvPicPr>
          <p:cNvPr id="16" name="Image 15"/>
          <p:cNvPicPr>
            <a:picLocks noChangeAspect="1"/>
          </p:cNvPicPr>
          <p:nvPr/>
        </p:nvPicPr>
        <p:blipFill>
          <a:blip r:embed="rId4"/>
          <a:stretch>
            <a:fillRect/>
          </a:stretch>
        </p:blipFill>
        <p:spPr>
          <a:xfrm>
            <a:off x="8873758" y="5959012"/>
            <a:ext cx="814772" cy="858266"/>
          </a:xfrm>
          <a:prstGeom prst="rect">
            <a:avLst/>
          </a:prstGeom>
        </p:spPr>
      </p:pic>
      <p:pic>
        <p:nvPicPr>
          <p:cNvPr id="17" name="Imag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1415" y="5959011"/>
            <a:ext cx="1075226" cy="858268"/>
          </a:xfrm>
          <a:prstGeom prst="rect">
            <a:avLst/>
          </a:prstGeom>
        </p:spPr>
      </p:pic>
      <p:pic>
        <p:nvPicPr>
          <p:cNvPr id="18" name="Imag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7273" y="5959010"/>
            <a:ext cx="618467" cy="85826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27E0BB98-DA0F-4719-BE7A-687BE969C827}" type="slidenum">
              <a:rPr lang="fr-FR" smtClean="0"/>
            </a:fld>
            <a:endParaRPr lang="fr-FR"/>
          </a:p>
        </p:txBody>
      </p:sp>
      <p:sp>
        <p:nvSpPr>
          <p:cNvPr id="4" name="Titre 1"/>
          <p:cNvSpPr>
            <a:spLocks noGrp="1"/>
          </p:cNvSpPr>
          <p:nvPr>
            <p:ph type="title"/>
          </p:nvPr>
        </p:nvSpPr>
        <p:spPr>
          <a:xfrm>
            <a:off x="1062789" y="1087020"/>
            <a:ext cx="10515600" cy="2650791"/>
          </a:xfrm>
        </p:spPr>
        <p:txBody>
          <a:bodyPr>
            <a:normAutofit/>
          </a:bodyPr>
          <a:lstStyle/>
          <a:p>
            <a:pPr algn="ctr"/>
            <a:r>
              <a:rPr lang="fr-FR" dirty="0">
                <a:latin typeface="Times New Roman" panose="02020603050405020304" pitchFamily="18" charset="0"/>
                <a:cs typeface="Times New Roman" panose="02020603050405020304" pitchFamily="18" charset="0"/>
              </a:rPr>
              <a:t>RÉSULTATS DE LA DIGITALISATION CPS 2024</a:t>
            </a:r>
            <a:endParaRPr lang="fr-FR" dirty="0">
              <a:latin typeface="Times New Roman" panose="02020603050405020304" pitchFamily="18" charset="0"/>
              <a:cs typeface="Times New Roman" panose="02020603050405020304" pitchFamily="18" charset="0"/>
            </a:endParaRPr>
          </a:p>
        </p:txBody>
      </p:sp>
      <p:pic>
        <p:nvPicPr>
          <p:cNvPr id="7" name="Image 6"/>
          <p:cNvPicPr>
            <a:picLocks noChangeAspect="1"/>
          </p:cNvPicPr>
          <p:nvPr/>
        </p:nvPicPr>
        <p:blipFill>
          <a:blip r:embed="rId1"/>
          <a:stretch>
            <a:fillRect/>
          </a:stretch>
        </p:blipFill>
        <p:spPr>
          <a:xfrm>
            <a:off x="2674429" y="5989833"/>
            <a:ext cx="707169" cy="827445"/>
          </a:xfrm>
          <a:prstGeom prst="rect">
            <a:avLst/>
          </a:prstGeom>
        </p:spPr>
      </p:pic>
      <p:pic>
        <p:nvPicPr>
          <p:cNvPr id="8" name="Picture 2" descr="Malaria Consortium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316" y="5989833"/>
            <a:ext cx="1047419" cy="82744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p:nvPicPr>
        <p:blipFill>
          <a:blip r:embed="rId3"/>
          <a:stretch>
            <a:fillRect/>
          </a:stretch>
        </p:blipFill>
        <p:spPr>
          <a:xfrm>
            <a:off x="7585410" y="5989833"/>
            <a:ext cx="922672" cy="827444"/>
          </a:xfrm>
          <a:prstGeom prst="rect">
            <a:avLst/>
          </a:prstGeom>
        </p:spPr>
      </p:pic>
      <p:pic>
        <p:nvPicPr>
          <p:cNvPr id="10" name="Image 9"/>
          <p:cNvPicPr>
            <a:picLocks noChangeAspect="1"/>
          </p:cNvPicPr>
          <p:nvPr/>
        </p:nvPicPr>
        <p:blipFill>
          <a:blip r:embed="rId4"/>
          <a:stretch>
            <a:fillRect/>
          </a:stretch>
        </p:blipFill>
        <p:spPr>
          <a:xfrm>
            <a:off x="8873758" y="5989834"/>
            <a:ext cx="814772" cy="827443"/>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1415" y="5989833"/>
            <a:ext cx="1075226" cy="827445"/>
          </a:xfrm>
          <a:prstGeom prst="rect">
            <a:avLst/>
          </a:prstGeom>
        </p:spPr>
      </p:pic>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7273" y="5989833"/>
            <a:ext cx="618467" cy="82744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6938147" y="653073"/>
            <a:ext cx="5039123" cy="1098882"/>
          </a:xfrm>
          <a:prstGeom prst="rect">
            <a:avLst/>
          </a:prstGeom>
        </p:spPr>
        <p:txBody>
          <a:bodyPr/>
          <a:lstStyle/>
          <a:p>
            <a:pPr algn="just">
              <a:lnSpc>
                <a:spcPct val="107000"/>
              </a:lnSpc>
              <a:spcAft>
                <a:spcPts val="800"/>
              </a:spcAft>
            </a:pPr>
            <a:r>
              <a:rPr lang="fr-FR" sz="16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Commentaire</a:t>
            </a:r>
            <a:r>
              <a:rPr lang="fr-F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les DSP du Ouaddaï, Sila et Wadi-Fira ont dénombré des totaux de plus de 20.000 enfants par rapport à la population estimée (Microplan). Cette situation est liée à la forte migration des refugiés dans ces zones.</a:t>
            </a:r>
            <a:endParaRPr lang="fr-FR" sz="1200" dirty="0"/>
          </a:p>
        </p:txBody>
      </p:sp>
      <p:graphicFrame>
        <p:nvGraphicFramePr>
          <p:cNvPr id="8" name="Graphique 7"/>
          <p:cNvGraphicFramePr/>
          <p:nvPr/>
        </p:nvGraphicFramePr>
        <p:xfrm>
          <a:off x="905164" y="497305"/>
          <a:ext cx="10400145" cy="4940969"/>
        </p:xfrm>
        <a:graphic>
          <a:graphicData uri="http://schemas.openxmlformats.org/drawingml/2006/chart">
            <c:chart xmlns:c="http://schemas.openxmlformats.org/drawingml/2006/chart" xmlns:r="http://schemas.openxmlformats.org/officeDocument/2006/relationships" r:id="rId1"/>
          </a:graphicData>
        </a:graphic>
      </p:graphicFrame>
      <p:sp>
        <p:nvSpPr>
          <p:cNvPr id="5" name="Titre 1"/>
          <p:cNvSpPr>
            <a:spLocks noGrp="1"/>
          </p:cNvSpPr>
          <p:nvPr>
            <p:ph type="title"/>
          </p:nvPr>
        </p:nvSpPr>
        <p:spPr>
          <a:xfrm>
            <a:off x="302028" y="64168"/>
            <a:ext cx="11402291" cy="433137"/>
          </a:xfrm>
        </p:spPr>
        <p:txBody>
          <a:bodyPr>
            <a:noAutofit/>
          </a:bodyPr>
          <a:lstStyle/>
          <a:p>
            <a:pPr algn="ctr">
              <a:defRPr sz="2130" b="1" i="0" u="none" strike="noStrike" kern="1200" baseline="0">
                <a:solidFill>
                  <a:srgbClr val="44546A"/>
                </a:solidFill>
                <a:latin typeface="+mn-lt"/>
                <a:ea typeface="+mn-ea"/>
                <a:cs typeface="+mn-cs"/>
              </a:defRPr>
            </a:pPr>
            <a:r>
              <a:rPr lang="fr-FR" sz="2000" dirty="0">
                <a:solidFill>
                  <a:schemeClr val="bg2"/>
                </a:solidFill>
                <a:latin typeface="Times New Roman" panose="02020603050405020304" pitchFamily="18" charset="0"/>
                <a:cs typeface="Times New Roman" panose="02020603050405020304" pitchFamily="18" charset="0"/>
              </a:rPr>
              <a:t>Comparaison de la cible estimée (</a:t>
            </a:r>
            <a:r>
              <a:rPr lang="fr-FR" sz="2000" dirty="0" err="1">
                <a:solidFill>
                  <a:schemeClr val="bg2"/>
                </a:solidFill>
                <a:latin typeface="Times New Roman" panose="02020603050405020304" pitchFamily="18" charset="0"/>
                <a:cs typeface="Times New Roman" panose="02020603050405020304" pitchFamily="18" charset="0"/>
              </a:rPr>
              <a:t>Microplan</a:t>
            </a:r>
            <a:r>
              <a:rPr lang="fr-FR" sz="2000" dirty="0">
                <a:solidFill>
                  <a:schemeClr val="bg2"/>
                </a:solidFill>
                <a:latin typeface="Times New Roman" panose="02020603050405020304" pitchFamily="18" charset="0"/>
                <a:cs typeface="Times New Roman" panose="02020603050405020304" pitchFamily="18" charset="0"/>
              </a:rPr>
              <a:t>) et la cible dénombrée par DSP (Dénombrement tablettes)</a:t>
            </a:r>
            <a:endParaRPr lang="fr-FR" sz="2000" dirty="0">
              <a:solidFill>
                <a:schemeClr val="bg2"/>
              </a:solidFill>
              <a:latin typeface="Times New Roman" panose="02020603050405020304" pitchFamily="18" charset="0"/>
              <a:cs typeface="Times New Roman" panose="02020603050405020304" pitchFamily="18" charset="0"/>
            </a:endParaRPr>
          </a:p>
        </p:txBody>
      </p:sp>
      <p:pic>
        <p:nvPicPr>
          <p:cNvPr id="7" name="Image 6"/>
          <p:cNvPicPr>
            <a:picLocks noChangeAspect="1"/>
          </p:cNvPicPr>
          <p:nvPr/>
        </p:nvPicPr>
        <p:blipFill>
          <a:blip r:embed="rId2"/>
          <a:stretch>
            <a:fillRect/>
          </a:stretch>
        </p:blipFill>
        <p:spPr>
          <a:xfrm>
            <a:off x="2674429" y="5989833"/>
            <a:ext cx="707169" cy="827445"/>
          </a:xfrm>
          <a:prstGeom prst="rect">
            <a:avLst/>
          </a:prstGeom>
        </p:spPr>
      </p:pic>
      <p:pic>
        <p:nvPicPr>
          <p:cNvPr id="9" name="Picture 2" descr="Malaria Consortium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316" y="5989833"/>
            <a:ext cx="1047419" cy="827444"/>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p:nvPicPr>
        <p:blipFill>
          <a:blip r:embed="rId4"/>
          <a:stretch>
            <a:fillRect/>
          </a:stretch>
        </p:blipFill>
        <p:spPr>
          <a:xfrm>
            <a:off x="7585410" y="5989833"/>
            <a:ext cx="922672" cy="827444"/>
          </a:xfrm>
          <a:prstGeom prst="rect">
            <a:avLst/>
          </a:prstGeom>
        </p:spPr>
      </p:pic>
      <p:pic>
        <p:nvPicPr>
          <p:cNvPr id="11" name="Image 10"/>
          <p:cNvPicPr>
            <a:picLocks noChangeAspect="1"/>
          </p:cNvPicPr>
          <p:nvPr/>
        </p:nvPicPr>
        <p:blipFill>
          <a:blip r:embed="rId5"/>
          <a:stretch>
            <a:fillRect/>
          </a:stretch>
        </p:blipFill>
        <p:spPr>
          <a:xfrm>
            <a:off x="8873758" y="5989834"/>
            <a:ext cx="814772" cy="827443"/>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1415" y="5989833"/>
            <a:ext cx="1075226" cy="827445"/>
          </a:xfrm>
          <a:prstGeom prst="rect">
            <a:avLst/>
          </a:prstGeom>
        </p:spPr>
      </p:pic>
      <p:pic>
        <p:nvPicPr>
          <p:cNvPr id="13" name="Imag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7273" y="5989833"/>
            <a:ext cx="618467" cy="82744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1863" y="81715"/>
            <a:ext cx="9848273" cy="415591"/>
          </a:xfrm>
        </p:spPr>
        <p:txBody>
          <a:bodyPr>
            <a:normAutofit/>
          </a:bodyPr>
          <a:lstStyle/>
          <a:p>
            <a:pPr algn="ctr"/>
            <a:r>
              <a:rPr lang="fr-FR" sz="2000" b="1" dirty="0">
                <a:effectLst/>
                <a:latin typeface="Times New Roman" panose="02020603050405020304" pitchFamily="18" charset="0"/>
                <a:ea typeface="Calibri" panose="020F0502020204030204" pitchFamily="34" charset="0"/>
                <a:cs typeface="Times New Roman" panose="02020603050405020304" pitchFamily="18" charset="0"/>
              </a:rPr>
              <a:t>Graphique 1. Taux de couverture des enfants traités au SPAQ (CPS 2024)</a:t>
            </a:r>
            <a:endParaRPr lang="fr-FR" sz="2000" b="1" dirty="0">
              <a:latin typeface="Times New Roman" panose="02020603050405020304" pitchFamily="18"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27E0BB98-DA0F-4719-BE7A-687BE969C827}" type="slidenum">
              <a:rPr lang="fr-FR" smtClean="0"/>
            </a:fld>
            <a:endParaRPr lang="fr-FR"/>
          </a:p>
        </p:txBody>
      </p:sp>
      <p:graphicFrame>
        <p:nvGraphicFramePr>
          <p:cNvPr id="8" name="Graphique 7"/>
          <p:cNvGraphicFramePr/>
          <p:nvPr/>
        </p:nvGraphicFramePr>
        <p:xfrm>
          <a:off x="858983" y="497306"/>
          <a:ext cx="10161154" cy="5552620"/>
        </p:xfrm>
        <a:graphic>
          <a:graphicData uri="http://schemas.openxmlformats.org/drawingml/2006/chart">
            <c:chart xmlns:c="http://schemas.openxmlformats.org/drawingml/2006/chart" xmlns:r="http://schemas.openxmlformats.org/officeDocument/2006/relationships" r:id="rId1"/>
          </a:graphicData>
        </a:graphic>
      </p:graphicFrame>
      <p:pic>
        <p:nvPicPr>
          <p:cNvPr id="7" name="Image 6"/>
          <p:cNvPicPr>
            <a:picLocks noChangeAspect="1"/>
          </p:cNvPicPr>
          <p:nvPr/>
        </p:nvPicPr>
        <p:blipFill>
          <a:blip r:embed="rId2"/>
          <a:stretch>
            <a:fillRect/>
          </a:stretch>
        </p:blipFill>
        <p:spPr>
          <a:xfrm>
            <a:off x="2831746" y="6144207"/>
            <a:ext cx="610038" cy="642620"/>
          </a:xfrm>
          <a:prstGeom prst="rect">
            <a:avLst/>
          </a:prstGeom>
        </p:spPr>
      </p:pic>
      <p:pic>
        <p:nvPicPr>
          <p:cNvPr id="9" name="Picture 2" descr="Malaria Consortium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9632" y="6144206"/>
            <a:ext cx="903553" cy="64261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p:nvPicPr>
        <p:blipFill>
          <a:blip r:embed="rId4"/>
          <a:stretch>
            <a:fillRect/>
          </a:stretch>
        </p:blipFill>
        <p:spPr>
          <a:xfrm>
            <a:off x="7742726" y="6144206"/>
            <a:ext cx="795941" cy="642619"/>
          </a:xfrm>
          <a:prstGeom prst="rect">
            <a:avLst/>
          </a:prstGeom>
        </p:spPr>
      </p:pic>
      <p:pic>
        <p:nvPicPr>
          <p:cNvPr id="11" name="Image 10"/>
          <p:cNvPicPr>
            <a:picLocks noChangeAspect="1"/>
          </p:cNvPicPr>
          <p:nvPr/>
        </p:nvPicPr>
        <p:blipFill>
          <a:blip r:embed="rId5"/>
          <a:stretch>
            <a:fillRect/>
          </a:stretch>
        </p:blipFill>
        <p:spPr>
          <a:xfrm>
            <a:off x="9031074" y="6144208"/>
            <a:ext cx="702861" cy="642618"/>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8731" y="6144207"/>
            <a:ext cx="927541" cy="642620"/>
          </a:xfrm>
          <a:prstGeom prst="rect">
            <a:avLst/>
          </a:prstGeom>
        </p:spPr>
      </p:pic>
      <p:pic>
        <p:nvPicPr>
          <p:cNvPr id="13" name="Imag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04589" y="6144206"/>
            <a:ext cx="533519" cy="642619"/>
          </a:xfrm>
          <a:prstGeom prst="rect">
            <a:avLst/>
          </a:prstGeom>
        </p:spPr>
      </p:pic>
      <p:pic>
        <p:nvPicPr>
          <p:cNvPr id="14" name="Image 13"/>
          <p:cNvPicPr>
            <a:picLocks noChangeAspect="1"/>
          </p:cNvPicPr>
          <p:nvPr/>
        </p:nvPicPr>
        <p:blipFill>
          <a:blip r:embed="rId2"/>
          <a:stretch>
            <a:fillRect/>
          </a:stretch>
        </p:blipFill>
        <p:spPr>
          <a:xfrm>
            <a:off x="2861243" y="6144206"/>
            <a:ext cx="610038" cy="642620"/>
          </a:xfrm>
          <a:prstGeom prst="rect">
            <a:avLst/>
          </a:prstGeom>
        </p:spPr>
      </p:pic>
      <p:pic>
        <p:nvPicPr>
          <p:cNvPr id="15" name="Picture 2" descr="Malaria Consortium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9129" y="6144205"/>
            <a:ext cx="903553" cy="642619"/>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p:cNvPicPr>
            <a:picLocks noChangeAspect="1"/>
          </p:cNvPicPr>
          <p:nvPr/>
        </p:nvPicPr>
        <p:blipFill>
          <a:blip r:embed="rId4"/>
          <a:stretch>
            <a:fillRect/>
          </a:stretch>
        </p:blipFill>
        <p:spPr>
          <a:xfrm>
            <a:off x="7772223" y="6144205"/>
            <a:ext cx="795941" cy="642619"/>
          </a:xfrm>
          <a:prstGeom prst="rect">
            <a:avLst/>
          </a:prstGeom>
        </p:spPr>
      </p:pic>
      <p:pic>
        <p:nvPicPr>
          <p:cNvPr id="17" name="Imag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8228" y="6144206"/>
            <a:ext cx="927541" cy="642620"/>
          </a:xfrm>
          <a:prstGeom prst="rect">
            <a:avLst/>
          </a:prstGeom>
        </p:spPr>
      </p:pic>
      <p:pic>
        <p:nvPicPr>
          <p:cNvPr id="18" name="Imag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4086" y="6144205"/>
            <a:ext cx="533519" cy="64261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1" y="70684"/>
            <a:ext cx="10515600" cy="314328"/>
          </a:xfrm>
        </p:spPr>
        <p:txBody>
          <a:bodyPr>
            <a:normAutofit fontScale="90000"/>
          </a:bodyPr>
          <a:lstStyle/>
          <a:p>
            <a:pPr algn="ctr"/>
            <a:r>
              <a:rPr lang="fr-FR" sz="2000" b="1" dirty="0">
                <a:effectLst/>
                <a:latin typeface="Times New Roman" panose="02020603050405020304" pitchFamily="18" charset="0"/>
                <a:ea typeface="Calibri" panose="020F0502020204030204" pitchFamily="34" charset="0"/>
                <a:cs typeface="Times New Roman" panose="02020603050405020304" pitchFamily="18" charset="0"/>
              </a:rPr>
              <a:t>Graphique : taux global de la couverture des enfants dénombrés pour la CPS 2024</a:t>
            </a:r>
            <a:endParaRPr lang="fr-FR" sz="1800" dirty="0">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4294967295"/>
          </p:nvPr>
        </p:nvSpPr>
        <p:spPr>
          <a:xfrm>
            <a:off x="2419001" y="5938071"/>
            <a:ext cx="4917468" cy="815945"/>
          </a:xfrm>
          <a:prstGeom prst="rect">
            <a:avLst/>
          </a:prstGeom>
        </p:spPr>
        <p:txBody>
          <a:bodyPr/>
          <a:lstStyle/>
          <a:p>
            <a:r>
              <a:rPr lang="fr-FR"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Commentaire :</a:t>
            </a:r>
            <a:r>
              <a:rPr lang="fr-FR"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 population dénombrée </a:t>
            </a:r>
            <a:r>
              <a:rPr lang="fr-FR"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(1 234 816) </a:t>
            </a:r>
            <a:r>
              <a:rPr lang="fr-FR"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est supérieure à la population estimée </a:t>
            </a:r>
            <a:r>
              <a:rPr lang="fr-FR"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(1 087 194) </a:t>
            </a:r>
            <a:r>
              <a:rPr lang="fr-FR"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soit un sur plus de </a:t>
            </a:r>
            <a:r>
              <a:rPr lang="fr-FR" sz="1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13,58% (147 622</a:t>
            </a:r>
            <a:r>
              <a:rPr lang="fr-FR" sz="16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600" dirty="0" smtClean="0">
                <a:effectLst/>
                <a:latin typeface="Times New Roman" panose="02020603050405020304" pitchFamily="18" charset="0"/>
                <a:ea typeface="Calibri" panose="020F0502020204030204" pitchFamily="34" charset="0"/>
                <a:cs typeface="Times New Roman" panose="02020603050405020304" pitchFamily="18" charset="0"/>
              </a:rPr>
              <a:t>dans les </a:t>
            </a:r>
            <a:r>
              <a:rPr lang="fr-FR" sz="1600" b="1" dirty="0" smtClean="0">
                <a:effectLst/>
                <a:latin typeface="Times New Roman" panose="02020603050405020304" pitchFamily="18" charset="0"/>
                <a:ea typeface="Calibri" panose="020F0502020204030204" pitchFamily="34" charset="0"/>
                <a:cs typeface="Times New Roman" panose="02020603050405020304" pitchFamily="18" charset="0"/>
              </a:rPr>
              <a:t>DS digitalisés</a:t>
            </a:r>
            <a:r>
              <a:rPr lang="fr-FR" sz="1600" dirty="0" smtClean="0"/>
              <a:t>.</a:t>
            </a:r>
            <a:endParaRPr lang="fr-FR" sz="1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a:xfrm>
            <a:off x="9272335" y="6485523"/>
            <a:ext cx="674145" cy="372477"/>
          </a:xfrm>
        </p:spPr>
        <p:txBody>
          <a:bodyPr/>
          <a:lstStyle/>
          <a:p>
            <a:fld id="{27E0BB98-DA0F-4719-BE7A-687BE969C827}" type="slidenum">
              <a:rPr lang="fr-FR" smtClean="0"/>
            </a:fld>
            <a:endParaRPr lang="fr-FR" dirty="0"/>
          </a:p>
        </p:txBody>
      </p:sp>
      <p:graphicFrame>
        <p:nvGraphicFramePr>
          <p:cNvPr id="9" name="Graphique 8"/>
          <p:cNvGraphicFramePr/>
          <p:nvPr/>
        </p:nvGraphicFramePr>
        <p:xfrm>
          <a:off x="948866" y="341809"/>
          <a:ext cx="10439400" cy="5499852"/>
        </p:xfrm>
        <a:graphic>
          <a:graphicData uri="http://schemas.openxmlformats.org/drawingml/2006/chart">
            <c:chart xmlns:c="http://schemas.openxmlformats.org/drawingml/2006/chart" xmlns:r="http://schemas.openxmlformats.org/officeDocument/2006/relationships" r:id="rId1"/>
          </a:graphicData>
        </a:graphic>
      </p:graphicFrame>
      <p:pic>
        <p:nvPicPr>
          <p:cNvPr id="6" name="Image 5"/>
          <p:cNvPicPr>
            <a:picLocks noChangeAspect="1"/>
          </p:cNvPicPr>
          <p:nvPr/>
        </p:nvPicPr>
        <p:blipFill>
          <a:blip r:embed="rId2"/>
          <a:stretch>
            <a:fillRect/>
          </a:stretch>
        </p:blipFill>
        <p:spPr>
          <a:xfrm>
            <a:off x="7761768" y="5938071"/>
            <a:ext cx="749052" cy="91992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27E0BB98-DA0F-4719-BE7A-687BE969C827}" type="slidenum">
              <a:rPr lang="fr-FR" smtClean="0"/>
            </a:fld>
            <a:endParaRPr lang="fr-FR"/>
          </a:p>
        </p:txBody>
      </p:sp>
      <p:graphicFrame>
        <p:nvGraphicFramePr>
          <p:cNvPr id="7" name="Graphique 6"/>
          <p:cNvGraphicFramePr/>
          <p:nvPr/>
        </p:nvGraphicFramePr>
        <p:xfrm>
          <a:off x="-265814" y="-970642"/>
          <a:ext cx="12891923" cy="7456502"/>
        </p:xfrm>
        <a:graphic>
          <a:graphicData uri="http://schemas.openxmlformats.org/drawingml/2006/chart">
            <c:chart xmlns:c="http://schemas.openxmlformats.org/drawingml/2006/chart" xmlns:r="http://schemas.openxmlformats.org/officeDocument/2006/relationships" r:id="rId1"/>
          </a:graphicData>
        </a:graphic>
      </p:graphicFrame>
      <p:sp>
        <p:nvSpPr>
          <p:cNvPr id="4" name="Titre 1"/>
          <p:cNvSpPr>
            <a:spLocks noGrp="1"/>
          </p:cNvSpPr>
          <p:nvPr>
            <p:ph type="title"/>
          </p:nvPr>
        </p:nvSpPr>
        <p:spPr>
          <a:xfrm>
            <a:off x="1" y="10630"/>
            <a:ext cx="12191999" cy="416618"/>
          </a:xfrm>
        </p:spPr>
        <p:txBody>
          <a:bodyPr>
            <a:noAutofit/>
          </a:bodyPr>
          <a:lstStyle/>
          <a:p>
            <a:pPr algn="ctr">
              <a:defRPr sz="1600" b="1" i="0" u="none" strike="noStrike" kern="1200" baseline="0">
                <a:solidFill>
                  <a:prstClr val="black">
                    <a:lumMod val="65000"/>
                    <a:lumOff val="35000"/>
                  </a:prstClr>
                </a:solidFill>
                <a:latin typeface="+mn-lt"/>
                <a:ea typeface="+mn-ea"/>
                <a:cs typeface="+mn-cs"/>
              </a:defRPr>
            </a:pPr>
            <a:r>
              <a:rPr lang="fr-FR" sz="1600" dirty="0">
                <a:solidFill>
                  <a:schemeClr val="bg2"/>
                </a:solidFill>
                <a:latin typeface="Times New Roman" panose="02020603050405020304" pitchFamily="18" charset="0"/>
                <a:cs typeface="Times New Roman" panose="02020603050405020304" pitchFamily="18" charset="0"/>
              </a:rPr>
              <a:t>Situation des enfants ayant reçu 1er, 2e, 3e et 4e cycle de la CPS selon les registres et tablettes avec le dénombrement et le </a:t>
            </a:r>
            <a:r>
              <a:rPr lang="fr-FR" sz="1600" dirty="0" err="1">
                <a:solidFill>
                  <a:schemeClr val="bg2"/>
                </a:solidFill>
                <a:latin typeface="Times New Roman" panose="02020603050405020304" pitchFamily="18" charset="0"/>
                <a:cs typeface="Times New Roman" panose="02020603050405020304" pitchFamily="18" charset="0"/>
              </a:rPr>
              <a:t>microplan</a:t>
            </a:r>
            <a:endParaRPr lang="fr-FR" sz="1600" dirty="0">
              <a:solidFill>
                <a:schemeClr val="bg2"/>
              </a:solidFill>
              <a:latin typeface="Times New Roman" panose="02020603050405020304" pitchFamily="18" charset="0"/>
              <a:cs typeface="Times New Roman" panose="02020603050405020304" pitchFamily="18" charset="0"/>
            </a:endParaRPr>
          </a:p>
        </p:txBody>
      </p:sp>
      <p:pic>
        <p:nvPicPr>
          <p:cNvPr id="6" name="Image 5"/>
          <p:cNvPicPr>
            <a:picLocks noChangeAspect="1"/>
          </p:cNvPicPr>
          <p:nvPr/>
        </p:nvPicPr>
        <p:blipFill>
          <a:blip r:embed="rId2"/>
          <a:stretch>
            <a:fillRect/>
          </a:stretch>
        </p:blipFill>
        <p:spPr>
          <a:xfrm>
            <a:off x="2674429" y="6076335"/>
            <a:ext cx="707169" cy="740943"/>
          </a:xfrm>
          <a:prstGeom prst="rect">
            <a:avLst/>
          </a:prstGeom>
        </p:spPr>
      </p:pic>
      <p:pic>
        <p:nvPicPr>
          <p:cNvPr id="9" name="Picture 2" descr="Malaria Consortium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316" y="6076335"/>
            <a:ext cx="1047419" cy="74094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p:nvPicPr>
        <p:blipFill>
          <a:blip r:embed="rId4"/>
          <a:stretch>
            <a:fillRect/>
          </a:stretch>
        </p:blipFill>
        <p:spPr>
          <a:xfrm>
            <a:off x="7585410" y="6076335"/>
            <a:ext cx="922672" cy="740942"/>
          </a:xfrm>
          <a:prstGeom prst="rect">
            <a:avLst/>
          </a:prstGeom>
        </p:spPr>
      </p:pic>
      <p:pic>
        <p:nvPicPr>
          <p:cNvPr id="11" name="Image 10"/>
          <p:cNvPicPr>
            <a:picLocks noChangeAspect="1"/>
          </p:cNvPicPr>
          <p:nvPr/>
        </p:nvPicPr>
        <p:blipFill>
          <a:blip r:embed="rId5"/>
          <a:stretch>
            <a:fillRect/>
          </a:stretch>
        </p:blipFill>
        <p:spPr>
          <a:xfrm>
            <a:off x="8873758" y="6076336"/>
            <a:ext cx="814772" cy="740941"/>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1415" y="6076335"/>
            <a:ext cx="1075226" cy="740943"/>
          </a:xfrm>
          <a:prstGeom prst="rect">
            <a:avLst/>
          </a:prstGeom>
        </p:spPr>
      </p:pic>
      <p:pic>
        <p:nvPicPr>
          <p:cNvPr id="13" name="Imag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7273" y="6076335"/>
            <a:ext cx="618467" cy="74094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32987"/>
            <a:ext cx="10515600" cy="771581"/>
          </a:xfrm>
        </p:spPr>
        <p:txBody>
          <a:bodyPr>
            <a:normAutofit fontScale="90000"/>
          </a:bodyPr>
          <a:lstStyle/>
          <a:p>
            <a:pPr algn="ctr">
              <a:defRPr sz="1600" b="1" i="0" u="none" strike="noStrike" kern="1200" baseline="0">
                <a:solidFill>
                  <a:srgbClr val="44546A"/>
                </a:solidFill>
                <a:latin typeface="+mn-lt"/>
                <a:ea typeface="+mn-ea"/>
                <a:cs typeface="+mn-cs"/>
              </a:defRPr>
            </a:pPr>
            <a:r>
              <a:rPr lang="fr-FR" sz="3200" b="1" dirty="0">
                <a:solidFill>
                  <a:schemeClr val="bg2"/>
                </a:solidFill>
                <a:latin typeface="Times New Roman" panose="02020603050405020304" pitchFamily="18" charset="0"/>
                <a:cs typeface="Times New Roman" panose="02020603050405020304" pitchFamily="18" charset="0"/>
              </a:rPr>
              <a:t>Comparaison des enfants dénombrés et enfants traités </a:t>
            </a:r>
            <a:br>
              <a:rPr lang="fr-FR" sz="3200" b="1" dirty="0">
                <a:solidFill>
                  <a:schemeClr val="bg2"/>
                </a:solidFill>
                <a:latin typeface="Times New Roman" panose="02020603050405020304" pitchFamily="18" charset="0"/>
                <a:cs typeface="Times New Roman" panose="02020603050405020304" pitchFamily="18" charset="0"/>
              </a:rPr>
            </a:br>
            <a:r>
              <a:rPr lang="fr-FR" sz="3200" b="1" dirty="0">
                <a:solidFill>
                  <a:schemeClr val="bg2"/>
                </a:solidFill>
                <a:latin typeface="Times New Roman" panose="02020603050405020304" pitchFamily="18" charset="0"/>
                <a:cs typeface="Times New Roman" panose="02020603050405020304" pitchFamily="18" charset="0"/>
              </a:rPr>
              <a:t>(Tablettes et registres)</a:t>
            </a:r>
            <a:endParaRPr lang="fr-FR" sz="3200" b="1" dirty="0">
              <a:solidFill>
                <a:schemeClr val="bg2"/>
              </a:solidFill>
              <a:latin typeface="Times New Roman" panose="02020603050405020304" pitchFamily="18" charset="0"/>
              <a:cs typeface="Times New Roman" panose="02020603050405020304" pitchFamily="18" charset="0"/>
            </a:endParaRPr>
          </a:p>
        </p:txBody>
      </p:sp>
      <p:sp>
        <p:nvSpPr>
          <p:cNvPr id="5" name="Espace réservé du numéro de diapositive 4"/>
          <p:cNvSpPr>
            <a:spLocks noGrp="1"/>
          </p:cNvSpPr>
          <p:nvPr>
            <p:ph type="sldNum" sz="quarter" idx="12"/>
          </p:nvPr>
        </p:nvSpPr>
        <p:spPr>
          <a:xfrm>
            <a:off x="3454496" y="6392110"/>
            <a:ext cx="2743200" cy="365125"/>
          </a:xfrm>
        </p:spPr>
        <p:txBody>
          <a:bodyPr/>
          <a:lstStyle/>
          <a:p>
            <a:fld id="{27E0BB98-DA0F-4719-BE7A-687BE969C827}" type="slidenum">
              <a:rPr lang="fr-FR" smtClean="0"/>
            </a:fld>
            <a:endParaRPr lang="fr-FR"/>
          </a:p>
        </p:txBody>
      </p:sp>
      <p:graphicFrame>
        <p:nvGraphicFramePr>
          <p:cNvPr id="6" name="Graphique 5"/>
          <p:cNvGraphicFramePr/>
          <p:nvPr/>
        </p:nvGraphicFramePr>
        <p:xfrm>
          <a:off x="838200" y="818148"/>
          <a:ext cx="10515600" cy="5117431"/>
        </p:xfrm>
        <a:graphic>
          <a:graphicData uri="http://schemas.openxmlformats.org/drawingml/2006/chart">
            <c:chart xmlns:c="http://schemas.openxmlformats.org/drawingml/2006/chart" xmlns:r="http://schemas.openxmlformats.org/officeDocument/2006/relationships" r:id="rId1"/>
          </a:graphicData>
        </a:graphic>
      </p:graphicFrame>
      <p:pic>
        <p:nvPicPr>
          <p:cNvPr id="14" name="Image 13"/>
          <p:cNvPicPr>
            <a:picLocks noChangeAspect="1"/>
          </p:cNvPicPr>
          <p:nvPr/>
        </p:nvPicPr>
        <p:blipFill>
          <a:blip r:embed="rId2"/>
          <a:stretch>
            <a:fillRect/>
          </a:stretch>
        </p:blipFill>
        <p:spPr>
          <a:xfrm>
            <a:off x="9031074" y="6144208"/>
            <a:ext cx="702861" cy="642618"/>
          </a:xfrm>
          <a:prstGeom prst="rect">
            <a:avLst/>
          </a:prstGeom>
        </p:spPr>
      </p:pic>
      <p:pic>
        <p:nvPicPr>
          <p:cNvPr id="15" name="Image 14"/>
          <p:cNvPicPr>
            <a:picLocks noChangeAspect="1"/>
          </p:cNvPicPr>
          <p:nvPr/>
        </p:nvPicPr>
        <p:blipFill>
          <a:blip r:embed="rId3"/>
          <a:stretch>
            <a:fillRect/>
          </a:stretch>
        </p:blipFill>
        <p:spPr>
          <a:xfrm>
            <a:off x="2861243" y="6144206"/>
            <a:ext cx="610038" cy="642620"/>
          </a:xfrm>
          <a:prstGeom prst="rect">
            <a:avLst/>
          </a:prstGeom>
        </p:spPr>
      </p:pic>
      <p:pic>
        <p:nvPicPr>
          <p:cNvPr id="16" name="Picture 2" descr="Malaria Consortium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9129" y="6144205"/>
            <a:ext cx="903553" cy="642619"/>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p:cNvPicPr>
            <a:picLocks noChangeAspect="1"/>
          </p:cNvPicPr>
          <p:nvPr/>
        </p:nvPicPr>
        <p:blipFill>
          <a:blip r:embed="rId5"/>
          <a:stretch>
            <a:fillRect/>
          </a:stretch>
        </p:blipFill>
        <p:spPr>
          <a:xfrm>
            <a:off x="7772223" y="6144205"/>
            <a:ext cx="795941" cy="642619"/>
          </a:xfrm>
          <a:prstGeom prst="rect">
            <a:avLst/>
          </a:prstGeom>
        </p:spPr>
      </p:pic>
      <p:pic>
        <p:nvPicPr>
          <p:cNvPr id="18" name="Imag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8228" y="6144206"/>
            <a:ext cx="927541" cy="642620"/>
          </a:xfrm>
          <a:prstGeom prst="rect">
            <a:avLst/>
          </a:prstGeom>
        </p:spPr>
      </p:pic>
      <p:pic>
        <p:nvPicPr>
          <p:cNvPr id="19" name="Imag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4086" y="6144205"/>
            <a:ext cx="533519" cy="64261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522601" y="998927"/>
            <a:ext cx="8705584" cy="4975887"/>
          </a:xfrm>
        </p:spPr>
      </p:pic>
      <p:sp>
        <p:nvSpPr>
          <p:cNvPr id="5" name="Espace réservé du numéro de diapositive 4"/>
          <p:cNvSpPr>
            <a:spLocks noGrp="1"/>
          </p:cNvSpPr>
          <p:nvPr>
            <p:ph type="sldNum" sz="quarter" idx="12"/>
          </p:nvPr>
        </p:nvSpPr>
        <p:spPr/>
        <p:txBody>
          <a:bodyPr/>
          <a:lstStyle/>
          <a:p>
            <a:fld id="{27E0BB98-DA0F-4719-BE7A-687BE969C827}" type="slidenum">
              <a:rPr lang="fr-FR" smtClean="0"/>
            </a:fld>
            <a:endParaRPr lang="fr-FR"/>
          </a:p>
        </p:txBody>
      </p:sp>
      <p:sp>
        <p:nvSpPr>
          <p:cNvPr id="7" name="Titre 1"/>
          <p:cNvSpPr>
            <a:spLocks noGrp="1"/>
          </p:cNvSpPr>
          <p:nvPr>
            <p:ph type="title"/>
          </p:nvPr>
        </p:nvSpPr>
        <p:spPr>
          <a:xfrm>
            <a:off x="838200" y="132987"/>
            <a:ext cx="10515600" cy="701203"/>
          </a:xfrm>
        </p:spPr>
        <p:txBody>
          <a:bodyPr>
            <a:normAutofit/>
          </a:bodyPr>
          <a:lstStyle/>
          <a:p>
            <a:pPr algn="ctr">
              <a:defRPr sz="1600" b="1" i="0" u="none" strike="noStrike" kern="1200" baseline="0">
                <a:solidFill>
                  <a:srgbClr val="44546A"/>
                </a:solidFill>
                <a:latin typeface="+mn-lt"/>
                <a:ea typeface="+mn-ea"/>
                <a:cs typeface="+mn-cs"/>
              </a:defRPr>
            </a:pPr>
            <a:r>
              <a:rPr lang="fr-FR" sz="3200" b="1" dirty="0">
                <a:solidFill>
                  <a:schemeClr val="bg2"/>
                </a:solidFill>
                <a:latin typeface="Times New Roman" panose="02020603050405020304" pitchFamily="18" charset="0"/>
                <a:cs typeface="Times New Roman" panose="02020603050405020304" pitchFamily="18" charset="0"/>
              </a:rPr>
              <a:t>Indicateur de base de la CPS</a:t>
            </a:r>
            <a:endParaRPr lang="fr-FR" sz="3200" b="1" dirty="0">
              <a:solidFill>
                <a:schemeClr val="bg2"/>
              </a:solidFill>
              <a:latin typeface="Times New Roman" panose="02020603050405020304" pitchFamily="18" charset="0"/>
              <a:cs typeface="Times New Roman" panose="02020603050405020304" pitchFamily="18" charset="0"/>
            </a:endParaRPr>
          </a:p>
        </p:txBody>
      </p:sp>
      <p:pic>
        <p:nvPicPr>
          <p:cNvPr id="8" name="Image 7"/>
          <p:cNvPicPr>
            <a:picLocks noChangeAspect="1"/>
          </p:cNvPicPr>
          <p:nvPr/>
        </p:nvPicPr>
        <p:blipFill>
          <a:blip r:embed="rId2"/>
          <a:stretch>
            <a:fillRect/>
          </a:stretch>
        </p:blipFill>
        <p:spPr>
          <a:xfrm>
            <a:off x="9031074" y="6144208"/>
            <a:ext cx="702861" cy="642618"/>
          </a:xfrm>
          <a:prstGeom prst="rect">
            <a:avLst/>
          </a:prstGeom>
        </p:spPr>
      </p:pic>
      <p:pic>
        <p:nvPicPr>
          <p:cNvPr id="9" name="Image 8"/>
          <p:cNvPicPr>
            <a:picLocks noChangeAspect="1"/>
          </p:cNvPicPr>
          <p:nvPr/>
        </p:nvPicPr>
        <p:blipFill>
          <a:blip r:embed="rId3"/>
          <a:stretch>
            <a:fillRect/>
          </a:stretch>
        </p:blipFill>
        <p:spPr>
          <a:xfrm>
            <a:off x="2861243" y="6144206"/>
            <a:ext cx="610038" cy="642620"/>
          </a:xfrm>
          <a:prstGeom prst="rect">
            <a:avLst/>
          </a:prstGeom>
        </p:spPr>
      </p:pic>
      <p:pic>
        <p:nvPicPr>
          <p:cNvPr id="10" name="Picture 2" descr="Malaria Consortium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9129" y="6144205"/>
            <a:ext cx="903553" cy="642619"/>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5"/>
          <a:stretch>
            <a:fillRect/>
          </a:stretch>
        </p:blipFill>
        <p:spPr>
          <a:xfrm>
            <a:off x="7772223" y="6144205"/>
            <a:ext cx="795941" cy="642619"/>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8228" y="6144206"/>
            <a:ext cx="927541" cy="642620"/>
          </a:xfrm>
          <a:prstGeom prst="rect">
            <a:avLst/>
          </a:prstGeom>
        </p:spPr>
      </p:pic>
      <p:pic>
        <p:nvPicPr>
          <p:cNvPr id="13" name="Imag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4086" y="6144205"/>
            <a:ext cx="533519" cy="64261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0310" y="76615"/>
            <a:ext cx="9701463" cy="506258"/>
          </a:xfrm>
        </p:spPr>
        <p:txBody>
          <a:bodyPr>
            <a:noAutofit/>
          </a:bodyPr>
          <a:lstStyle/>
          <a:p>
            <a:pPr algn="ctr"/>
            <a:r>
              <a:rPr lang="fr-FR" sz="3600" b="1" dirty="0">
                <a:latin typeface="Times New Roman" panose="02020603050405020304" pitchFamily="18" charset="0"/>
                <a:cs typeface="Times New Roman" panose="02020603050405020304" pitchFamily="18" charset="0"/>
              </a:rPr>
              <a:t>EFFETS INDÉSIRABLES / MAPI (1/2) </a:t>
            </a:r>
            <a:endParaRPr lang="fr-FR" sz="3600" b="1" dirty="0">
              <a:latin typeface="Times New Roman" panose="02020603050405020304" pitchFamily="18"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27E0BB98-DA0F-4719-BE7A-687BE969C827}" type="slidenum">
              <a:rPr lang="fr-FR" smtClean="0"/>
            </a:fld>
            <a:endParaRPr lang="fr-FR"/>
          </a:p>
        </p:txBody>
      </p:sp>
      <p:sp>
        <p:nvSpPr>
          <p:cNvPr id="7" name="Rectangle 6"/>
          <p:cNvSpPr/>
          <p:nvPr/>
        </p:nvSpPr>
        <p:spPr>
          <a:xfrm>
            <a:off x="322090" y="5770278"/>
            <a:ext cx="11575745" cy="103726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2000" dirty="0">
                <a:solidFill>
                  <a:schemeClr val="tx1"/>
                </a:solidFill>
                <a:latin typeface="Times New Roman" panose="02020603050405020304" pitchFamily="18" charset="0"/>
                <a:cs typeface="Times New Roman" panose="02020603050405020304" pitchFamily="18" charset="0"/>
              </a:rPr>
              <a:t>Le vomissement ressort le principal effet qui se manifeste après l’administration du traitement. Ce dernier pourrait être provoqué par la pression ou la technique d’administration du traitement avec les enfants agités.</a:t>
            </a:r>
            <a:endParaRPr lang="fr-FR" sz="2000" dirty="0">
              <a:solidFill>
                <a:schemeClr val="tx1"/>
              </a:solidFill>
              <a:latin typeface="Times New Roman" panose="02020603050405020304" pitchFamily="18" charset="0"/>
              <a:cs typeface="Times New Roman" panose="02020603050405020304" pitchFamily="18" charset="0"/>
            </a:endParaRPr>
          </a:p>
        </p:txBody>
      </p:sp>
      <p:pic>
        <p:nvPicPr>
          <p:cNvPr id="9" name="Image 8"/>
          <p:cNvPicPr>
            <a:picLocks noChangeAspect="1"/>
          </p:cNvPicPr>
          <p:nvPr/>
        </p:nvPicPr>
        <p:blipFill rotWithShape="1">
          <a:blip r:embed="rId1" cstate="print">
            <a:extLst>
              <a:ext uri="{28A0092B-C50C-407E-A947-70E740481C1C}">
                <a14:useLocalDpi xmlns:a14="http://schemas.microsoft.com/office/drawing/2010/main" val="0"/>
              </a:ext>
            </a:extLst>
          </a:blip>
          <a:srcRect l="23289" t="10264" r="22829"/>
          <a:stretch>
            <a:fillRect/>
          </a:stretch>
        </p:blipFill>
        <p:spPr>
          <a:xfrm>
            <a:off x="3184258" y="925537"/>
            <a:ext cx="5105400" cy="4403547"/>
          </a:xfrm>
          <a:prstGeom prst="rect">
            <a:avLst/>
          </a:prstGeom>
        </p:spPr>
      </p:pic>
      <p:sp>
        <p:nvSpPr>
          <p:cNvPr id="10" name="Larme 9"/>
          <p:cNvSpPr/>
          <p:nvPr/>
        </p:nvSpPr>
        <p:spPr>
          <a:xfrm>
            <a:off x="789087" y="3159643"/>
            <a:ext cx="2578768" cy="721302"/>
          </a:xfrm>
          <a:prstGeom prst="teardrop">
            <a:avLst>
              <a:gd name="adj" fmla="val 1172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Vomissements</a:t>
            </a:r>
            <a:endParaRPr lang="fr-FR" dirty="0"/>
          </a:p>
          <a:p>
            <a:pPr algn="ctr"/>
            <a:r>
              <a:rPr lang="fr-FR" dirty="0"/>
              <a:t>110 (40,9%)</a:t>
            </a:r>
            <a:endParaRPr lang="fr-FR" dirty="0"/>
          </a:p>
        </p:txBody>
      </p:sp>
      <p:sp>
        <p:nvSpPr>
          <p:cNvPr id="11" name="Larme 10"/>
          <p:cNvSpPr/>
          <p:nvPr/>
        </p:nvSpPr>
        <p:spPr>
          <a:xfrm rot="1451514">
            <a:off x="1260347" y="1216272"/>
            <a:ext cx="2578768" cy="721302"/>
          </a:xfrm>
          <a:prstGeom prst="teardrop">
            <a:avLst>
              <a:gd name="adj" fmla="val 1349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Autres effets </a:t>
            </a:r>
            <a:endParaRPr lang="fr-FR" dirty="0"/>
          </a:p>
          <a:p>
            <a:pPr algn="ctr"/>
            <a:r>
              <a:rPr lang="fr-FR" dirty="0"/>
              <a:t>47 (17,5%)</a:t>
            </a:r>
            <a:endParaRPr lang="fr-FR" dirty="0"/>
          </a:p>
        </p:txBody>
      </p:sp>
      <p:sp>
        <p:nvSpPr>
          <p:cNvPr id="12" name="Bulle narrative : ronde 11"/>
          <p:cNvSpPr/>
          <p:nvPr/>
        </p:nvSpPr>
        <p:spPr>
          <a:xfrm>
            <a:off x="6598921" y="666206"/>
            <a:ext cx="2685143" cy="621028"/>
          </a:xfrm>
          <a:prstGeom prst="wedgeEllipseCallout">
            <a:avLst>
              <a:gd name="adj1" fmla="val -73016"/>
              <a:gd name="adj2" fmla="val 228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Céphalée</a:t>
            </a:r>
            <a:endParaRPr lang="fr-FR" dirty="0"/>
          </a:p>
          <a:p>
            <a:pPr algn="ctr"/>
            <a:r>
              <a:rPr lang="fr-FR" dirty="0"/>
              <a:t>11 (4,1%)</a:t>
            </a:r>
            <a:endParaRPr lang="fr-FR" dirty="0"/>
          </a:p>
        </p:txBody>
      </p:sp>
      <p:sp>
        <p:nvSpPr>
          <p:cNvPr id="13" name="Bulle narrative : ronde 12"/>
          <p:cNvSpPr/>
          <p:nvPr/>
        </p:nvSpPr>
        <p:spPr>
          <a:xfrm>
            <a:off x="7824116" y="1558229"/>
            <a:ext cx="2685143" cy="621028"/>
          </a:xfrm>
          <a:prstGeom prst="wedgeEllipseCallout">
            <a:avLst>
              <a:gd name="adj1" fmla="val -79950"/>
              <a:gd name="adj2" fmla="val -409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Diarrhée</a:t>
            </a:r>
            <a:endParaRPr lang="fr-FR" dirty="0"/>
          </a:p>
          <a:p>
            <a:pPr algn="ctr"/>
            <a:r>
              <a:rPr lang="fr-FR" dirty="0"/>
              <a:t>23 (8,6%)</a:t>
            </a:r>
            <a:endParaRPr lang="fr-FR" dirty="0"/>
          </a:p>
        </p:txBody>
      </p:sp>
      <p:sp>
        <p:nvSpPr>
          <p:cNvPr id="14" name="Bulle narrative : ronde 13"/>
          <p:cNvSpPr/>
          <p:nvPr/>
        </p:nvSpPr>
        <p:spPr>
          <a:xfrm>
            <a:off x="8364968" y="2890365"/>
            <a:ext cx="2988832" cy="741875"/>
          </a:xfrm>
          <a:prstGeom prst="wedgeEllipseCallout">
            <a:avLst>
              <a:gd name="adj1" fmla="val -76098"/>
              <a:gd name="adj2" fmla="val -821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Douleur Abdominale 30 (11,2%)</a:t>
            </a:r>
            <a:endParaRPr lang="fr-FR" dirty="0"/>
          </a:p>
        </p:txBody>
      </p:sp>
      <p:sp>
        <p:nvSpPr>
          <p:cNvPr id="15" name="Bulle narrative : ronde 14"/>
          <p:cNvSpPr/>
          <p:nvPr/>
        </p:nvSpPr>
        <p:spPr>
          <a:xfrm>
            <a:off x="8467541" y="3979000"/>
            <a:ext cx="2685143" cy="621028"/>
          </a:xfrm>
          <a:prstGeom prst="wedgeEllipseCallout">
            <a:avLst>
              <a:gd name="adj1" fmla="val -81732"/>
              <a:gd name="adj2" fmla="val -627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Fièvre</a:t>
            </a:r>
            <a:endParaRPr lang="fr-FR" dirty="0"/>
          </a:p>
          <a:p>
            <a:pPr algn="ctr"/>
            <a:r>
              <a:rPr lang="fr-FR" dirty="0"/>
              <a:t>33 (12,3%)</a:t>
            </a:r>
            <a:endParaRPr lang="fr-FR" dirty="0"/>
          </a:p>
        </p:txBody>
      </p:sp>
      <p:sp>
        <p:nvSpPr>
          <p:cNvPr id="16" name="Bulle narrative : ronde 15"/>
          <p:cNvSpPr/>
          <p:nvPr/>
        </p:nvSpPr>
        <p:spPr>
          <a:xfrm>
            <a:off x="8095707" y="4985536"/>
            <a:ext cx="3024050" cy="621028"/>
          </a:xfrm>
          <a:prstGeom prst="wedgeEllipseCallout">
            <a:avLst>
              <a:gd name="adj1" fmla="val -86901"/>
              <a:gd name="adj2" fmla="val -80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Réactions cutanées</a:t>
            </a:r>
            <a:endParaRPr lang="fr-FR" dirty="0"/>
          </a:p>
          <a:p>
            <a:pPr algn="ctr"/>
            <a:r>
              <a:rPr lang="fr-FR" dirty="0"/>
              <a:t>15 (5,6%)</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rotWithShape="1">
          <a:blip r:embed="rId1">
            <a:extLst>
              <a:ext uri="{28A0092B-C50C-407E-A947-70E740481C1C}">
                <a14:useLocalDpi xmlns:a14="http://schemas.microsoft.com/office/drawing/2010/main" val="0"/>
              </a:ext>
            </a:extLst>
          </a:blip>
          <a:srcRect t="8520"/>
          <a:stretch>
            <a:fillRect/>
          </a:stretch>
        </p:blipFill>
        <p:spPr>
          <a:xfrm>
            <a:off x="583288" y="797405"/>
            <a:ext cx="11127227" cy="5991875"/>
          </a:xfrm>
        </p:spPr>
      </p:pic>
      <p:sp>
        <p:nvSpPr>
          <p:cNvPr id="5" name="Espace réservé du numéro de diapositive 4"/>
          <p:cNvSpPr>
            <a:spLocks noGrp="1"/>
          </p:cNvSpPr>
          <p:nvPr>
            <p:ph type="sldNum" sz="quarter" idx="12"/>
          </p:nvPr>
        </p:nvSpPr>
        <p:spPr/>
        <p:txBody>
          <a:bodyPr/>
          <a:lstStyle/>
          <a:p>
            <a:fld id="{27E0BB98-DA0F-4719-BE7A-687BE969C827}" type="slidenum">
              <a:rPr lang="fr-FR" smtClean="0"/>
            </a:fld>
            <a:endParaRPr lang="fr-FR"/>
          </a:p>
        </p:txBody>
      </p:sp>
      <p:sp>
        <p:nvSpPr>
          <p:cNvPr id="2" name="Rectangle 1"/>
          <p:cNvSpPr/>
          <p:nvPr/>
        </p:nvSpPr>
        <p:spPr>
          <a:xfrm>
            <a:off x="776424" y="767345"/>
            <a:ext cx="10923458" cy="6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FF0000"/>
                </a:solidFill>
                <a:latin typeface="Times New Roman" panose="02020603050405020304" pitchFamily="18" charset="0"/>
                <a:cs typeface="Times New Roman" panose="02020603050405020304" pitchFamily="18" charset="0"/>
              </a:rPr>
              <a:t>Situation des effets indésirables notifiés par DSP lors de la CPS 2024</a:t>
            </a:r>
            <a:endParaRPr lang="fr-FR" sz="2000" b="1" dirty="0">
              <a:solidFill>
                <a:srgbClr val="FF0000"/>
              </a:solidFill>
              <a:latin typeface="Times New Roman" panose="02020603050405020304" pitchFamily="18" charset="0"/>
              <a:cs typeface="Times New Roman" panose="02020603050405020304" pitchFamily="18" charset="0"/>
            </a:endParaRPr>
          </a:p>
        </p:txBody>
      </p:sp>
      <p:sp>
        <p:nvSpPr>
          <p:cNvPr id="7" name="Titre 1"/>
          <p:cNvSpPr>
            <a:spLocks noGrp="1"/>
          </p:cNvSpPr>
          <p:nvPr>
            <p:ph type="title"/>
          </p:nvPr>
        </p:nvSpPr>
        <p:spPr>
          <a:xfrm>
            <a:off x="1004437" y="197181"/>
            <a:ext cx="9701463" cy="568325"/>
          </a:xfrm>
        </p:spPr>
        <p:txBody>
          <a:bodyPr>
            <a:noAutofit/>
          </a:bodyPr>
          <a:lstStyle/>
          <a:p>
            <a:pPr algn="ctr"/>
            <a:r>
              <a:rPr lang="fr-FR" sz="3600" b="1" dirty="0">
                <a:latin typeface="Times New Roman" panose="02020603050405020304" pitchFamily="18" charset="0"/>
                <a:cs typeface="Times New Roman" panose="02020603050405020304" pitchFamily="18" charset="0"/>
              </a:rPr>
              <a:t>EFFETS INDÉSIRABLES (2/2) </a:t>
            </a:r>
            <a:endParaRPr lang="fr-FR" sz="3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6647" y="152941"/>
            <a:ext cx="6170198" cy="495646"/>
          </a:xfrm>
        </p:spPr>
        <p:txBody>
          <a:bodyPr>
            <a:noAutofit/>
          </a:bodyPr>
          <a:lstStyle/>
          <a:p>
            <a:pPr algn="ctr"/>
            <a:r>
              <a:rPr lang="fr-FR" sz="2400" dirty="0">
                <a:solidFill>
                  <a:schemeClr val="bg2"/>
                </a:solidFill>
                <a:latin typeface="Times New Roman" panose="02020603050405020304" pitchFamily="18" charset="0"/>
                <a:cs typeface="Times New Roman" panose="02020603050405020304" pitchFamily="18" charset="0"/>
              </a:rPr>
              <a:t>La digitalisation CPS 2024, une réussite ?</a:t>
            </a:r>
            <a:endParaRPr lang="fr-FR" sz="2400" dirty="0">
              <a:solidFill>
                <a:schemeClr val="bg2"/>
              </a:solidFill>
              <a:latin typeface="Times New Roman" panose="02020603050405020304" pitchFamily="18" charset="0"/>
              <a:cs typeface="Times New Roman" panose="02020603050405020304" pitchFamily="18" charset="0"/>
            </a:endParaRPr>
          </a:p>
        </p:txBody>
      </p:sp>
      <p:sp>
        <p:nvSpPr>
          <p:cNvPr id="5" name="Espace réservé du numéro de diapositive 4"/>
          <p:cNvSpPr>
            <a:spLocks noGrp="1"/>
          </p:cNvSpPr>
          <p:nvPr>
            <p:ph type="sldNum" sz="quarter" idx="12"/>
          </p:nvPr>
        </p:nvSpPr>
        <p:spPr>
          <a:xfrm>
            <a:off x="3882192" y="6492875"/>
            <a:ext cx="2743200" cy="365125"/>
          </a:xfrm>
        </p:spPr>
        <p:txBody>
          <a:bodyPr/>
          <a:lstStyle/>
          <a:p>
            <a:fld id="{27E0BB98-DA0F-4719-BE7A-687BE969C827}" type="slidenum">
              <a:rPr lang="fr-FR" smtClean="0"/>
            </a:fld>
            <a:endParaRPr lang="fr-FR"/>
          </a:p>
        </p:txBody>
      </p:sp>
      <p:graphicFrame>
        <p:nvGraphicFramePr>
          <p:cNvPr id="10" name="Tableau 9"/>
          <p:cNvGraphicFramePr>
            <a:graphicFrameLocks noGrp="1"/>
          </p:cNvGraphicFramePr>
          <p:nvPr/>
        </p:nvGraphicFramePr>
        <p:xfrm>
          <a:off x="6833938" y="18204"/>
          <a:ext cx="4936956" cy="6697227"/>
        </p:xfrm>
        <a:graphic>
          <a:graphicData uri="http://schemas.openxmlformats.org/drawingml/2006/table">
            <a:tbl>
              <a:tblPr/>
              <a:tblGrid>
                <a:gridCol w="2319687"/>
                <a:gridCol w="2617269"/>
              </a:tblGrid>
              <a:tr h="217529">
                <a:tc>
                  <a:txBody>
                    <a:bodyPr/>
                    <a:lstStyle/>
                    <a:p>
                      <a:pPr algn="ctr" fontAlgn="ctr"/>
                      <a:r>
                        <a:rPr lang="fr-FR" sz="1000" b="1" i="0" u="none" strike="noStrike" dirty="0">
                          <a:solidFill>
                            <a:srgbClr val="000000"/>
                          </a:solidFill>
                          <a:effectLst/>
                          <a:latin typeface="Times New Roman" panose="02020603050405020304" pitchFamily="18" charset="0"/>
                          <a:cs typeface="Times New Roman" panose="02020603050405020304" pitchFamily="18" charset="0"/>
                        </a:rPr>
                        <a:t>Étiquettes de lignes</a:t>
                      </a:r>
                      <a:endParaRPr lang="fr-FR"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1" i="0" u="none" strike="noStrike" dirty="0">
                          <a:solidFill>
                            <a:srgbClr val="000000"/>
                          </a:solidFill>
                          <a:effectLst/>
                          <a:latin typeface="Times New Roman" panose="02020603050405020304" pitchFamily="18" charset="0"/>
                          <a:cs typeface="Times New Roman" panose="02020603050405020304" pitchFamily="18" charset="0"/>
                        </a:rPr>
                        <a:t>Nombre de centre de santé avec 0% d'écarts</a:t>
                      </a:r>
                      <a:endParaRPr lang="fr-FR"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r>
              <a:tr h="140863">
                <a:tc>
                  <a:txBody>
                    <a:bodyPr/>
                    <a:lstStyle/>
                    <a:p>
                      <a:pPr algn="l"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BATHA</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50</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ALIFA</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9</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ASSINET</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Times New Roman" panose="02020603050405020304" pitchFamily="18" charset="0"/>
                          <a:cs typeface="Times New Roman" panose="02020603050405020304" pitchFamily="18" charset="0"/>
                        </a:rPr>
                        <a:t>12</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ATI</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Times New Roman" panose="02020603050405020304" pitchFamily="18" charset="0"/>
                          <a:cs typeface="Times New Roman" panose="02020603050405020304" pitchFamily="18" charset="0"/>
                        </a:rPr>
                        <a:t>4</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DJEDDA</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Times New Roman" panose="02020603050405020304" pitchFamily="18" charset="0"/>
                          <a:cs typeface="Times New Roman" panose="02020603050405020304" pitchFamily="18" charset="0"/>
                        </a:rPr>
                        <a:t>7</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HARAZE DJOMBO</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6</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KOUNDJOUROU</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Times New Roman" panose="02020603050405020304" pitchFamily="18" charset="0"/>
                          <a:cs typeface="Times New Roman" panose="02020603050405020304" pitchFamily="18" charset="0"/>
                        </a:rPr>
                        <a:t>4</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OUM-HADJER</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8</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KANEM</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156</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AMDOBACK</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Times New Roman" panose="02020603050405020304" pitchFamily="18" charset="0"/>
                          <a:cs typeface="Times New Roman" panose="02020603050405020304" pitchFamily="18" charset="0"/>
                        </a:rPr>
                        <a:t>8</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KEKEDINA</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4</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MAO</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Times New Roman" panose="02020603050405020304" pitchFamily="18" charset="0"/>
                          <a:cs typeface="Times New Roman" panose="02020603050405020304" pitchFamily="18" charset="0"/>
                        </a:rPr>
                        <a:t>53</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MELLEAH</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6</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MONDO</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22</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NOKOU</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9</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N'TIONA</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Times New Roman" panose="02020603050405020304" pitchFamily="18" charset="0"/>
                          <a:cs typeface="Times New Roman" panose="02020603050405020304" pitchFamily="18" charset="0"/>
                        </a:rPr>
                        <a:t>42</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RIG-RIG</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Times New Roman" panose="02020603050405020304" pitchFamily="18" charset="0"/>
                          <a:cs typeface="Times New Roman" panose="02020603050405020304" pitchFamily="18" charset="0"/>
                        </a:rPr>
                        <a:t>12</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LAC</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62</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BAGASOLA</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15</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BOL</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Times New Roman" panose="02020603050405020304" pitchFamily="18" charset="0"/>
                          <a:cs typeface="Times New Roman" panose="02020603050405020304" pitchFamily="18" charset="0"/>
                        </a:rPr>
                        <a:t>10</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DIBININTCHI</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1</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ISSEIROM</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6</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KOULOUDIA</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10</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LIWA</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13</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NGOURI</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7</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OUADDAI</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52</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ABECHE</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19</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ABOUGOUDAM</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3</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AM DAM</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13</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AMHITANE</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7</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AMLEYOUNA</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1</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CHOKOYANE</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6</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HADJER-HADID</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3</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SALAMAT</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11</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ABOUDEIA</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2</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DJOUNA</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9</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SILA</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19</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ABDI</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6</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GOZ-BEIDA</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13</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WADI FIRA</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37</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140863">
                <a:tc>
                  <a:txBody>
                    <a:bodyPr/>
                    <a:lstStyle/>
                    <a:p>
                      <a:pPr algn="l"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AMZOER</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4</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ARADA</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7</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IRIBA</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1</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KAPKA</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24</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a:solidFill>
                            <a:srgbClr val="000000"/>
                          </a:solidFill>
                          <a:effectLst/>
                          <a:latin typeface="Times New Roman" panose="02020603050405020304" pitchFamily="18" charset="0"/>
                          <a:cs typeface="Times New Roman" panose="02020603050405020304" pitchFamily="18" charset="0"/>
                        </a:rPr>
                        <a:t>TINE</a:t>
                      </a:r>
                      <a:endParaRPr lang="fr-FR" sz="900" b="1" i="0" u="none" strike="noStrike">
                        <a:solidFill>
                          <a:srgbClr val="000000"/>
                        </a:solidFill>
                        <a:effectLst/>
                        <a:latin typeface="Times New Roman" panose="02020603050405020304" pitchFamily="18" charset="0"/>
                        <a:cs typeface="Times New Roman" panose="02020603050405020304" pitchFamily="18" charset="0"/>
                      </a:endParaRPr>
                    </a:p>
                  </a:txBody>
                  <a:tcPr marL="45901"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1</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63">
                <a:tc>
                  <a:txBody>
                    <a:bodyPr/>
                    <a:lstStyle/>
                    <a:p>
                      <a:pPr algn="l"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Total général</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1" i="0" u="none" strike="noStrike" dirty="0">
                          <a:solidFill>
                            <a:srgbClr val="000000"/>
                          </a:solidFill>
                          <a:effectLst/>
                          <a:latin typeface="Times New Roman" panose="02020603050405020304" pitchFamily="18" charset="0"/>
                          <a:cs typeface="Times New Roman" panose="02020603050405020304" pitchFamily="18" charset="0"/>
                        </a:rPr>
                        <a:t>387</a:t>
                      </a:r>
                      <a:endParaRPr lang="fr-F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5" marR="1275" marT="12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r>
            </a:tbl>
          </a:graphicData>
        </a:graphic>
      </p:graphicFrame>
      <p:graphicFrame>
        <p:nvGraphicFramePr>
          <p:cNvPr id="12" name="Tableau 11"/>
          <p:cNvGraphicFramePr>
            <a:graphicFrameLocks noGrp="1"/>
          </p:cNvGraphicFramePr>
          <p:nvPr/>
        </p:nvGraphicFramePr>
        <p:xfrm>
          <a:off x="277091" y="687639"/>
          <a:ext cx="6139754" cy="5104746"/>
        </p:xfrm>
        <a:graphic>
          <a:graphicData uri="http://schemas.openxmlformats.org/drawingml/2006/table">
            <a:tbl>
              <a:tblPr/>
              <a:tblGrid>
                <a:gridCol w="2437149"/>
                <a:gridCol w="1471233"/>
                <a:gridCol w="2231372"/>
              </a:tblGrid>
              <a:tr h="1630378">
                <a:tc>
                  <a:txBody>
                    <a:bodyPr/>
                    <a:lstStyle/>
                    <a:p>
                      <a:pPr algn="ctr" fontAlgn="ctr"/>
                      <a:r>
                        <a:rPr lang="fr-FR" sz="2000" b="1" i="0" u="none" strike="noStrike" dirty="0">
                          <a:solidFill>
                            <a:srgbClr val="000000"/>
                          </a:solidFill>
                          <a:effectLst/>
                          <a:latin typeface="Times New Roman" panose="02020603050405020304" pitchFamily="18" charset="0"/>
                          <a:cs typeface="Times New Roman" panose="02020603050405020304" pitchFamily="18" charset="0"/>
                        </a:rPr>
                        <a:t>Étiquettes de lignes</a:t>
                      </a:r>
                      <a:endParaRPr lang="fr-FR"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fr-FR" sz="2000" b="1" i="0" u="none" strike="noStrike" dirty="0">
                          <a:solidFill>
                            <a:srgbClr val="000000"/>
                          </a:solidFill>
                          <a:effectLst/>
                          <a:latin typeface="Times New Roman" panose="02020603050405020304" pitchFamily="18" charset="0"/>
                          <a:cs typeface="Times New Roman" panose="02020603050405020304" pitchFamily="18" charset="0"/>
                        </a:rPr>
                        <a:t>CS avec 0% d'écarts</a:t>
                      </a:r>
                      <a:endParaRPr lang="fr-FR"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fr-FR" sz="2000" b="1" i="0" u="none" strike="noStrike" dirty="0">
                          <a:solidFill>
                            <a:srgbClr val="000000"/>
                          </a:solidFill>
                          <a:effectLst/>
                          <a:latin typeface="Times New Roman" panose="02020603050405020304" pitchFamily="18" charset="0"/>
                          <a:cs typeface="Times New Roman" panose="02020603050405020304" pitchFamily="18" charset="0"/>
                        </a:rPr>
                        <a:t>Nbre de CS avec 0% d'écarts (même pas un enfant de plus ni de moins)</a:t>
                      </a:r>
                      <a:endParaRPr lang="fr-FR"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r>
              <a:tr h="434296">
                <a:tc>
                  <a:txBody>
                    <a:bodyPr/>
                    <a:lstStyle/>
                    <a:p>
                      <a:pPr algn="ctr" fontAlgn="b"/>
                      <a:r>
                        <a:rPr lang="fr-FR" sz="2000" b="1" i="0" u="none" strike="noStrike" dirty="0">
                          <a:solidFill>
                            <a:srgbClr val="000000"/>
                          </a:solidFill>
                          <a:effectLst/>
                          <a:latin typeface="Times New Roman" panose="02020603050405020304" pitchFamily="18" charset="0"/>
                          <a:cs typeface="Times New Roman" panose="02020603050405020304" pitchFamily="18" charset="0"/>
                        </a:rPr>
                        <a:t>BATHA</a:t>
                      </a:r>
                      <a:endParaRPr lang="fr-FR"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2000" b="1" i="0" u="none" strike="noStrike">
                          <a:solidFill>
                            <a:srgbClr val="000000"/>
                          </a:solidFill>
                          <a:effectLst/>
                          <a:latin typeface="Times New Roman" panose="02020603050405020304" pitchFamily="18" charset="0"/>
                          <a:cs typeface="Times New Roman" panose="02020603050405020304" pitchFamily="18" charset="0"/>
                        </a:rPr>
                        <a:t>50</a:t>
                      </a:r>
                      <a:endParaRPr lang="fr-FR" sz="2000" b="1" i="0" u="none" strike="noStrike">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2000" b="1" i="0" u="none" strike="noStrike" dirty="0">
                          <a:solidFill>
                            <a:srgbClr val="000000"/>
                          </a:solidFill>
                          <a:effectLst/>
                          <a:latin typeface="Times New Roman" panose="02020603050405020304" pitchFamily="18" charset="0"/>
                          <a:cs typeface="Times New Roman" panose="02020603050405020304" pitchFamily="18" charset="0"/>
                        </a:rPr>
                        <a:t>21</a:t>
                      </a:r>
                      <a:endParaRPr lang="fr-FR"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296">
                <a:tc>
                  <a:txBody>
                    <a:bodyPr/>
                    <a:lstStyle/>
                    <a:p>
                      <a:pPr algn="ctr" fontAlgn="b"/>
                      <a:r>
                        <a:rPr lang="fr-FR" sz="2000" b="1" i="0" u="none" strike="noStrike">
                          <a:solidFill>
                            <a:srgbClr val="000000"/>
                          </a:solidFill>
                          <a:effectLst/>
                          <a:latin typeface="Times New Roman" panose="02020603050405020304" pitchFamily="18" charset="0"/>
                          <a:cs typeface="Times New Roman" panose="02020603050405020304" pitchFamily="18" charset="0"/>
                        </a:rPr>
                        <a:t>KANEM</a:t>
                      </a:r>
                      <a:endParaRPr lang="fr-FR" sz="2000" b="1" i="0" u="none" strike="noStrike">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2000" b="1" i="0" u="none" strike="noStrike">
                          <a:solidFill>
                            <a:srgbClr val="000000"/>
                          </a:solidFill>
                          <a:effectLst/>
                          <a:latin typeface="Times New Roman" panose="02020603050405020304" pitchFamily="18" charset="0"/>
                          <a:cs typeface="Times New Roman" panose="02020603050405020304" pitchFamily="18" charset="0"/>
                        </a:rPr>
                        <a:t>156</a:t>
                      </a:r>
                      <a:endParaRPr lang="fr-FR" sz="2000" b="1" i="0" u="none" strike="noStrike">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2000" b="1" i="0" u="none" strike="noStrike" dirty="0">
                          <a:solidFill>
                            <a:srgbClr val="000000"/>
                          </a:solidFill>
                          <a:effectLst/>
                          <a:latin typeface="Times New Roman" panose="02020603050405020304" pitchFamily="18" charset="0"/>
                          <a:cs typeface="Times New Roman" panose="02020603050405020304" pitchFamily="18" charset="0"/>
                        </a:rPr>
                        <a:t>109</a:t>
                      </a:r>
                      <a:endParaRPr lang="fr-FR"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296">
                <a:tc>
                  <a:txBody>
                    <a:bodyPr/>
                    <a:lstStyle/>
                    <a:p>
                      <a:pPr algn="ctr" fontAlgn="b"/>
                      <a:r>
                        <a:rPr lang="fr-FR" sz="2000" b="1" i="0" u="none" strike="noStrike">
                          <a:solidFill>
                            <a:srgbClr val="000000"/>
                          </a:solidFill>
                          <a:effectLst/>
                          <a:latin typeface="Times New Roman" panose="02020603050405020304" pitchFamily="18" charset="0"/>
                          <a:cs typeface="Times New Roman" panose="02020603050405020304" pitchFamily="18" charset="0"/>
                        </a:rPr>
                        <a:t>LAC</a:t>
                      </a:r>
                      <a:endParaRPr lang="fr-FR" sz="2000" b="1" i="0" u="none" strike="noStrike">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2000" b="1" i="0" u="none" strike="noStrike" dirty="0">
                          <a:solidFill>
                            <a:srgbClr val="000000"/>
                          </a:solidFill>
                          <a:effectLst/>
                          <a:latin typeface="Times New Roman" panose="02020603050405020304" pitchFamily="18" charset="0"/>
                          <a:cs typeface="Times New Roman" panose="02020603050405020304" pitchFamily="18" charset="0"/>
                        </a:rPr>
                        <a:t>62</a:t>
                      </a:r>
                      <a:endParaRPr lang="fr-FR"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2000" b="1" i="0" u="none" strike="noStrike" dirty="0">
                          <a:solidFill>
                            <a:srgbClr val="000000"/>
                          </a:solidFill>
                          <a:effectLst/>
                          <a:latin typeface="Times New Roman" panose="02020603050405020304" pitchFamily="18" charset="0"/>
                          <a:cs typeface="Times New Roman" panose="02020603050405020304" pitchFamily="18" charset="0"/>
                        </a:rPr>
                        <a:t>23</a:t>
                      </a:r>
                      <a:endParaRPr lang="fr-FR"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296">
                <a:tc>
                  <a:txBody>
                    <a:bodyPr/>
                    <a:lstStyle/>
                    <a:p>
                      <a:pPr algn="ctr" fontAlgn="b"/>
                      <a:r>
                        <a:rPr lang="fr-FR" sz="2000" b="1" i="0" u="none" strike="noStrike">
                          <a:solidFill>
                            <a:srgbClr val="000000"/>
                          </a:solidFill>
                          <a:effectLst/>
                          <a:latin typeface="Times New Roman" panose="02020603050405020304" pitchFamily="18" charset="0"/>
                          <a:cs typeface="Times New Roman" panose="02020603050405020304" pitchFamily="18" charset="0"/>
                        </a:rPr>
                        <a:t>OUADDAI</a:t>
                      </a:r>
                      <a:endParaRPr lang="fr-FR" sz="2000" b="1" i="0" u="none" strike="noStrike">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2000" b="1" i="0" u="none" strike="noStrike">
                          <a:solidFill>
                            <a:srgbClr val="000000"/>
                          </a:solidFill>
                          <a:effectLst/>
                          <a:latin typeface="Times New Roman" panose="02020603050405020304" pitchFamily="18" charset="0"/>
                          <a:cs typeface="Times New Roman" panose="02020603050405020304" pitchFamily="18" charset="0"/>
                        </a:rPr>
                        <a:t>52</a:t>
                      </a:r>
                      <a:endParaRPr lang="fr-FR" sz="2000" b="1" i="0" u="none" strike="noStrike">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2000" b="1" i="0" u="none" strike="noStrike">
                          <a:solidFill>
                            <a:srgbClr val="000000"/>
                          </a:solidFill>
                          <a:effectLst/>
                          <a:latin typeface="Times New Roman" panose="02020603050405020304" pitchFamily="18" charset="0"/>
                          <a:cs typeface="Times New Roman" panose="02020603050405020304" pitchFamily="18" charset="0"/>
                        </a:rPr>
                        <a:t>29</a:t>
                      </a:r>
                      <a:endParaRPr lang="fr-FR" sz="2000" b="1" i="0" u="none" strike="noStrike">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296">
                <a:tc>
                  <a:txBody>
                    <a:bodyPr/>
                    <a:lstStyle/>
                    <a:p>
                      <a:pPr algn="ctr" fontAlgn="b"/>
                      <a:r>
                        <a:rPr lang="fr-FR" sz="2000" b="1" i="0" u="none" strike="noStrike">
                          <a:solidFill>
                            <a:srgbClr val="000000"/>
                          </a:solidFill>
                          <a:effectLst/>
                          <a:latin typeface="Times New Roman" panose="02020603050405020304" pitchFamily="18" charset="0"/>
                          <a:cs typeface="Times New Roman" panose="02020603050405020304" pitchFamily="18" charset="0"/>
                        </a:rPr>
                        <a:t>SALAMAT</a:t>
                      </a:r>
                      <a:endParaRPr lang="fr-FR" sz="2000" b="1" i="0" u="none" strike="noStrike">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2000" b="1" i="0" u="none" strike="noStrike" dirty="0">
                          <a:solidFill>
                            <a:srgbClr val="000000"/>
                          </a:solidFill>
                          <a:effectLst/>
                          <a:latin typeface="Times New Roman" panose="02020603050405020304" pitchFamily="18" charset="0"/>
                          <a:cs typeface="Times New Roman" panose="02020603050405020304" pitchFamily="18" charset="0"/>
                        </a:rPr>
                        <a:t>11</a:t>
                      </a:r>
                      <a:endParaRPr lang="fr-FR"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2000" b="1" i="0" u="none" strike="noStrike">
                          <a:solidFill>
                            <a:srgbClr val="000000"/>
                          </a:solidFill>
                          <a:effectLst/>
                          <a:latin typeface="Times New Roman" panose="02020603050405020304" pitchFamily="18" charset="0"/>
                          <a:cs typeface="Times New Roman" panose="02020603050405020304" pitchFamily="18" charset="0"/>
                        </a:rPr>
                        <a:t>7</a:t>
                      </a:r>
                      <a:endParaRPr lang="fr-FR" sz="2000" b="1" i="0" u="none" strike="noStrike">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296">
                <a:tc>
                  <a:txBody>
                    <a:bodyPr/>
                    <a:lstStyle/>
                    <a:p>
                      <a:pPr algn="ctr" fontAlgn="b"/>
                      <a:r>
                        <a:rPr lang="fr-FR" sz="2000" b="1" i="0" u="none" strike="noStrike">
                          <a:solidFill>
                            <a:srgbClr val="000000"/>
                          </a:solidFill>
                          <a:effectLst/>
                          <a:latin typeface="Times New Roman" panose="02020603050405020304" pitchFamily="18" charset="0"/>
                          <a:cs typeface="Times New Roman" panose="02020603050405020304" pitchFamily="18" charset="0"/>
                        </a:rPr>
                        <a:t>SILA</a:t>
                      </a:r>
                      <a:endParaRPr lang="fr-FR" sz="2000" b="1" i="0" u="none" strike="noStrike">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2000" b="1" i="0" u="none" strike="noStrike" dirty="0">
                          <a:solidFill>
                            <a:srgbClr val="000000"/>
                          </a:solidFill>
                          <a:effectLst/>
                          <a:latin typeface="Times New Roman" panose="02020603050405020304" pitchFamily="18" charset="0"/>
                          <a:cs typeface="Times New Roman" panose="02020603050405020304" pitchFamily="18" charset="0"/>
                        </a:rPr>
                        <a:t>19</a:t>
                      </a:r>
                      <a:endParaRPr lang="fr-FR"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2000" b="1" i="0" u="none" strike="noStrike" dirty="0">
                          <a:solidFill>
                            <a:srgbClr val="000000"/>
                          </a:solidFill>
                          <a:effectLst/>
                          <a:latin typeface="Times New Roman" panose="02020603050405020304" pitchFamily="18" charset="0"/>
                          <a:cs typeface="Times New Roman" panose="02020603050405020304" pitchFamily="18" charset="0"/>
                        </a:rPr>
                        <a:t>6</a:t>
                      </a:r>
                      <a:endParaRPr lang="fr-FR"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296">
                <a:tc>
                  <a:txBody>
                    <a:bodyPr/>
                    <a:lstStyle/>
                    <a:p>
                      <a:pPr algn="ctr" fontAlgn="b"/>
                      <a:r>
                        <a:rPr lang="fr-FR" sz="2000" b="1" i="0" u="none" strike="noStrike">
                          <a:solidFill>
                            <a:srgbClr val="000000"/>
                          </a:solidFill>
                          <a:effectLst/>
                          <a:latin typeface="Times New Roman" panose="02020603050405020304" pitchFamily="18" charset="0"/>
                          <a:cs typeface="Times New Roman" panose="02020603050405020304" pitchFamily="18" charset="0"/>
                        </a:rPr>
                        <a:t>WADI FIRA</a:t>
                      </a:r>
                      <a:endParaRPr lang="fr-FR" sz="2000" b="1" i="0" u="none" strike="noStrike">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2000" b="1" i="0" u="none" strike="noStrike">
                          <a:solidFill>
                            <a:srgbClr val="000000"/>
                          </a:solidFill>
                          <a:effectLst/>
                          <a:latin typeface="Times New Roman" panose="02020603050405020304" pitchFamily="18" charset="0"/>
                          <a:cs typeface="Times New Roman" panose="02020603050405020304" pitchFamily="18" charset="0"/>
                        </a:rPr>
                        <a:t>37</a:t>
                      </a:r>
                      <a:endParaRPr lang="fr-FR" sz="2000" b="1" i="0" u="none" strike="noStrike">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2000" b="1" i="0" u="none" strike="noStrike" dirty="0">
                          <a:solidFill>
                            <a:srgbClr val="000000"/>
                          </a:solidFill>
                          <a:effectLst/>
                          <a:latin typeface="Times New Roman" panose="02020603050405020304" pitchFamily="18" charset="0"/>
                          <a:cs typeface="Times New Roman" panose="02020603050405020304" pitchFamily="18" charset="0"/>
                        </a:rPr>
                        <a:t>27</a:t>
                      </a:r>
                      <a:endParaRPr lang="fr-FR"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296">
                <a:tc>
                  <a:txBody>
                    <a:bodyPr/>
                    <a:lstStyle/>
                    <a:p>
                      <a:pPr algn="ctr" fontAlgn="b"/>
                      <a:r>
                        <a:rPr lang="fr-FR" sz="2000" b="1" i="0" u="none" strike="noStrike">
                          <a:solidFill>
                            <a:srgbClr val="000000"/>
                          </a:solidFill>
                          <a:effectLst/>
                          <a:latin typeface="Times New Roman" panose="02020603050405020304" pitchFamily="18" charset="0"/>
                          <a:cs typeface="Times New Roman" panose="02020603050405020304" pitchFamily="18" charset="0"/>
                        </a:rPr>
                        <a:t>Total général</a:t>
                      </a:r>
                      <a:endParaRPr lang="fr-FR" sz="2000" b="1" i="0" u="none" strike="noStrike">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fr-FR" sz="2000" b="1" i="0" u="none" strike="noStrike" dirty="0">
                          <a:solidFill>
                            <a:srgbClr val="000000"/>
                          </a:solidFill>
                          <a:effectLst/>
                          <a:latin typeface="Times New Roman" panose="02020603050405020304" pitchFamily="18" charset="0"/>
                          <a:cs typeface="Times New Roman" panose="02020603050405020304" pitchFamily="18" charset="0"/>
                        </a:rPr>
                        <a:t>387</a:t>
                      </a:r>
                      <a:endParaRPr lang="fr-FR"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fr-FR" sz="2000" b="1" i="0" u="none" strike="noStrike" dirty="0">
                          <a:solidFill>
                            <a:srgbClr val="000000"/>
                          </a:solidFill>
                          <a:effectLst/>
                          <a:latin typeface="Times New Roman" panose="02020603050405020304" pitchFamily="18" charset="0"/>
                          <a:cs typeface="Times New Roman" panose="02020603050405020304" pitchFamily="18" charset="0"/>
                        </a:rPr>
                        <a:t>222</a:t>
                      </a:r>
                      <a:endParaRPr lang="fr-FR"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r>
            </a:tbl>
          </a:graphicData>
        </a:graphic>
      </p:graphicFrame>
      <p:pic>
        <p:nvPicPr>
          <p:cNvPr id="7" name="Image 6"/>
          <p:cNvPicPr>
            <a:picLocks noChangeAspect="1"/>
          </p:cNvPicPr>
          <p:nvPr/>
        </p:nvPicPr>
        <p:blipFill>
          <a:blip r:embed="rId1"/>
          <a:stretch>
            <a:fillRect/>
          </a:stretch>
        </p:blipFill>
        <p:spPr>
          <a:xfrm>
            <a:off x="5786799" y="6328514"/>
            <a:ext cx="507935" cy="464399"/>
          </a:xfrm>
          <a:prstGeom prst="rect">
            <a:avLst/>
          </a:prstGeom>
        </p:spPr>
      </p:pic>
      <p:pic>
        <p:nvPicPr>
          <p:cNvPr id="8" name="Image 7"/>
          <p:cNvPicPr>
            <a:picLocks noChangeAspect="1"/>
          </p:cNvPicPr>
          <p:nvPr/>
        </p:nvPicPr>
        <p:blipFill>
          <a:blip r:embed="rId2"/>
          <a:stretch>
            <a:fillRect/>
          </a:stretch>
        </p:blipFill>
        <p:spPr>
          <a:xfrm>
            <a:off x="2303058" y="6328513"/>
            <a:ext cx="440854" cy="464400"/>
          </a:xfrm>
          <a:prstGeom prst="rect">
            <a:avLst/>
          </a:prstGeom>
        </p:spPr>
      </p:pic>
      <p:pic>
        <p:nvPicPr>
          <p:cNvPr id="9" name="Picture 2" descr="Malaria Consortium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1370" y="6336541"/>
            <a:ext cx="652969" cy="46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4"/>
          <a:stretch>
            <a:fillRect/>
          </a:stretch>
        </p:blipFill>
        <p:spPr>
          <a:xfrm>
            <a:off x="5046069" y="6328514"/>
            <a:ext cx="575201" cy="464400"/>
          </a:xfrm>
          <a:prstGeom prst="rect">
            <a:avLst/>
          </a:prstGeom>
        </p:spPr>
      </p:pic>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5538" y="6328513"/>
            <a:ext cx="670303" cy="464400"/>
          </a:xfrm>
          <a:prstGeom prst="rect">
            <a:avLst/>
          </a:prstGeom>
        </p:spPr>
      </p:pic>
      <p:pic>
        <p:nvPicPr>
          <p:cNvPr id="14" name="Imag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2458" y="6328513"/>
            <a:ext cx="385557" cy="464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997" y="108488"/>
            <a:ext cx="4587499" cy="515133"/>
          </a:xfrm>
        </p:spPr>
        <p:txBody>
          <a:bodyPr>
            <a:normAutofit fontScale="90000"/>
          </a:bodyPr>
          <a:lstStyle/>
          <a:p>
            <a:pPr algn="ctr"/>
            <a:r>
              <a:rPr lang="fr-FR" sz="3600" b="1" u="sng" dirty="0">
                <a:latin typeface="Times New Roman" panose="02020603050405020304" pitchFamily="18" charset="0"/>
                <a:cs typeface="Times New Roman" panose="02020603050405020304" pitchFamily="18" charset="0"/>
              </a:rPr>
              <a:t>Cadre d’intervention</a:t>
            </a:r>
            <a:endParaRPr lang="fr-FR" sz="3600" b="1" u="sng" dirty="0">
              <a:latin typeface="Times New Roman" panose="02020603050405020304" pitchFamily="18" charset="0"/>
              <a:cs typeface="Times New Roman" panose="02020603050405020304" pitchFamily="18" charset="0"/>
            </a:endParaRPr>
          </a:p>
        </p:txBody>
      </p:sp>
      <p:pic>
        <p:nvPicPr>
          <p:cNvPr id="4" name="Picture 5"/>
          <p:cNvPicPr>
            <a:picLocks noGrp="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562062" y="717755"/>
            <a:ext cx="3376569" cy="5108888"/>
          </a:xfrm>
          <a:prstGeom prst="rect">
            <a:avLst/>
          </a:prstGeom>
          <a:noFill/>
          <a:ln>
            <a:noFill/>
          </a:ln>
        </p:spPr>
      </p:pic>
      <p:sp>
        <p:nvSpPr>
          <p:cNvPr id="7" name="Espace réservé du numéro de diapositive 6"/>
          <p:cNvSpPr>
            <a:spLocks noGrp="1"/>
          </p:cNvSpPr>
          <p:nvPr>
            <p:ph type="sldNum" sz="quarter" idx="12"/>
          </p:nvPr>
        </p:nvSpPr>
        <p:spPr>
          <a:xfrm>
            <a:off x="4577443" y="6337054"/>
            <a:ext cx="2098102" cy="339971"/>
          </a:xfrm>
        </p:spPr>
        <p:txBody>
          <a:bodyPr/>
          <a:lstStyle/>
          <a:p>
            <a:fld id="{27E0BB98-DA0F-4719-BE7A-687BE969C827}" type="slidenum">
              <a:rPr lang="fr-FR" smtClean="0"/>
            </a:fld>
            <a:endParaRPr lang="fr-FR" dirty="0"/>
          </a:p>
        </p:txBody>
      </p:sp>
      <p:sp>
        <p:nvSpPr>
          <p:cNvPr id="5" name="TextBox 7"/>
          <p:cNvSpPr txBox="1"/>
          <p:nvPr/>
        </p:nvSpPr>
        <p:spPr>
          <a:xfrm>
            <a:off x="4556502" y="17703"/>
            <a:ext cx="7552371" cy="5722079"/>
          </a:xfrm>
          <a:prstGeom prst="rect">
            <a:avLst/>
          </a:prstGeom>
          <a:ln w="6350">
            <a:solidFill>
              <a:srgbClr val="00979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spcBef>
                <a:spcPts val="450"/>
              </a:spcBef>
            </a:pPr>
            <a:r>
              <a:rPr lang="fr-FR" sz="2000" b="1" u="sng" dirty="0">
                <a:solidFill>
                  <a:schemeClr val="tx1"/>
                </a:solidFill>
                <a:latin typeface="Times New Roman" panose="02020603050405020304" pitchFamily="18" charset="0"/>
                <a:cs typeface="Times New Roman" panose="02020603050405020304" pitchFamily="18" charset="0"/>
              </a:rPr>
              <a:t>Données du paludisme (PNLP, 2024) :</a:t>
            </a:r>
            <a:endParaRPr lang="fr-FR" sz="2000" b="1" u="sng" dirty="0">
              <a:solidFill>
                <a:schemeClr val="tx1"/>
              </a:solidFill>
              <a:latin typeface="Times New Roman" panose="02020603050405020304" pitchFamily="18" charset="0"/>
              <a:cs typeface="Times New Roman" panose="02020603050405020304" pitchFamily="18" charset="0"/>
            </a:endParaRPr>
          </a:p>
          <a:p>
            <a:pPr algn="just">
              <a:spcBef>
                <a:spcPts val="450"/>
              </a:spcBef>
            </a:pPr>
            <a:r>
              <a:rPr lang="fr-FR" sz="2000" dirty="0">
                <a:solidFill>
                  <a:schemeClr val="tx1"/>
                </a:solidFill>
                <a:latin typeface="Times New Roman" panose="02020603050405020304" pitchFamily="18" charset="0"/>
                <a:cs typeface="Times New Roman" panose="02020603050405020304" pitchFamily="18" charset="0"/>
              </a:rPr>
              <a:t>* 1ère cause de consultation </a:t>
            </a:r>
            <a:r>
              <a:rPr lang="fr-FR" sz="2000" b="1" dirty="0">
                <a:solidFill>
                  <a:schemeClr val="tx1"/>
                </a:solidFill>
                <a:latin typeface="Times New Roman" panose="02020603050405020304" pitchFamily="18" charset="0"/>
                <a:cs typeface="Times New Roman" panose="02020603050405020304" pitchFamily="18" charset="0"/>
              </a:rPr>
              <a:t>(44,38%), </a:t>
            </a:r>
            <a:r>
              <a:rPr lang="fr-FR" sz="2000" dirty="0">
                <a:solidFill>
                  <a:schemeClr val="tx1"/>
                </a:solidFill>
                <a:latin typeface="Times New Roman" panose="02020603050405020304" pitchFamily="18" charset="0"/>
                <a:cs typeface="Times New Roman" panose="02020603050405020304" pitchFamily="18" charset="0"/>
              </a:rPr>
              <a:t>d’hospitalisations </a:t>
            </a:r>
            <a:r>
              <a:rPr lang="fr-FR" sz="2000" b="1" dirty="0">
                <a:solidFill>
                  <a:schemeClr val="tx1"/>
                </a:solidFill>
                <a:latin typeface="Times New Roman" panose="02020603050405020304" pitchFamily="18" charset="0"/>
                <a:cs typeface="Times New Roman" panose="02020603050405020304" pitchFamily="18" charset="0"/>
              </a:rPr>
              <a:t>(39,30%) </a:t>
            </a:r>
            <a:r>
              <a:rPr lang="fr-FR" sz="2000" dirty="0">
                <a:solidFill>
                  <a:schemeClr val="tx1"/>
                </a:solidFill>
                <a:latin typeface="Times New Roman" panose="02020603050405020304" pitchFamily="18" charset="0"/>
                <a:cs typeface="Times New Roman" panose="02020603050405020304" pitchFamily="18" charset="0"/>
              </a:rPr>
              <a:t>et de mortalité </a:t>
            </a:r>
            <a:r>
              <a:rPr lang="fr-FR" sz="2000" b="1" dirty="0">
                <a:solidFill>
                  <a:schemeClr val="tx1"/>
                </a:solidFill>
                <a:latin typeface="Times New Roman" panose="02020603050405020304" pitchFamily="18" charset="0"/>
                <a:cs typeface="Times New Roman" panose="02020603050405020304" pitchFamily="18" charset="0"/>
              </a:rPr>
              <a:t>(30,57%)</a:t>
            </a:r>
            <a:endParaRPr lang="fr-FR" sz="2000" dirty="0">
              <a:solidFill>
                <a:schemeClr val="tx1"/>
              </a:solidFill>
              <a:latin typeface="Times New Roman" panose="02020603050405020304" pitchFamily="18" charset="0"/>
              <a:cs typeface="Times New Roman" panose="02020603050405020304" pitchFamily="18" charset="0"/>
            </a:endParaRPr>
          </a:p>
          <a:p>
            <a:pPr algn="just">
              <a:spcBef>
                <a:spcPts val="450"/>
              </a:spcBef>
            </a:pPr>
            <a:r>
              <a:rPr lang="fr-FR" sz="2000" dirty="0">
                <a:solidFill>
                  <a:schemeClr val="tx1"/>
                </a:solidFill>
                <a:latin typeface="Times New Roman" panose="02020603050405020304" pitchFamily="18" charset="0"/>
                <a:cs typeface="Times New Roman" panose="02020603050405020304" pitchFamily="18" charset="0"/>
              </a:rPr>
              <a:t>*</a:t>
            </a:r>
            <a:r>
              <a:rPr lang="fr-FR" sz="2000" b="1" dirty="0">
                <a:solidFill>
                  <a:schemeClr val="tx1"/>
                </a:solidFill>
                <a:latin typeface="Times New Roman" panose="02020603050405020304" pitchFamily="18" charset="0"/>
                <a:cs typeface="Times New Roman" panose="02020603050405020304" pitchFamily="18" charset="0"/>
              </a:rPr>
              <a:t> 3 104 371 </a:t>
            </a:r>
            <a:r>
              <a:rPr lang="fr-FR" sz="2000" dirty="0">
                <a:solidFill>
                  <a:schemeClr val="tx1"/>
                </a:solidFill>
                <a:latin typeface="Times New Roman" panose="02020603050405020304" pitchFamily="18" charset="0"/>
                <a:cs typeface="Times New Roman" panose="02020603050405020304" pitchFamily="18" charset="0"/>
              </a:rPr>
              <a:t>cas de paludisme suspectés enregistrés</a:t>
            </a:r>
            <a:endParaRPr lang="fr-FR" sz="2000" dirty="0">
              <a:solidFill>
                <a:schemeClr val="tx1"/>
              </a:solidFill>
              <a:latin typeface="Times New Roman" panose="02020603050405020304" pitchFamily="18" charset="0"/>
              <a:cs typeface="Times New Roman" panose="02020603050405020304" pitchFamily="18" charset="0"/>
            </a:endParaRPr>
          </a:p>
          <a:p>
            <a:pPr algn="just">
              <a:spcBef>
                <a:spcPts val="450"/>
              </a:spcBef>
            </a:pPr>
            <a:r>
              <a:rPr lang="fr-FR" sz="2000" dirty="0">
                <a:solidFill>
                  <a:schemeClr val="tx1"/>
                </a:solidFill>
                <a:latin typeface="Times New Roman" panose="02020603050405020304" pitchFamily="18" charset="0"/>
                <a:cs typeface="Times New Roman" panose="02020603050405020304" pitchFamily="18" charset="0"/>
              </a:rPr>
              <a:t>*</a:t>
            </a:r>
            <a:r>
              <a:rPr lang="fr-FR" sz="2000" b="1" dirty="0">
                <a:solidFill>
                  <a:schemeClr val="tx1"/>
                </a:solidFill>
                <a:latin typeface="Times New Roman" panose="02020603050405020304" pitchFamily="18" charset="0"/>
                <a:cs typeface="Times New Roman" panose="02020603050405020304" pitchFamily="18" charset="0"/>
              </a:rPr>
              <a:t> 2 959 535 </a:t>
            </a:r>
            <a:r>
              <a:rPr lang="fr-FR" sz="2000" dirty="0">
                <a:solidFill>
                  <a:schemeClr val="tx1"/>
                </a:solidFill>
                <a:latin typeface="Times New Roman" panose="02020603050405020304" pitchFamily="18" charset="0"/>
                <a:cs typeface="Times New Roman" panose="02020603050405020304" pitchFamily="18" charset="0"/>
              </a:rPr>
              <a:t>cas de paludisme testés (95,33%)</a:t>
            </a:r>
            <a:endParaRPr lang="fr-FR" sz="2000" dirty="0">
              <a:solidFill>
                <a:schemeClr val="tx1"/>
              </a:solidFill>
              <a:latin typeface="Times New Roman" panose="02020603050405020304" pitchFamily="18" charset="0"/>
              <a:cs typeface="Times New Roman" panose="02020603050405020304" pitchFamily="18" charset="0"/>
            </a:endParaRPr>
          </a:p>
          <a:p>
            <a:pPr algn="just">
              <a:spcBef>
                <a:spcPts val="450"/>
              </a:spcBef>
            </a:pPr>
            <a:r>
              <a:rPr lang="fr-FR" sz="2000" dirty="0">
                <a:solidFill>
                  <a:schemeClr val="tx1"/>
                </a:solidFill>
                <a:latin typeface="Times New Roman" panose="02020603050405020304" pitchFamily="18" charset="0"/>
                <a:cs typeface="Times New Roman" panose="02020603050405020304" pitchFamily="18" charset="0"/>
              </a:rPr>
              <a:t>*</a:t>
            </a:r>
            <a:r>
              <a:rPr lang="fr-FR" sz="2000" b="1" dirty="0">
                <a:solidFill>
                  <a:schemeClr val="tx1"/>
                </a:solidFill>
                <a:latin typeface="Times New Roman" panose="02020603050405020304" pitchFamily="18" charset="0"/>
                <a:cs typeface="Times New Roman" panose="02020603050405020304" pitchFamily="18" charset="0"/>
              </a:rPr>
              <a:t> 1 952 870 </a:t>
            </a:r>
            <a:r>
              <a:rPr lang="fr-FR" sz="2000" dirty="0">
                <a:solidFill>
                  <a:schemeClr val="tx1"/>
                </a:solidFill>
                <a:latin typeface="Times New Roman" panose="02020603050405020304" pitchFamily="18" charset="0"/>
                <a:cs typeface="Times New Roman" panose="02020603050405020304" pitchFamily="18" charset="0"/>
              </a:rPr>
              <a:t>cas de paludisme confirmé (65,98%)</a:t>
            </a:r>
            <a:endParaRPr lang="fr-FR" sz="2000" dirty="0">
              <a:solidFill>
                <a:schemeClr val="tx1"/>
              </a:solidFill>
              <a:latin typeface="Times New Roman" panose="02020603050405020304" pitchFamily="18" charset="0"/>
              <a:cs typeface="Times New Roman" panose="02020603050405020304" pitchFamily="18" charset="0"/>
            </a:endParaRPr>
          </a:p>
          <a:p>
            <a:pPr algn="just">
              <a:spcBef>
                <a:spcPts val="450"/>
              </a:spcBef>
            </a:pPr>
            <a:r>
              <a:rPr lang="fr-FR" sz="2000" dirty="0">
                <a:solidFill>
                  <a:schemeClr val="tx1"/>
                </a:solidFill>
                <a:latin typeface="Times New Roman" panose="02020603050405020304" pitchFamily="18" charset="0"/>
                <a:cs typeface="Times New Roman" panose="02020603050405020304" pitchFamily="18" charset="0"/>
              </a:rPr>
              <a:t>*</a:t>
            </a:r>
            <a:r>
              <a:rPr lang="fr-FR" sz="2000" b="1" dirty="0">
                <a:solidFill>
                  <a:schemeClr val="tx1"/>
                </a:solidFill>
                <a:latin typeface="Times New Roman" panose="02020603050405020304" pitchFamily="18" charset="0"/>
                <a:cs typeface="Times New Roman" panose="02020603050405020304" pitchFamily="18" charset="0"/>
              </a:rPr>
              <a:t> 1 676 402 </a:t>
            </a:r>
            <a:r>
              <a:rPr lang="fr-FR" sz="2000" dirty="0">
                <a:solidFill>
                  <a:schemeClr val="tx1"/>
                </a:solidFill>
                <a:latin typeface="Times New Roman" panose="02020603050405020304" pitchFamily="18" charset="0"/>
                <a:cs typeface="Times New Roman" panose="02020603050405020304" pitchFamily="18" charset="0"/>
              </a:rPr>
              <a:t>cas de paludisme traités (85,84% des cas confirmés) </a:t>
            </a:r>
            <a:endParaRPr lang="fr-FR" sz="2000" dirty="0">
              <a:solidFill>
                <a:schemeClr val="tx1"/>
              </a:solidFill>
              <a:latin typeface="Times New Roman" panose="02020603050405020304" pitchFamily="18" charset="0"/>
              <a:cs typeface="Times New Roman" panose="02020603050405020304" pitchFamily="18" charset="0"/>
            </a:endParaRPr>
          </a:p>
          <a:p>
            <a:pPr algn="just">
              <a:spcBef>
                <a:spcPts val="450"/>
              </a:spcBef>
            </a:pPr>
            <a:r>
              <a:rPr lang="fr-FR" sz="2000" dirty="0">
                <a:solidFill>
                  <a:schemeClr val="tx1"/>
                </a:solidFill>
                <a:latin typeface="Times New Roman" panose="02020603050405020304" pitchFamily="18" charset="0"/>
                <a:cs typeface="Times New Roman" panose="02020603050405020304" pitchFamily="18" charset="0"/>
              </a:rPr>
              <a:t>*</a:t>
            </a:r>
            <a:r>
              <a:rPr lang="fr-FR" sz="2000" b="1" dirty="0">
                <a:solidFill>
                  <a:schemeClr val="tx1"/>
                </a:solidFill>
                <a:latin typeface="Times New Roman" panose="02020603050405020304" pitchFamily="18" charset="0"/>
                <a:cs typeface="Times New Roman" panose="02020603050405020304" pitchFamily="18" charset="0"/>
              </a:rPr>
              <a:t> </a:t>
            </a:r>
            <a:r>
              <a:rPr lang="fr-FR" sz="2000" dirty="0">
                <a:solidFill>
                  <a:schemeClr val="tx1"/>
                </a:solidFill>
                <a:latin typeface="Times New Roman" panose="02020603050405020304" pitchFamily="18" charset="0"/>
                <a:cs typeface="Times New Roman" panose="02020603050405020304" pitchFamily="18" charset="0"/>
              </a:rPr>
              <a:t>Personnes les plus touchées : </a:t>
            </a:r>
            <a:r>
              <a:rPr lang="fr-FR" sz="2000" b="1" dirty="0">
                <a:solidFill>
                  <a:schemeClr val="tx1"/>
                </a:solidFill>
                <a:latin typeface="Times New Roman" panose="02020603050405020304" pitchFamily="18" charset="0"/>
                <a:cs typeface="Times New Roman" panose="02020603050405020304" pitchFamily="18" charset="0"/>
              </a:rPr>
              <a:t>enfants de moins de cinq (5) ans 36,13% </a:t>
            </a:r>
            <a:endParaRPr lang="fr-FR" sz="2000" b="1" dirty="0">
              <a:solidFill>
                <a:schemeClr val="tx1"/>
              </a:solidFill>
              <a:latin typeface="Times New Roman" panose="02020603050405020304" pitchFamily="18" charset="0"/>
              <a:cs typeface="Times New Roman" panose="02020603050405020304" pitchFamily="18" charset="0"/>
            </a:endParaRPr>
          </a:p>
          <a:p>
            <a:pPr algn="just">
              <a:spcBef>
                <a:spcPts val="450"/>
              </a:spcBef>
            </a:pPr>
            <a:r>
              <a:rPr lang="fr-FR" sz="2000" b="1" u="sng" dirty="0">
                <a:solidFill>
                  <a:schemeClr val="tx1"/>
                </a:solidFill>
                <a:latin typeface="Times New Roman" panose="02020603050405020304" pitchFamily="18" charset="0"/>
                <a:cs typeface="Times New Roman" panose="02020603050405020304" pitchFamily="18" charset="0"/>
              </a:rPr>
              <a:t>Prévention</a:t>
            </a:r>
            <a:r>
              <a:rPr lang="fr-FR" sz="2000" b="1" dirty="0">
                <a:solidFill>
                  <a:schemeClr val="tx1"/>
                </a:solidFill>
                <a:latin typeface="Times New Roman" panose="02020603050405020304" pitchFamily="18" charset="0"/>
                <a:cs typeface="Times New Roman" panose="02020603050405020304" pitchFamily="18" charset="0"/>
              </a:rPr>
              <a:t> </a:t>
            </a:r>
            <a:endParaRPr lang="fr-FR" sz="2000" b="1" dirty="0">
              <a:solidFill>
                <a:schemeClr val="tx1"/>
              </a:solidFill>
              <a:latin typeface="Times New Roman" panose="02020603050405020304" pitchFamily="18" charset="0"/>
              <a:cs typeface="Times New Roman" panose="02020603050405020304" pitchFamily="18" charset="0"/>
            </a:endParaRPr>
          </a:p>
          <a:p>
            <a:pPr algn="just">
              <a:spcBef>
                <a:spcPts val="450"/>
              </a:spcBef>
            </a:pPr>
            <a:r>
              <a:rPr lang="fr-FR" sz="2000" dirty="0">
                <a:solidFill>
                  <a:schemeClr val="tx1"/>
                </a:solidFill>
                <a:latin typeface="Times New Roman" panose="02020603050405020304" pitchFamily="18" charset="0"/>
                <a:cs typeface="Times New Roman" panose="02020603050405020304" pitchFamily="18" charset="0"/>
              </a:rPr>
              <a:t>* </a:t>
            </a:r>
            <a:r>
              <a:rPr lang="fr-FR" sz="2000" b="1" dirty="0">
                <a:solidFill>
                  <a:schemeClr val="tx1"/>
                </a:solidFill>
                <a:latin typeface="Times New Roman" panose="02020603050405020304" pitchFamily="18" charset="0"/>
                <a:cs typeface="Times New Roman" panose="02020603050405020304" pitchFamily="18" charset="0"/>
              </a:rPr>
              <a:t>925 975 </a:t>
            </a:r>
            <a:r>
              <a:rPr lang="fr-FR" sz="2000" dirty="0">
                <a:solidFill>
                  <a:schemeClr val="tx1"/>
                </a:solidFill>
                <a:latin typeface="Times New Roman" panose="02020603050405020304" pitchFamily="18" charset="0"/>
                <a:cs typeface="Times New Roman" panose="02020603050405020304" pitchFamily="18" charset="0"/>
              </a:rPr>
              <a:t>MILDA distribuées en routine par les formations sanitaires;</a:t>
            </a:r>
            <a:endParaRPr lang="fr-FR" sz="2000" dirty="0">
              <a:solidFill>
                <a:schemeClr val="tx1"/>
              </a:solidFill>
              <a:latin typeface="Times New Roman" panose="02020603050405020304" pitchFamily="18" charset="0"/>
              <a:cs typeface="Times New Roman" panose="02020603050405020304" pitchFamily="18" charset="0"/>
            </a:endParaRPr>
          </a:p>
          <a:p>
            <a:pPr algn="just">
              <a:spcBef>
                <a:spcPts val="450"/>
              </a:spcBef>
            </a:pPr>
            <a:r>
              <a:rPr lang="fr-FR" sz="2000" dirty="0">
                <a:solidFill>
                  <a:schemeClr val="tx1"/>
                </a:solidFill>
                <a:latin typeface="Times New Roman" panose="02020603050405020304" pitchFamily="18" charset="0"/>
                <a:cs typeface="Times New Roman" panose="02020603050405020304" pitchFamily="18" charset="0"/>
              </a:rPr>
              <a:t>*</a:t>
            </a:r>
            <a:r>
              <a:rPr lang="fr-FR" sz="2000" b="1" dirty="0">
                <a:solidFill>
                  <a:schemeClr val="tx1"/>
                </a:solidFill>
                <a:latin typeface="Times New Roman" panose="02020603050405020304" pitchFamily="18" charset="0"/>
                <a:cs typeface="Times New Roman" panose="02020603050405020304" pitchFamily="18" charset="0"/>
              </a:rPr>
              <a:t> 9 713 825 MILDA distribuées lors de la </a:t>
            </a:r>
            <a:r>
              <a:rPr lang="fr-FR" sz="2000" b="1" dirty="0" smtClean="0">
                <a:solidFill>
                  <a:schemeClr val="tx1"/>
                </a:solidFill>
                <a:latin typeface="Times New Roman" panose="02020603050405020304" pitchFamily="18" charset="0"/>
                <a:cs typeface="Times New Roman" panose="02020603050405020304" pitchFamily="18" charset="0"/>
              </a:rPr>
              <a:t>CDM2023 </a:t>
            </a:r>
            <a:r>
              <a:rPr lang="fr-FR" sz="2000" b="1" dirty="0">
                <a:solidFill>
                  <a:schemeClr val="tx1"/>
                </a:solidFill>
                <a:latin typeface="Times New Roman" panose="02020603050405020304" pitchFamily="18" charset="0"/>
                <a:cs typeface="Times New Roman" panose="02020603050405020304" pitchFamily="18" charset="0"/>
              </a:rPr>
              <a:t>(4 157 219  ménages) ;</a:t>
            </a:r>
            <a:endParaRPr lang="fr-FR" sz="2000" b="1" dirty="0">
              <a:solidFill>
                <a:schemeClr val="tx1"/>
              </a:solidFill>
              <a:latin typeface="Times New Roman" panose="02020603050405020304" pitchFamily="18" charset="0"/>
              <a:cs typeface="Times New Roman" panose="02020603050405020304" pitchFamily="18" charset="0"/>
            </a:endParaRPr>
          </a:p>
          <a:p>
            <a:pPr algn="just">
              <a:spcBef>
                <a:spcPts val="450"/>
              </a:spcBef>
            </a:pPr>
            <a:r>
              <a:rPr lang="fr-FR" sz="2000" dirty="0">
                <a:solidFill>
                  <a:schemeClr val="tx1"/>
                </a:solidFill>
                <a:latin typeface="Times New Roman" panose="02020603050405020304" pitchFamily="18" charset="0"/>
                <a:cs typeface="Times New Roman" panose="02020603050405020304" pitchFamily="18" charset="0"/>
              </a:rPr>
              <a:t>* </a:t>
            </a:r>
            <a:r>
              <a:rPr lang="fr-FR" sz="2000" b="1" dirty="0">
                <a:solidFill>
                  <a:schemeClr val="tx1"/>
                </a:solidFill>
                <a:latin typeface="Times New Roman" panose="02020603050405020304" pitchFamily="18" charset="0"/>
                <a:cs typeface="Times New Roman" panose="02020603050405020304" pitchFamily="18" charset="0"/>
              </a:rPr>
              <a:t>393 336 </a:t>
            </a:r>
            <a:r>
              <a:rPr lang="fr-FR" sz="2000" dirty="0">
                <a:solidFill>
                  <a:schemeClr val="tx1"/>
                </a:solidFill>
                <a:latin typeface="Times New Roman" panose="02020603050405020304" pitchFamily="18" charset="0"/>
                <a:cs typeface="Times New Roman" panose="02020603050405020304" pitchFamily="18" charset="0"/>
              </a:rPr>
              <a:t>chambres pulvérisées pour couvrir 749 291 personnes dans les </a:t>
            </a:r>
            <a:r>
              <a:rPr lang="fr-FR" sz="2000" dirty="0" smtClean="0">
                <a:solidFill>
                  <a:schemeClr val="tx1"/>
                </a:solidFill>
                <a:latin typeface="Times New Roman" panose="02020603050405020304" pitchFamily="18" charset="0"/>
                <a:cs typeface="Times New Roman" panose="02020603050405020304" pitchFamily="18" charset="0"/>
              </a:rPr>
              <a:t>arrondissements </a:t>
            </a:r>
            <a:r>
              <a:rPr lang="fr-FR" sz="2000" dirty="0">
                <a:solidFill>
                  <a:schemeClr val="tx1"/>
                </a:solidFill>
                <a:latin typeface="Times New Roman" panose="02020603050405020304" pitchFamily="18" charset="0"/>
                <a:cs typeface="Times New Roman" panose="02020603050405020304" pitchFamily="18" charset="0"/>
              </a:rPr>
              <a:t>de </a:t>
            </a:r>
            <a:r>
              <a:rPr lang="fr-FR" sz="2000" b="1" dirty="0">
                <a:solidFill>
                  <a:schemeClr val="tx1"/>
                </a:solidFill>
                <a:latin typeface="Times New Roman" panose="02020603050405020304" pitchFamily="18" charset="0"/>
                <a:cs typeface="Times New Roman" panose="02020603050405020304" pitchFamily="18" charset="0"/>
              </a:rPr>
              <a:t>N’Djamena</a:t>
            </a:r>
            <a:r>
              <a:rPr lang="fr-FR" sz="2000" dirty="0">
                <a:solidFill>
                  <a:schemeClr val="tx1"/>
                </a:solidFill>
                <a:latin typeface="Times New Roman" panose="02020603050405020304" pitchFamily="18" charset="0"/>
                <a:cs typeface="Times New Roman" panose="02020603050405020304" pitchFamily="18" charset="0"/>
              </a:rPr>
              <a:t> ;</a:t>
            </a:r>
            <a:endParaRPr lang="fr-FR" sz="2000" dirty="0">
              <a:solidFill>
                <a:schemeClr val="tx1"/>
              </a:solidFill>
              <a:latin typeface="Times New Roman" panose="02020603050405020304" pitchFamily="18" charset="0"/>
              <a:cs typeface="Times New Roman" panose="02020603050405020304" pitchFamily="18" charset="0"/>
            </a:endParaRPr>
          </a:p>
          <a:p>
            <a:pPr algn="just">
              <a:spcBef>
                <a:spcPts val="450"/>
              </a:spcBef>
            </a:pPr>
            <a:r>
              <a:rPr lang="fr-FR" sz="2000" dirty="0">
                <a:solidFill>
                  <a:schemeClr val="tx1"/>
                </a:solidFill>
                <a:latin typeface="Times New Roman" panose="02020603050405020304" pitchFamily="18" charset="0"/>
                <a:cs typeface="Times New Roman" panose="02020603050405020304" pitchFamily="18" charset="0"/>
              </a:rPr>
              <a:t>* Proportion de FE ayant reçu le TPI3 : </a:t>
            </a:r>
            <a:r>
              <a:rPr lang="fr-FR" sz="2000" b="1" dirty="0">
                <a:solidFill>
                  <a:schemeClr val="tx1"/>
                </a:solidFill>
                <a:latin typeface="Times New Roman" panose="02020603050405020304" pitchFamily="18" charset="0"/>
                <a:cs typeface="Times New Roman" panose="02020603050405020304" pitchFamily="18" charset="0"/>
              </a:rPr>
              <a:t>42% </a:t>
            </a:r>
            <a:endParaRPr lang="fr-FR" sz="2000" b="1" dirty="0">
              <a:solidFill>
                <a:schemeClr val="tx1"/>
              </a:solidFill>
              <a:latin typeface="Times New Roman" panose="02020603050405020304" pitchFamily="18" charset="0"/>
              <a:cs typeface="Times New Roman" panose="02020603050405020304" pitchFamily="18" charset="0"/>
            </a:endParaRPr>
          </a:p>
        </p:txBody>
      </p:sp>
      <p:pic>
        <p:nvPicPr>
          <p:cNvPr id="9" name="Image 8"/>
          <p:cNvPicPr>
            <a:picLocks noChangeAspect="1"/>
          </p:cNvPicPr>
          <p:nvPr/>
        </p:nvPicPr>
        <p:blipFill>
          <a:blip r:embed="rId2"/>
          <a:stretch>
            <a:fillRect/>
          </a:stretch>
        </p:blipFill>
        <p:spPr>
          <a:xfrm>
            <a:off x="2674429" y="6256422"/>
            <a:ext cx="707169" cy="560856"/>
          </a:xfrm>
          <a:prstGeom prst="rect">
            <a:avLst/>
          </a:prstGeom>
        </p:spPr>
      </p:pic>
      <p:pic>
        <p:nvPicPr>
          <p:cNvPr id="10" name="Picture 2" descr="Malaria Consortium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317" y="6231291"/>
            <a:ext cx="984142" cy="585984"/>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4"/>
          <a:stretch>
            <a:fillRect/>
          </a:stretch>
        </p:blipFill>
        <p:spPr>
          <a:xfrm>
            <a:off x="7585410" y="6256420"/>
            <a:ext cx="922672" cy="560856"/>
          </a:xfrm>
          <a:prstGeom prst="rect">
            <a:avLst/>
          </a:prstGeom>
        </p:spPr>
      </p:pic>
      <p:pic>
        <p:nvPicPr>
          <p:cNvPr id="12" name="Image 11"/>
          <p:cNvPicPr>
            <a:picLocks noChangeAspect="1"/>
          </p:cNvPicPr>
          <p:nvPr/>
        </p:nvPicPr>
        <p:blipFill>
          <a:blip r:embed="rId5"/>
          <a:stretch>
            <a:fillRect/>
          </a:stretch>
        </p:blipFill>
        <p:spPr>
          <a:xfrm>
            <a:off x="8873758" y="6256421"/>
            <a:ext cx="814772" cy="560856"/>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1415" y="6231291"/>
            <a:ext cx="1075226" cy="585987"/>
          </a:xfrm>
          <a:prstGeom prst="rect">
            <a:avLst/>
          </a:prstGeom>
        </p:spPr>
      </p:pic>
      <p:pic>
        <p:nvPicPr>
          <p:cNvPr id="14" name="Imag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7273" y="6231291"/>
            <a:ext cx="646177" cy="5859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32" y="117799"/>
            <a:ext cx="11353800" cy="670963"/>
          </a:xfrm>
        </p:spPr>
        <p:txBody>
          <a:bodyPr>
            <a:normAutofit fontScale="90000"/>
          </a:bodyPr>
          <a:lstStyle/>
          <a:p>
            <a:pPr algn="ctr"/>
            <a:r>
              <a:rPr lang="fr-FR" sz="3200" dirty="0">
                <a:solidFill>
                  <a:schemeClr val="bg2"/>
                </a:solidFill>
                <a:latin typeface="Times New Roman" panose="02020603050405020304" pitchFamily="18" charset="0"/>
                <a:cs typeface="Times New Roman" panose="02020603050405020304" pitchFamily="18" charset="0"/>
                <a:sym typeface="Fjalla One"/>
              </a:rPr>
              <a:t>Remise des récompenses des meilleurs Districts et Centres de Santé</a:t>
            </a:r>
            <a:endParaRPr lang="fr-FR" sz="3200" dirty="0">
              <a:solidFill>
                <a:schemeClr val="bg2"/>
              </a:solidFill>
              <a:latin typeface="Times New Roman" panose="02020603050405020304" pitchFamily="18" charset="0"/>
              <a:cs typeface="Times New Roman" panose="02020603050405020304" pitchFamily="18" charset="0"/>
              <a:sym typeface="Fjalla One"/>
            </a:endParaRPr>
          </a:p>
        </p:txBody>
      </p:sp>
      <p:sp>
        <p:nvSpPr>
          <p:cNvPr id="5" name="Espace réservé du numéro de diapositive 4"/>
          <p:cNvSpPr>
            <a:spLocks noGrp="1"/>
          </p:cNvSpPr>
          <p:nvPr>
            <p:ph type="sldNum" sz="quarter" idx="12"/>
          </p:nvPr>
        </p:nvSpPr>
        <p:spPr>
          <a:xfrm>
            <a:off x="3967566" y="6322532"/>
            <a:ext cx="2743200" cy="365125"/>
          </a:xfrm>
        </p:spPr>
        <p:txBody>
          <a:bodyPr/>
          <a:lstStyle/>
          <a:p>
            <a:fld id="{27E0BB98-DA0F-4719-BE7A-687BE969C827}" type="slidenum">
              <a:rPr lang="fr-FR" smtClean="0"/>
            </a:fld>
            <a:endParaRPr lang="fr-FR"/>
          </a:p>
        </p:txBody>
      </p:sp>
      <p:pic>
        <p:nvPicPr>
          <p:cNvPr id="262" name="Image 26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9687" y="1243954"/>
            <a:ext cx="6245743" cy="4614586"/>
          </a:xfrm>
          <a:prstGeom prst="rect">
            <a:avLst/>
          </a:prstGeom>
        </p:spPr>
      </p:pic>
      <p:pic>
        <p:nvPicPr>
          <p:cNvPr id="263" name="Image 2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0766" y="1243954"/>
            <a:ext cx="5110566" cy="4122549"/>
          </a:xfrm>
          <a:prstGeom prst="rect">
            <a:avLst/>
          </a:prstGeom>
        </p:spPr>
      </p:pic>
      <p:pic>
        <p:nvPicPr>
          <p:cNvPr id="7" name="Image 6"/>
          <p:cNvPicPr>
            <a:picLocks noChangeAspect="1"/>
          </p:cNvPicPr>
          <p:nvPr/>
        </p:nvPicPr>
        <p:blipFill>
          <a:blip r:embed="rId3"/>
          <a:stretch>
            <a:fillRect/>
          </a:stretch>
        </p:blipFill>
        <p:spPr>
          <a:xfrm>
            <a:off x="9031074" y="6144208"/>
            <a:ext cx="702861" cy="642618"/>
          </a:xfrm>
          <a:prstGeom prst="rect">
            <a:avLst/>
          </a:prstGeom>
        </p:spPr>
      </p:pic>
      <p:pic>
        <p:nvPicPr>
          <p:cNvPr id="8" name="Image 7"/>
          <p:cNvPicPr>
            <a:picLocks noChangeAspect="1"/>
          </p:cNvPicPr>
          <p:nvPr/>
        </p:nvPicPr>
        <p:blipFill>
          <a:blip r:embed="rId4"/>
          <a:stretch>
            <a:fillRect/>
          </a:stretch>
        </p:blipFill>
        <p:spPr>
          <a:xfrm>
            <a:off x="2861243" y="6144206"/>
            <a:ext cx="610038" cy="642620"/>
          </a:xfrm>
          <a:prstGeom prst="rect">
            <a:avLst/>
          </a:prstGeom>
        </p:spPr>
      </p:pic>
      <p:pic>
        <p:nvPicPr>
          <p:cNvPr id="9" name="Picture 2" descr="Malaria Consortium - Wikipe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9129" y="6144205"/>
            <a:ext cx="903553" cy="64261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p:nvPicPr>
        <p:blipFill>
          <a:blip r:embed="rId6"/>
          <a:stretch>
            <a:fillRect/>
          </a:stretch>
        </p:blipFill>
        <p:spPr>
          <a:xfrm>
            <a:off x="7772223" y="6144205"/>
            <a:ext cx="795941" cy="642619"/>
          </a:xfrm>
          <a:prstGeom prst="rect">
            <a:avLst/>
          </a:prstGeom>
        </p:spPr>
      </p:pic>
      <p:pic>
        <p:nvPicPr>
          <p:cNvPr id="11" name="Imag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8228" y="6144206"/>
            <a:ext cx="927541" cy="642620"/>
          </a:xfrm>
          <a:prstGeom prst="rect">
            <a:avLst/>
          </a:prstGeom>
        </p:spPr>
      </p:pic>
      <p:pic>
        <p:nvPicPr>
          <p:cNvPr id="12" name="Imag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34086" y="6144205"/>
            <a:ext cx="533519" cy="64261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977" y="47913"/>
            <a:ext cx="6812018" cy="452947"/>
          </a:xfrm>
        </p:spPr>
        <p:txBody>
          <a:bodyPr>
            <a:normAutofit fontScale="90000"/>
          </a:bodyPr>
          <a:lstStyle/>
          <a:p>
            <a:pPr algn="ctr"/>
            <a:r>
              <a:rPr lang="fr-FR" sz="3200" b="1" dirty="0">
                <a:solidFill>
                  <a:schemeClr val="bg2"/>
                </a:solidFill>
                <a:latin typeface="Times New Roman" panose="02020603050405020304" pitchFamily="18" charset="0"/>
                <a:ea typeface="Barlow Semi Condensed"/>
                <a:cs typeface="Times New Roman" panose="02020603050405020304" pitchFamily="18" charset="0"/>
              </a:rPr>
              <a:t>Résultats des gagnants</a:t>
            </a:r>
            <a:endParaRPr lang="fr-FR" sz="3200" dirty="0">
              <a:solidFill>
                <a:schemeClr val="bg2"/>
              </a:solidFill>
              <a:latin typeface="Times New Roman" panose="02020603050405020304" pitchFamily="18" charset="0"/>
              <a:cs typeface="Times New Roman" panose="02020603050405020304" pitchFamily="18" charset="0"/>
            </a:endParaRPr>
          </a:p>
        </p:txBody>
      </p:sp>
      <p:sp>
        <p:nvSpPr>
          <p:cNvPr id="5" name="Espace réservé du numéro de diapositive 4"/>
          <p:cNvSpPr>
            <a:spLocks noGrp="1"/>
          </p:cNvSpPr>
          <p:nvPr>
            <p:ph type="sldNum" sz="quarter" idx="12"/>
          </p:nvPr>
        </p:nvSpPr>
        <p:spPr>
          <a:xfrm>
            <a:off x="4377894" y="6311900"/>
            <a:ext cx="2743200" cy="365125"/>
          </a:xfrm>
        </p:spPr>
        <p:txBody>
          <a:bodyPr/>
          <a:lstStyle/>
          <a:p>
            <a:fld id="{27E0BB98-DA0F-4719-BE7A-687BE969C827}" type="slidenum">
              <a:rPr lang="fr-FR" smtClean="0"/>
            </a:fld>
            <a:endParaRPr lang="fr-FR" dirty="0"/>
          </a:p>
        </p:txBody>
      </p:sp>
      <p:graphicFrame>
        <p:nvGraphicFramePr>
          <p:cNvPr id="6" name="Tableau 5"/>
          <p:cNvGraphicFramePr>
            <a:graphicFrameLocks noGrp="1"/>
          </p:cNvGraphicFramePr>
          <p:nvPr/>
        </p:nvGraphicFramePr>
        <p:xfrm>
          <a:off x="195684" y="538255"/>
          <a:ext cx="6784313" cy="3302027"/>
        </p:xfrm>
        <a:graphic>
          <a:graphicData uri="http://schemas.openxmlformats.org/drawingml/2006/table">
            <a:tbl>
              <a:tblPr/>
              <a:tblGrid>
                <a:gridCol w="1068456"/>
                <a:gridCol w="1093973"/>
                <a:gridCol w="935535"/>
                <a:gridCol w="814822"/>
                <a:gridCol w="829910"/>
                <a:gridCol w="814822"/>
                <a:gridCol w="1226795"/>
              </a:tblGrid>
              <a:tr h="730590">
                <a:tc>
                  <a:txBody>
                    <a:bodyPr/>
                    <a:lstStyle/>
                    <a:p>
                      <a:pPr algn="ctr" fontAlgn="ctr"/>
                      <a:r>
                        <a:rPr lang="fr-FR" sz="1600" b="1" i="0" u="none" strike="noStrike" dirty="0">
                          <a:solidFill>
                            <a:srgbClr val="000000"/>
                          </a:solidFill>
                          <a:effectLst/>
                          <a:latin typeface="Times New Roman" panose="02020603050405020304" pitchFamily="18" charset="0"/>
                          <a:cs typeface="Times New Roman" panose="02020603050405020304" pitchFamily="18" charset="0"/>
                        </a:rPr>
                        <a:t>DSP</a:t>
                      </a:r>
                      <a:endParaRPr lang="fr-F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Times New Roman" panose="02020603050405020304" pitchFamily="18" charset="0"/>
                          <a:cs typeface="Times New Roman" panose="02020603050405020304" pitchFamily="18" charset="0"/>
                        </a:rPr>
                        <a:t>DS</a:t>
                      </a:r>
                      <a:endParaRPr lang="fr-F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Times New Roman" panose="02020603050405020304" pitchFamily="18" charset="0"/>
                          <a:cs typeface="Times New Roman" panose="02020603050405020304" pitchFamily="18" charset="0"/>
                        </a:rPr>
                        <a:t>1er cycle</a:t>
                      </a:r>
                      <a:endParaRPr lang="fr-F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effectLst/>
                          <a:latin typeface="Times New Roman" panose="02020603050405020304" pitchFamily="18" charset="0"/>
                          <a:cs typeface="Times New Roman" panose="02020603050405020304" pitchFamily="18" charset="0"/>
                        </a:rPr>
                        <a:t>2e cycle</a:t>
                      </a:r>
                      <a:endParaRPr lang="fr-FR" sz="1600" b="1" i="0" u="none" strike="noStrike">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effectLst/>
                          <a:latin typeface="Times New Roman" panose="02020603050405020304" pitchFamily="18" charset="0"/>
                          <a:cs typeface="Times New Roman" panose="02020603050405020304" pitchFamily="18" charset="0"/>
                        </a:rPr>
                        <a:t>3e cycle</a:t>
                      </a:r>
                      <a:endParaRPr lang="fr-FR" sz="1600" b="1" i="0" u="none" strike="noStrike">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effectLst/>
                          <a:latin typeface="Times New Roman" panose="02020603050405020304" pitchFamily="18" charset="0"/>
                          <a:cs typeface="Times New Roman" panose="02020603050405020304" pitchFamily="18" charset="0"/>
                        </a:rPr>
                        <a:t>4e cycle</a:t>
                      </a:r>
                      <a:endParaRPr lang="fr-FR" sz="1600" b="1" i="0" u="none" strike="noStrike">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Times New Roman" panose="02020603050405020304" pitchFamily="18" charset="0"/>
                          <a:cs typeface="Times New Roman" panose="02020603050405020304" pitchFamily="18" charset="0"/>
                        </a:rPr>
                        <a:t>% des enfants ayant reçu 3 cycles</a:t>
                      </a:r>
                      <a:endParaRPr lang="fr-F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477">
                <a:tc>
                  <a:txBody>
                    <a:bodyPr/>
                    <a:lstStyle/>
                    <a:p>
                      <a:pPr algn="l" fontAlgn="ctr"/>
                      <a:r>
                        <a:rPr lang="fr-FR" sz="1600" b="1" i="0" u="none" strike="noStrike">
                          <a:solidFill>
                            <a:srgbClr val="000000"/>
                          </a:solidFill>
                          <a:effectLst/>
                          <a:latin typeface="Times New Roman" panose="02020603050405020304" pitchFamily="18" charset="0"/>
                          <a:cs typeface="Times New Roman" panose="02020603050405020304" pitchFamily="18" charset="0"/>
                        </a:rPr>
                        <a:t>KANEM</a:t>
                      </a:r>
                      <a:endParaRPr lang="fr-FR" sz="1600" b="1" i="0" u="none" strike="noStrike">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Times New Roman" panose="02020603050405020304" pitchFamily="18" charset="0"/>
                          <a:cs typeface="Times New Roman" panose="02020603050405020304" pitchFamily="18" charset="0"/>
                        </a:rPr>
                        <a:t>MELLEAH</a:t>
                      </a:r>
                      <a:endParaRPr lang="fr-F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6100"/>
                          </a:solidFill>
                          <a:effectLst/>
                          <a:latin typeface="Times New Roman" panose="02020603050405020304" pitchFamily="18" charset="0"/>
                          <a:cs typeface="Times New Roman" panose="02020603050405020304" pitchFamily="18" charset="0"/>
                        </a:rPr>
                        <a:t>0%</a:t>
                      </a:r>
                      <a:endParaRPr lang="fr-FR" sz="16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FR" sz="1600" b="1" i="0" u="none" strike="noStrike">
                          <a:solidFill>
                            <a:srgbClr val="006100"/>
                          </a:solidFill>
                          <a:effectLst/>
                          <a:latin typeface="Times New Roman" panose="02020603050405020304" pitchFamily="18" charset="0"/>
                          <a:cs typeface="Times New Roman" panose="02020603050405020304" pitchFamily="18" charset="0"/>
                        </a:rPr>
                        <a:t>0%</a:t>
                      </a:r>
                      <a:endParaRPr lang="fr-FR" sz="1600" b="1" i="0" u="none" strike="noStrike">
                        <a:solidFill>
                          <a:srgbClr val="0061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FR" sz="1600" b="1" i="0" u="none" strike="noStrike">
                          <a:solidFill>
                            <a:srgbClr val="006100"/>
                          </a:solidFill>
                          <a:effectLst/>
                          <a:latin typeface="Times New Roman" panose="02020603050405020304" pitchFamily="18" charset="0"/>
                          <a:cs typeface="Times New Roman" panose="02020603050405020304" pitchFamily="18" charset="0"/>
                        </a:rPr>
                        <a:t>0%</a:t>
                      </a:r>
                      <a:endParaRPr lang="fr-FR" sz="1600" b="1" i="0" u="none" strike="noStrike">
                        <a:solidFill>
                          <a:srgbClr val="0061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FR" sz="1600" b="1" i="0" u="none" strike="noStrike">
                          <a:solidFill>
                            <a:srgbClr val="006100"/>
                          </a:solidFill>
                          <a:effectLst/>
                          <a:latin typeface="Times New Roman" panose="02020603050405020304" pitchFamily="18" charset="0"/>
                          <a:cs typeface="Times New Roman" panose="02020603050405020304" pitchFamily="18" charset="0"/>
                        </a:rPr>
                        <a:t>0%</a:t>
                      </a:r>
                      <a:endParaRPr lang="fr-FR" sz="1600" b="1" i="0" u="none" strike="noStrike">
                        <a:solidFill>
                          <a:srgbClr val="0061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FR" sz="1600" b="1" i="0" u="none" strike="noStrike" dirty="0">
                          <a:solidFill>
                            <a:srgbClr val="000000"/>
                          </a:solidFill>
                          <a:effectLst/>
                          <a:latin typeface="Times New Roman" panose="02020603050405020304" pitchFamily="18" charset="0"/>
                          <a:cs typeface="Times New Roman" panose="02020603050405020304" pitchFamily="18" charset="0"/>
                        </a:rPr>
                        <a:t>97,3%</a:t>
                      </a:r>
                      <a:endParaRPr lang="fr-F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415477">
                <a:tc>
                  <a:txBody>
                    <a:bodyPr/>
                    <a:lstStyle/>
                    <a:p>
                      <a:pPr algn="l" fontAlgn="ctr"/>
                      <a:r>
                        <a:rPr lang="fr-FR" sz="1600" b="1" i="0" u="none" strike="noStrike" dirty="0">
                          <a:solidFill>
                            <a:srgbClr val="000000"/>
                          </a:solidFill>
                          <a:effectLst/>
                          <a:latin typeface="Times New Roman" panose="02020603050405020304" pitchFamily="18" charset="0"/>
                          <a:cs typeface="Times New Roman" panose="02020603050405020304" pitchFamily="18" charset="0"/>
                        </a:rPr>
                        <a:t>WADI FIRA</a:t>
                      </a:r>
                      <a:endParaRPr lang="fr-F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Times New Roman" panose="02020603050405020304" pitchFamily="18" charset="0"/>
                          <a:cs typeface="Times New Roman" panose="02020603050405020304" pitchFamily="18" charset="0"/>
                        </a:rPr>
                        <a:t>ARADA</a:t>
                      </a:r>
                      <a:endParaRPr lang="fr-F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6100"/>
                          </a:solidFill>
                          <a:effectLst/>
                          <a:latin typeface="Times New Roman" panose="02020603050405020304" pitchFamily="18" charset="0"/>
                          <a:cs typeface="Times New Roman" panose="02020603050405020304" pitchFamily="18" charset="0"/>
                        </a:rPr>
                        <a:t>0%</a:t>
                      </a:r>
                      <a:endParaRPr lang="fr-FR" sz="16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FR" sz="1600" b="1" i="0" u="none" strike="noStrike" dirty="0">
                          <a:solidFill>
                            <a:srgbClr val="006100"/>
                          </a:solidFill>
                          <a:effectLst/>
                          <a:latin typeface="Times New Roman" panose="02020603050405020304" pitchFamily="18" charset="0"/>
                          <a:cs typeface="Times New Roman" panose="02020603050405020304" pitchFamily="18" charset="0"/>
                        </a:rPr>
                        <a:t>0%</a:t>
                      </a:r>
                      <a:endParaRPr lang="fr-FR" sz="16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FR" sz="1600" b="1" i="0" u="none" strike="noStrike">
                          <a:solidFill>
                            <a:srgbClr val="006100"/>
                          </a:solidFill>
                          <a:effectLst/>
                          <a:latin typeface="Times New Roman" panose="02020603050405020304" pitchFamily="18" charset="0"/>
                          <a:cs typeface="Times New Roman" panose="02020603050405020304" pitchFamily="18" charset="0"/>
                        </a:rPr>
                        <a:t>0%</a:t>
                      </a:r>
                      <a:endParaRPr lang="fr-FR" sz="1600" b="1" i="0" u="none" strike="noStrike">
                        <a:solidFill>
                          <a:srgbClr val="0061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FR" sz="1600" b="1" i="0" u="none" strike="noStrike">
                          <a:solidFill>
                            <a:srgbClr val="006100"/>
                          </a:solidFill>
                          <a:effectLst/>
                          <a:latin typeface="Times New Roman" panose="02020603050405020304" pitchFamily="18" charset="0"/>
                          <a:cs typeface="Times New Roman" panose="02020603050405020304" pitchFamily="18" charset="0"/>
                        </a:rPr>
                        <a:t>0%</a:t>
                      </a:r>
                      <a:endParaRPr lang="fr-FR" sz="1600" b="1" i="0" u="none" strike="noStrike">
                        <a:solidFill>
                          <a:srgbClr val="0061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FR" sz="1600" b="1" i="0" u="none" strike="noStrike">
                          <a:solidFill>
                            <a:srgbClr val="000000"/>
                          </a:solidFill>
                          <a:effectLst/>
                          <a:latin typeface="Times New Roman" panose="02020603050405020304" pitchFamily="18" charset="0"/>
                          <a:cs typeface="Times New Roman" panose="02020603050405020304" pitchFamily="18" charset="0"/>
                        </a:rPr>
                        <a:t>97,1%</a:t>
                      </a:r>
                      <a:endParaRPr lang="fr-FR" sz="1600" b="1" i="0" u="none" strike="noStrike">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415477">
                <a:tc>
                  <a:txBody>
                    <a:bodyPr/>
                    <a:lstStyle/>
                    <a:p>
                      <a:pPr algn="l" fontAlgn="ctr"/>
                      <a:r>
                        <a:rPr lang="fr-FR" sz="1600" b="1" i="0" u="none" strike="noStrike">
                          <a:solidFill>
                            <a:srgbClr val="000000"/>
                          </a:solidFill>
                          <a:effectLst/>
                          <a:latin typeface="Times New Roman" panose="02020603050405020304" pitchFamily="18" charset="0"/>
                          <a:cs typeface="Times New Roman" panose="02020603050405020304" pitchFamily="18" charset="0"/>
                        </a:rPr>
                        <a:t>KANEM</a:t>
                      </a:r>
                      <a:endParaRPr lang="fr-FR" sz="1600" b="1" i="0" u="none" strike="noStrike">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Times New Roman" panose="02020603050405020304" pitchFamily="18" charset="0"/>
                          <a:cs typeface="Times New Roman" panose="02020603050405020304" pitchFamily="18" charset="0"/>
                        </a:rPr>
                        <a:t>MAO</a:t>
                      </a:r>
                      <a:endParaRPr lang="fr-F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6100"/>
                          </a:solidFill>
                          <a:effectLst/>
                          <a:latin typeface="Times New Roman" panose="02020603050405020304" pitchFamily="18" charset="0"/>
                          <a:cs typeface="Times New Roman" panose="02020603050405020304" pitchFamily="18" charset="0"/>
                        </a:rPr>
                        <a:t>0%</a:t>
                      </a:r>
                      <a:endParaRPr lang="fr-FR" sz="1600" b="1" i="0" u="none" strike="noStrike">
                        <a:solidFill>
                          <a:srgbClr val="0061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FR" sz="1600" b="1" i="0" u="none" strike="noStrike" dirty="0">
                          <a:solidFill>
                            <a:srgbClr val="006100"/>
                          </a:solidFill>
                          <a:effectLst/>
                          <a:latin typeface="Times New Roman" panose="02020603050405020304" pitchFamily="18" charset="0"/>
                          <a:cs typeface="Times New Roman" panose="02020603050405020304" pitchFamily="18" charset="0"/>
                        </a:rPr>
                        <a:t>0%</a:t>
                      </a:r>
                      <a:endParaRPr lang="fr-FR" sz="16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FR" sz="1600" b="1" i="0" u="none" strike="noStrike" dirty="0">
                          <a:solidFill>
                            <a:srgbClr val="006100"/>
                          </a:solidFill>
                          <a:effectLst/>
                          <a:latin typeface="Times New Roman" panose="02020603050405020304" pitchFamily="18" charset="0"/>
                          <a:cs typeface="Times New Roman" panose="02020603050405020304" pitchFamily="18" charset="0"/>
                        </a:rPr>
                        <a:t>0%</a:t>
                      </a:r>
                      <a:endParaRPr lang="fr-FR" sz="16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FR" sz="1600" b="1" i="0" u="none" strike="noStrike">
                          <a:solidFill>
                            <a:srgbClr val="006100"/>
                          </a:solidFill>
                          <a:effectLst/>
                          <a:latin typeface="Times New Roman" panose="02020603050405020304" pitchFamily="18" charset="0"/>
                          <a:cs typeface="Times New Roman" panose="02020603050405020304" pitchFamily="18" charset="0"/>
                        </a:rPr>
                        <a:t>0%</a:t>
                      </a:r>
                      <a:endParaRPr lang="fr-FR" sz="1600" b="1" i="0" u="none" strike="noStrike">
                        <a:solidFill>
                          <a:srgbClr val="0061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FR" sz="1600" b="1" i="0" u="none" strike="noStrike" dirty="0">
                          <a:solidFill>
                            <a:srgbClr val="000000"/>
                          </a:solidFill>
                          <a:effectLst/>
                          <a:latin typeface="Times New Roman" panose="02020603050405020304" pitchFamily="18" charset="0"/>
                          <a:cs typeface="Times New Roman" panose="02020603050405020304" pitchFamily="18" charset="0"/>
                        </a:rPr>
                        <a:t>99,6%</a:t>
                      </a:r>
                      <a:endParaRPr lang="fr-F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415477">
                <a:tc>
                  <a:txBody>
                    <a:bodyPr/>
                    <a:lstStyle/>
                    <a:p>
                      <a:pPr algn="l" fontAlgn="ctr"/>
                      <a:r>
                        <a:rPr lang="fr-FR" sz="1600" b="1" i="0" u="none" strike="noStrike">
                          <a:solidFill>
                            <a:srgbClr val="000000"/>
                          </a:solidFill>
                          <a:effectLst/>
                          <a:latin typeface="Times New Roman" panose="02020603050405020304" pitchFamily="18" charset="0"/>
                          <a:cs typeface="Times New Roman" panose="02020603050405020304" pitchFamily="18" charset="0"/>
                        </a:rPr>
                        <a:t>SALAMAT</a:t>
                      </a:r>
                      <a:endParaRPr lang="fr-FR" sz="1600" b="1" i="0" u="none" strike="noStrike">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Times New Roman" panose="02020603050405020304" pitchFamily="18" charset="0"/>
                          <a:cs typeface="Times New Roman" panose="02020603050405020304" pitchFamily="18" charset="0"/>
                        </a:rPr>
                        <a:t>DJOUNA</a:t>
                      </a:r>
                      <a:endParaRPr lang="fr-F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6100"/>
                          </a:solidFill>
                          <a:effectLst/>
                          <a:latin typeface="Times New Roman" panose="02020603050405020304" pitchFamily="18" charset="0"/>
                          <a:cs typeface="Times New Roman" panose="02020603050405020304" pitchFamily="18" charset="0"/>
                        </a:rPr>
                        <a:t>0%</a:t>
                      </a:r>
                      <a:endParaRPr lang="fr-FR" sz="1600" b="1" i="0" u="none" strike="noStrike">
                        <a:solidFill>
                          <a:srgbClr val="0061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FR" sz="1600" b="1" i="0" u="none" strike="noStrike">
                          <a:solidFill>
                            <a:srgbClr val="006100"/>
                          </a:solidFill>
                          <a:effectLst/>
                          <a:latin typeface="Times New Roman" panose="02020603050405020304" pitchFamily="18" charset="0"/>
                          <a:cs typeface="Times New Roman" panose="02020603050405020304" pitchFamily="18" charset="0"/>
                        </a:rPr>
                        <a:t>0%</a:t>
                      </a:r>
                      <a:endParaRPr lang="fr-FR" sz="1600" b="1" i="0" u="none" strike="noStrike">
                        <a:solidFill>
                          <a:srgbClr val="0061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FR" sz="1600" b="1" i="0" u="none" strike="noStrike" dirty="0">
                          <a:solidFill>
                            <a:srgbClr val="006100"/>
                          </a:solidFill>
                          <a:effectLst/>
                          <a:latin typeface="Times New Roman" panose="02020603050405020304" pitchFamily="18" charset="0"/>
                          <a:cs typeface="Times New Roman" panose="02020603050405020304" pitchFamily="18" charset="0"/>
                        </a:rPr>
                        <a:t>0%</a:t>
                      </a:r>
                      <a:endParaRPr lang="fr-FR" sz="16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FR" sz="1600" b="1" i="0" u="none" strike="noStrike" dirty="0">
                          <a:solidFill>
                            <a:srgbClr val="006100"/>
                          </a:solidFill>
                          <a:effectLst/>
                          <a:latin typeface="Times New Roman" panose="02020603050405020304" pitchFamily="18" charset="0"/>
                          <a:cs typeface="Times New Roman" panose="02020603050405020304" pitchFamily="18" charset="0"/>
                        </a:rPr>
                        <a:t>0%</a:t>
                      </a:r>
                      <a:endParaRPr lang="fr-FR" sz="16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FR" sz="1600" b="1" i="0" u="none" strike="noStrike" dirty="0">
                          <a:solidFill>
                            <a:srgbClr val="000000"/>
                          </a:solidFill>
                          <a:effectLst/>
                          <a:latin typeface="Times New Roman" panose="02020603050405020304" pitchFamily="18" charset="0"/>
                          <a:cs typeface="Times New Roman" panose="02020603050405020304" pitchFamily="18" charset="0"/>
                        </a:rPr>
                        <a:t>99,7%</a:t>
                      </a:r>
                      <a:endParaRPr lang="fr-F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415477">
                <a:tc>
                  <a:txBody>
                    <a:bodyPr/>
                    <a:lstStyle/>
                    <a:p>
                      <a:pPr algn="l" fontAlgn="ctr"/>
                      <a:r>
                        <a:rPr lang="fr-FR" sz="1600" b="1" i="0" u="none" strike="noStrike">
                          <a:solidFill>
                            <a:srgbClr val="000000"/>
                          </a:solidFill>
                          <a:effectLst/>
                          <a:latin typeface="Times New Roman" panose="02020603050405020304" pitchFamily="18" charset="0"/>
                          <a:cs typeface="Times New Roman" panose="02020603050405020304" pitchFamily="18" charset="0"/>
                        </a:rPr>
                        <a:t>LAC</a:t>
                      </a:r>
                      <a:endParaRPr lang="fr-FR" sz="1600" b="1" i="0" u="none" strike="noStrike">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Times New Roman" panose="02020603050405020304" pitchFamily="18" charset="0"/>
                          <a:cs typeface="Times New Roman" panose="02020603050405020304" pitchFamily="18" charset="0"/>
                        </a:rPr>
                        <a:t>LIWA</a:t>
                      </a:r>
                      <a:endParaRPr lang="fr-F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6100"/>
                          </a:solidFill>
                          <a:effectLst/>
                          <a:latin typeface="Times New Roman" panose="02020603050405020304" pitchFamily="18" charset="0"/>
                          <a:cs typeface="Times New Roman" panose="02020603050405020304" pitchFamily="18" charset="0"/>
                        </a:rPr>
                        <a:t>0%</a:t>
                      </a:r>
                      <a:endParaRPr lang="fr-FR" sz="1600" b="1" i="0" u="none" strike="noStrike">
                        <a:solidFill>
                          <a:srgbClr val="0061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FR" sz="1600" b="1" i="0" u="none" strike="noStrike">
                          <a:solidFill>
                            <a:srgbClr val="006100"/>
                          </a:solidFill>
                          <a:effectLst/>
                          <a:latin typeface="Times New Roman" panose="02020603050405020304" pitchFamily="18" charset="0"/>
                          <a:cs typeface="Times New Roman" panose="02020603050405020304" pitchFamily="18" charset="0"/>
                        </a:rPr>
                        <a:t>0%</a:t>
                      </a:r>
                      <a:endParaRPr lang="fr-FR" sz="1600" b="1" i="0" u="none" strike="noStrike">
                        <a:solidFill>
                          <a:srgbClr val="0061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FR" sz="1600" b="1" i="0" u="none" strike="noStrike">
                          <a:solidFill>
                            <a:srgbClr val="006100"/>
                          </a:solidFill>
                          <a:effectLst/>
                          <a:latin typeface="Times New Roman" panose="02020603050405020304" pitchFamily="18" charset="0"/>
                          <a:cs typeface="Times New Roman" panose="02020603050405020304" pitchFamily="18" charset="0"/>
                        </a:rPr>
                        <a:t>0%</a:t>
                      </a:r>
                      <a:endParaRPr lang="fr-FR" sz="1600" b="1" i="0" u="none" strike="noStrike">
                        <a:solidFill>
                          <a:srgbClr val="0061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FR" sz="1600" b="1" i="0" u="none" strike="noStrike" dirty="0">
                          <a:solidFill>
                            <a:srgbClr val="006100"/>
                          </a:solidFill>
                          <a:effectLst/>
                          <a:latin typeface="Times New Roman" panose="02020603050405020304" pitchFamily="18" charset="0"/>
                          <a:cs typeface="Times New Roman" panose="02020603050405020304" pitchFamily="18" charset="0"/>
                        </a:rPr>
                        <a:t>0%</a:t>
                      </a:r>
                      <a:endParaRPr lang="fr-FR" sz="16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FR" sz="1600" b="1" i="0" u="none" strike="noStrike" dirty="0">
                          <a:solidFill>
                            <a:srgbClr val="000000"/>
                          </a:solidFill>
                          <a:effectLst/>
                          <a:latin typeface="Times New Roman" panose="02020603050405020304" pitchFamily="18" charset="0"/>
                          <a:cs typeface="Times New Roman" panose="02020603050405020304" pitchFamily="18" charset="0"/>
                        </a:rPr>
                        <a:t>99,8%</a:t>
                      </a:r>
                      <a:endParaRPr lang="fr-F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415477">
                <a:tc>
                  <a:txBody>
                    <a:bodyPr/>
                    <a:lstStyle/>
                    <a:p>
                      <a:pPr algn="l" fontAlgn="ctr"/>
                      <a:r>
                        <a:rPr lang="fr-FR" sz="1600" b="1" i="0" u="none" strike="noStrike">
                          <a:solidFill>
                            <a:srgbClr val="000000"/>
                          </a:solidFill>
                          <a:effectLst/>
                          <a:latin typeface="Times New Roman" panose="02020603050405020304" pitchFamily="18" charset="0"/>
                          <a:cs typeface="Times New Roman" panose="02020603050405020304" pitchFamily="18" charset="0"/>
                        </a:rPr>
                        <a:t>OUADDAI</a:t>
                      </a:r>
                      <a:endParaRPr lang="fr-FR" sz="1600" b="1" i="0" u="none" strike="noStrike">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Times New Roman" panose="02020603050405020304" pitchFamily="18" charset="0"/>
                          <a:cs typeface="Times New Roman" panose="02020603050405020304" pitchFamily="18" charset="0"/>
                        </a:rPr>
                        <a:t>ABECHE</a:t>
                      </a:r>
                      <a:endParaRPr lang="fr-F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6100"/>
                          </a:solidFill>
                          <a:effectLst/>
                          <a:latin typeface="Times New Roman" panose="02020603050405020304" pitchFamily="18" charset="0"/>
                          <a:cs typeface="Times New Roman" panose="02020603050405020304" pitchFamily="18" charset="0"/>
                        </a:rPr>
                        <a:t>0%</a:t>
                      </a:r>
                      <a:endParaRPr lang="fr-FR" sz="16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FR" sz="1600" b="1" i="0" u="none" strike="noStrike">
                          <a:solidFill>
                            <a:srgbClr val="006100"/>
                          </a:solidFill>
                          <a:effectLst/>
                          <a:latin typeface="Times New Roman" panose="02020603050405020304" pitchFamily="18" charset="0"/>
                          <a:cs typeface="Times New Roman" panose="02020603050405020304" pitchFamily="18" charset="0"/>
                        </a:rPr>
                        <a:t>0%</a:t>
                      </a:r>
                      <a:endParaRPr lang="fr-FR" sz="1600" b="1" i="0" u="none" strike="noStrike">
                        <a:solidFill>
                          <a:srgbClr val="0061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FR" sz="1600" b="1" i="0" u="none" strike="noStrike">
                          <a:solidFill>
                            <a:srgbClr val="006100"/>
                          </a:solidFill>
                          <a:effectLst/>
                          <a:latin typeface="Times New Roman" panose="02020603050405020304" pitchFamily="18" charset="0"/>
                          <a:cs typeface="Times New Roman" panose="02020603050405020304" pitchFamily="18" charset="0"/>
                        </a:rPr>
                        <a:t>0%</a:t>
                      </a:r>
                      <a:endParaRPr lang="fr-FR" sz="1600" b="1" i="0" u="none" strike="noStrike">
                        <a:solidFill>
                          <a:srgbClr val="0061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FR" sz="1600" b="1" i="0" u="none" strike="noStrike" dirty="0">
                          <a:solidFill>
                            <a:srgbClr val="006100"/>
                          </a:solidFill>
                          <a:effectLst/>
                          <a:latin typeface="Times New Roman" panose="02020603050405020304" pitchFamily="18" charset="0"/>
                          <a:cs typeface="Times New Roman" panose="02020603050405020304" pitchFamily="18" charset="0"/>
                        </a:rPr>
                        <a:t>0%</a:t>
                      </a:r>
                      <a:endParaRPr lang="fr-FR" sz="16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FR" sz="1600" b="1" i="0" u="none" strike="noStrike" dirty="0">
                          <a:solidFill>
                            <a:srgbClr val="000000"/>
                          </a:solidFill>
                          <a:effectLst/>
                          <a:latin typeface="Times New Roman" panose="02020603050405020304" pitchFamily="18" charset="0"/>
                          <a:cs typeface="Times New Roman" panose="02020603050405020304" pitchFamily="18" charset="0"/>
                        </a:rPr>
                        <a:t>89,5%</a:t>
                      </a:r>
                      <a:endParaRPr lang="fr-F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bl>
          </a:graphicData>
        </a:graphic>
      </p:graphicFrame>
      <p:graphicFrame>
        <p:nvGraphicFramePr>
          <p:cNvPr id="7" name="Tableau 6"/>
          <p:cNvGraphicFramePr>
            <a:graphicFrameLocks noGrp="1"/>
          </p:cNvGraphicFramePr>
          <p:nvPr/>
        </p:nvGraphicFramePr>
        <p:xfrm>
          <a:off x="2355821" y="3883768"/>
          <a:ext cx="4624174" cy="2197838"/>
        </p:xfrm>
        <a:graphic>
          <a:graphicData uri="http://schemas.openxmlformats.org/drawingml/2006/table">
            <a:tbl>
              <a:tblPr/>
              <a:tblGrid>
                <a:gridCol w="1584297"/>
                <a:gridCol w="1546121"/>
                <a:gridCol w="1493756"/>
              </a:tblGrid>
              <a:tr h="434854">
                <a:tc>
                  <a:txBody>
                    <a:bodyPr/>
                    <a:lstStyle/>
                    <a:p>
                      <a:pPr algn="ctr" fontAlgn="b"/>
                      <a:r>
                        <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DSP</a:t>
                      </a:r>
                      <a:endPar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DS</a:t>
                      </a:r>
                      <a:endPar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Classement</a:t>
                      </a:r>
                      <a:endPar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02059">
                <a:tc>
                  <a:txBody>
                    <a:bodyPr/>
                    <a:lstStyle/>
                    <a:p>
                      <a:pPr algn="l" fontAlgn="b"/>
                      <a:r>
                        <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KANEM</a:t>
                      </a:r>
                      <a:endPar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fr-FR" sz="17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Melleah</a:t>
                      </a:r>
                      <a:endParaRPr lang="fr-FR" sz="17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1er Rang</a:t>
                      </a:r>
                      <a:endPar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72185">
                <a:tc>
                  <a:txBody>
                    <a:bodyPr/>
                    <a:lstStyle/>
                    <a:p>
                      <a:pPr algn="l" fontAlgn="b"/>
                      <a:r>
                        <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WADI FIRA</a:t>
                      </a:r>
                      <a:endPar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fr-FR" sz="17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Arada</a:t>
                      </a:r>
                      <a:endParaRPr lang="fr-FR" sz="17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2e Rang</a:t>
                      </a:r>
                      <a:endPar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72185">
                <a:tc>
                  <a:txBody>
                    <a:bodyPr/>
                    <a:lstStyle/>
                    <a:p>
                      <a:pPr algn="l" fontAlgn="b"/>
                      <a:r>
                        <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KANEM</a:t>
                      </a:r>
                      <a:endPar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fr-FR" sz="17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Mao</a:t>
                      </a:r>
                      <a:endParaRPr lang="fr-FR" sz="17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fr-FR" sz="1700" b="1" i="0" u="none" strike="noStrike">
                          <a:solidFill>
                            <a:schemeClr val="accent1">
                              <a:lumMod val="75000"/>
                            </a:schemeClr>
                          </a:solidFill>
                          <a:effectLst/>
                          <a:latin typeface="Times New Roman" panose="02020603050405020304" pitchFamily="18" charset="0"/>
                          <a:cs typeface="Times New Roman" panose="02020603050405020304" pitchFamily="18" charset="0"/>
                        </a:rPr>
                        <a:t>3e Rang</a:t>
                      </a:r>
                      <a:endParaRPr lang="fr-FR" sz="1700" b="1" i="0" u="none" strike="noStrike">
                        <a:solidFill>
                          <a:schemeClr val="accent1">
                            <a:lumMod val="75000"/>
                          </a:schemeClr>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72185">
                <a:tc>
                  <a:txBody>
                    <a:bodyPr/>
                    <a:lstStyle/>
                    <a:p>
                      <a:pPr algn="l" fontAlgn="b"/>
                      <a:r>
                        <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SALAMAT</a:t>
                      </a:r>
                      <a:endPar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fr-FR" sz="17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Djouna</a:t>
                      </a:r>
                      <a:endParaRPr lang="fr-FR" sz="17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4e Rang</a:t>
                      </a:r>
                      <a:endPar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72185">
                <a:tc>
                  <a:txBody>
                    <a:bodyPr/>
                    <a:lstStyle/>
                    <a:p>
                      <a:pPr algn="l" fontAlgn="b"/>
                      <a:r>
                        <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LAC</a:t>
                      </a:r>
                      <a:endPar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fr-FR" sz="17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Liwa</a:t>
                      </a:r>
                      <a:endParaRPr lang="fr-FR" sz="17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5e Rang</a:t>
                      </a:r>
                      <a:endPar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72185">
                <a:tc>
                  <a:txBody>
                    <a:bodyPr/>
                    <a:lstStyle/>
                    <a:p>
                      <a:pPr algn="l" fontAlgn="b"/>
                      <a:r>
                        <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OUADDAI</a:t>
                      </a:r>
                      <a:endPar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fr-FR" sz="17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Abéché</a:t>
                      </a:r>
                      <a:endParaRPr lang="fr-FR" sz="17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6e Rang</a:t>
                      </a:r>
                      <a:endParaRPr lang="fr-FR" sz="17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grpSp>
        <p:nvGrpSpPr>
          <p:cNvPr id="8" name="Google Shape;2326;p44"/>
          <p:cNvGrpSpPr/>
          <p:nvPr/>
        </p:nvGrpSpPr>
        <p:grpSpPr>
          <a:xfrm>
            <a:off x="133767" y="4003596"/>
            <a:ext cx="2035276" cy="1780507"/>
            <a:chOff x="4522050" y="622650"/>
            <a:chExt cx="3898200" cy="3898200"/>
          </a:xfrm>
        </p:grpSpPr>
        <p:sp>
          <p:nvSpPr>
            <p:cNvPr id="9" name="Google Shape;2327;p44"/>
            <p:cNvSpPr/>
            <p:nvPr/>
          </p:nvSpPr>
          <p:spPr>
            <a:xfrm>
              <a:off x="4522050" y="622650"/>
              <a:ext cx="3898200" cy="38982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2328;p44"/>
            <p:cNvSpPr/>
            <p:nvPr/>
          </p:nvSpPr>
          <p:spPr>
            <a:xfrm>
              <a:off x="4698900" y="799500"/>
              <a:ext cx="3544500" cy="3544500"/>
            </a:xfrm>
            <a:prstGeom prst="ellipse">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1" name="Picture 2" descr="Afficher l’image source"/>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73328" y="4142528"/>
            <a:ext cx="1805583" cy="15708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2" name="Tableau 11"/>
          <p:cNvGraphicFramePr>
            <a:graphicFrameLocks noGrp="1"/>
          </p:cNvGraphicFramePr>
          <p:nvPr/>
        </p:nvGraphicFramePr>
        <p:xfrm>
          <a:off x="7121094" y="369003"/>
          <a:ext cx="4902566" cy="4360679"/>
        </p:xfrm>
        <a:graphic>
          <a:graphicData uri="http://schemas.openxmlformats.org/drawingml/2006/table">
            <a:tbl>
              <a:tblPr/>
              <a:tblGrid>
                <a:gridCol w="1330629"/>
                <a:gridCol w="1555074"/>
                <a:gridCol w="1206399"/>
                <a:gridCol w="810464"/>
              </a:tblGrid>
              <a:tr h="848500">
                <a:tc>
                  <a:txBody>
                    <a:bodyPr/>
                    <a:lstStyle/>
                    <a:p>
                      <a:pPr algn="ctr" fontAlgn="ctr"/>
                      <a:r>
                        <a:rPr lang="fr-FR" sz="2400" b="1" i="0" u="none" strike="noStrike" dirty="0">
                          <a:solidFill>
                            <a:srgbClr val="000000"/>
                          </a:solidFill>
                          <a:effectLst/>
                          <a:latin typeface="Times New Roman" panose="02020603050405020304" pitchFamily="18" charset="0"/>
                          <a:cs typeface="Times New Roman" panose="02020603050405020304" pitchFamily="18" charset="0"/>
                        </a:rPr>
                        <a:t>DS</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2400" b="1" i="0" u="none" strike="noStrike" dirty="0">
                          <a:solidFill>
                            <a:srgbClr val="000000"/>
                          </a:solidFill>
                          <a:effectLst/>
                          <a:latin typeface="Times New Roman" panose="02020603050405020304" pitchFamily="18" charset="0"/>
                          <a:cs typeface="Times New Roman" panose="02020603050405020304" pitchFamily="18" charset="0"/>
                        </a:rPr>
                        <a:t>CS</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effectLst/>
                          <a:latin typeface="Times New Roman" panose="02020603050405020304" pitchFamily="18" charset="0"/>
                          <a:cs typeface="Times New Roman" panose="02020603050405020304" pitchFamily="18" charset="0"/>
                        </a:rPr>
                        <a:t>% d'enfants ayant reçu au moins 3 cycles de la CPS</a:t>
                      </a:r>
                      <a:endParaRPr lang="fr-F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Times New Roman" panose="02020603050405020304" pitchFamily="18" charset="0"/>
                          <a:cs typeface="Times New Roman" panose="02020603050405020304" pitchFamily="18" charset="0"/>
                        </a:rPr>
                        <a:t>Ecarts</a:t>
                      </a:r>
                      <a:endParaRPr lang="fr-F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876">
                <a:tc>
                  <a:txBody>
                    <a:bodyPr/>
                    <a:lstStyle/>
                    <a:p>
                      <a:pPr algn="l" fontAlgn="b"/>
                      <a:r>
                        <a:rPr lang="fr-FR" sz="1400" b="1" i="0" u="none" strike="noStrike" dirty="0">
                          <a:solidFill>
                            <a:srgbClr val="000000"/>
                          </a:solidFill>
                          <a:effectLst/>
                          <a:latin typeface="Times New Roman" panose="02020603050405020304" pitchFamily="18" charset="0"/>
                          <a:cs typeface="Times New Roman" panose="02020603050405020304" pitchFamily="18" charset="0"/>
                        </a:rPr>
                        <a:t>BAGASOLA</a:t>
                      </a:r>
                      <a:endParaRPr lang="fr-F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200" b="0" i="0" u="none" strike="noStrike" dirty="0">
                          <a:solidFill>
                            <a:srgbClr val="000000"/>
                          </a:solidFill>
                          <a:effectLst/>
                          <a:latin typeface="Times New Roman" panose="02020603050405020304" pitchFamily="18" charset="0"/>
                          <a:cs typeface="Times New Roman" panose="02020603050405020304" pitchFamily="18" charset="0"/>
                        </a:rPr>
                        <a:t>CS NGOUBOUA</a:t>
                      </a:r>
                      <a:endParaRPr lang="fr-F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200" b="1" i="0" u="none" strike="noStrike">
                          <a:solidFill>
                            <a:srgbClr val="305496"/>
                          </a:solidFill>
                          <a:effectLst/>
                          <a:latin typeface="Times New Roman" panose="02020603050405020304" pitchFamily="18" charset="0"/>
                          <a:cs typeface="Times New Roman" panose="02020603050405020304" pitchFamily="18" charset="0"/>
                        </a:rPr>
                        <a:t>100,00%</a:t>
                      </a:r>
                      <a:endParaRPr lang="fr-FR" sz="1200" b="1" i="0" u="none" strike="noStrike">
                        <a:solidFill>
                          <a:srgbClr val="305496"/>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400" b="1" i="0" u="none" strike="noStrike" dirty="0">
                          <a:solidFill>
                            <a:srgbClr val="006100"/>
                          </a:solidFill>
                          <a:effectLst/>
                          <a:latin typeface="Times New Roman" panose="02020603050405020304" pitchFamily="18" charset="0"/>
                          <a:cs typeface="Times New Roman" panose="02020603050405020304" pitchFamily="18" charset="0"/>
                        </a:rPr>
                        <a:t>0%</a:t>
                      </a:r>
                      <a:endParaRPr lang="fr-FR" sz="14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14876">
                <a:tc>
                  <a:txBody>
                    <a:bodyPr/>
                    <a:lstStyle/>
                    <a:p>
                      <a:pPr algn="l" fontAlgn="b"/>
                      <a:r>
                        <a:rPr lang="fr-FR" sz="1400" b="1" i="0" u="none" strike="noStrike" dirty="0">
                          <a:solidFill>
                            <a:srgbClr val="000000"/>
                          </a:solidFill>
                          <a:effectLst/>
                          <a:latin typeface="Times New Roman" panose="02020603050405020304" pitchFamily="18" charset="0"/>
                          <a:cs typeface="Times New Roman" panose="02020603050405020304" pitchFamily="18" charset="0"/>
                        </a:rPr>
                        <a:t>DJOUNA</a:t>
                      </a:r>
                      <a:endParaRPr lang="fr-F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fr-FR" sz="1200" b="0" i="0" u="none" strike="noStrike" dirty="0">
                          <a:solidFill>
                            <a:srgbClr val="000000"/>
                          </a:solidFill>
                          <a:effectLst/>
                          <a:latin typeface="Times New Roman" panose="02020603050405020304" pitchFamily="18" charset="0"/>
                          <a:cs typeface="Times New Roman" panose="02020603050405020304" pitchFamily="18" charset="0"/>
                        </a:rPr>
                        <a:t>CS KACHKACHA</a:t>
                      </a:r>
                      <a:endParaRPr lang="fr-F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200" b="1" i="0" u="none" strike="noStrike" dirty="0">
                          <a:solidFill>
                            <a:srgbClr val="305496"/>
                          </a:solidFill>
                          <a:effectLst/>
                          <a:latin typeface="Times New Roman" panose="02020603050405020304" pitchFamily="18" charset="0"/>
                          <a:cs typeface="Times New Roman" panose="02020603050405020304" pitchFamily="18" charset="0"/>
                        </a:rPr>
                        <a:t>100,00%</a:t>
                      </a:r>
                      <a:endParaRPr lang="fr-FR" sz="12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006100"/>
                          </a:solidFill>
                          <a:effectLst/>
                          <a:latin typeface="Times New Roman" panose="02020603050405020304" pitchFamily="18" charset="0"/>
                          <a:cs typeface="Times New Roman" panose="02020603050405020304" pitchFamily="18" charset="0"/>
                        </a:rPr>
                        <a:t>0%</a:t>
                      </a:r>
                      <a:endParaRPr lang="fr-FR" sz="14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14876">
                <a:tc>
                  <a:txBody>
                    <a:bodyPr/>
                    <a:lstStyle/>
                    <a:p>
                      <a:pPr algn="l" fontAlgn="b"/>
                      <a:r>
                        <a:rPr lang="fr-FR" sz="1400" b="1" i="0" u="none" strike="noStrike" dirty="0">
                          <a:solidFill>
                            <a:srgbClr val="000000"/>
                          </a:solidFill>
                          <a:effectLst/>
                          <a:latin typeface="Times New Roman" panose="02020603050405020304" pitchFamily="18" charset="0"/>
                          <a:cs typeface="Times New Roman" panose="02020603050405020304" pitchFamily="18" charset="0"/>
                        </a:rPr>
                        <a:t>MAO</a:t>
                      </a:r>
                      <a:endParaRPr lang="fr-F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200" b="0" i="0" u="none" strike="noStrike" dirty="0">
                          <a:solidFill>
                            <a:srgbClr val="000000"/>
                          </a:solidFill>
                          <a:effectLst/>
                          <a:latin typeface="Times New Roman" panose="02020603050405020304" pitchFamily="18" charset="0"/>
                          <a:cs typeface="Times New Roman" panose="02020603050405020304" pitchFamily="18" charset="0"/>
                        </a:rPr>
                        <a:t>CS MAO-MOSQUEE</a:t>
                      </a:r>
                      <a:endParaRPr lang="fr-F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200" b="1" i="0" u="none" strike="noStrike">
                          <a:solidFill>
                            <a:srgbClr val="305496"/>
                          </a:solidFill>
                          <a:effectLst/>
                          <a:latin typeface="Times New Roman" panose="02020603050405020304" pitchFamily="18" charset="0"/>
                          <a:cs typeface="Times New Roman" panose="02020603050405020304" pitchFamily="18" charset="0"/>
                        </a:rPr>
                        <a:t>100,00%</a:t>
                      </a:r>
                      <a:endParaRPr lang="fr-FR" sz="1200" b="1" i="0" u="none" strike="noStrike">
                        <a:solidFill>
                          <a:srgbClr val="305496"/>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400" b="1" i="0" u="none" strike="noStrike" dirty="0">
                          <a:solidFill>
                            <a:srgbClr val="006100"/>
                          </a:solidFill>
                          <a:effectLst/>
                          <a:latin typeface="Times New Roman" panose="02020603050405020304" pitchFamily="18" charset="0"/>
                          <a:cs typeface="Times New Roman" panose="02020603050405020304" pitchFamily="18" charset="0"/>
                        </a:rPr>
                        <a:t>0%</a:t>
                      </a:r>
                      <a:endParaRPr lang="fr-FR" sz="14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14876">
                <a:tc>
                  <a:txBody>
                    <a:bodyPr/>
                    <a:lstStyle/>
                    <a:p>
                      <a:pPr algn="l" fontAlgn="b"/>
                      <a:r>
                        <a:rPr lang="fr-FR" sz="1400" b="1" i="0" u="none" strike="noStrike" dirty="0">
                          <a:solidFill>
                            <a:srgbClr val="000000"/>
                          </a:solidFill>
                          <a:effectLst/>
                          <a:latin typeface="Times New Roman" panose="02020603050405020304" pitchFamily="18" charset="0"/>
                          <a:cs typeface="Times New Roman" panose="02020603050405020304" pitchFamily="18" charset="0"/>
                        </a:rPr>
                        <a:t>LIWA</a:t>
                      </a:r>
                      <a:endParaRPr lang="fr-F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Times New Roman" panose="02020603050405020304" pitchFamily="18" charset="0"/>
                          <a:cs typeface="Times New Roman" panose="02020603050405020304" pitchFamily="18" charset="0"/>
                        </a:rPr>
                        <a:t>CS BERLET</a:t>
                      </a:r>
                      <a:endParaRPr lang="fr-F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305496"/>
                          </a:solidFill>
                          <a:effectLst/>
                          <a:latin typeface="Times New Roman" panose="02020603050405020304" pitchFamily="18" charset="0"/>
                          <a:cs typeface="Times New Roman" panose="02020603050405020304" pitchFamily="18" charset="0"/>
                        </a:rPr>
                        <a:t>100,00%</a:t>
                      </a:r>
                      <a:endParaRPr lang="fr-FR" sz="1200" b="1" i="0" u="none" strike="noStrike">
                        <a:solidFill>
                          <a:srgbClr val="305496"/>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006100"/>
                          </a:solidFill>
                          <a:effectLst/>
                          <a:latin typeface="Times New Roman" panose="02020603050405020304" pitchFamily="18" charset="0"/>
                          <a:cs typeface="Times New Roman" panose="02020603050405020304" pitchFamily="18" charset="0"/>
                        </a:rPr>
                        <a:t>0%</a:t>
                      </a:r>
                      <a:endParaRPr lang="fr-FR" sz="14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331231">
                <a:tc>
                  <a:txBody>
                    <a:bodyPr/>
                    <a:lstStyle/>
                    <a:p>
                      <a:pPr algn="l" fontAlgn="b"/>
                      <a:r>
                        <a:rPr lang="fr-FR" sz="1400" b="1" i="0" u="none" strike="noStrike" dirty="0">
                          <a:solidFill>
                            <a:srgbClr val="000000"/>
                          </a:solidFill>
                          <a:effectLst/>
                          <a:latin typeface="Times New Roman" panose="02020603050405020304" pitchFamily="18" charset="0"/>
                          <a:cs typeface="Times New Roman" panose="02020603050405020304" pitchFamily="18" charset="0"/>
                        </a:rPr>
                        <a:t>CHOKOYANE</a:t>
                      </a:r>
                      <a:endParaRPr lang="fr-F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fr-FR" sz="1200" b="0" i="0" u="none" strike="noStrike" dirty="0">
                          <a:solidFill>
                            <a:srgbClr val="000000"/>
                          </a:solidFill>
                          <a:effectLst/>
                          <a:latin typeface="Times New Roman" panose="02020603050405020304" pitchFamily="18" charset="0"/>
                          <a:cs typeface="Times New Roman" panose="02020603050405020304" pitchFamily="18" charset="0"/>
                        </a:rPr>
                        <a:t>CS KOUCHAGUINE</a:t>
                      </a:r>
                      <a:endParaRPr lang="fr-F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i="0" u="none" strike="noStrike" dirty="0">
                          <a:solidFill>
                            <a:srgbClr val="305496"/>
                          </a:solidFill>
                          <a:effectLst/>
                          <a:latin typeface="Times New Roman" panose="02020603050405020304" pitchFamily="18" charset="0"/>
                          <a:cs typeface="Times New Roman" panose="02020603050405020304" pitchFamily="18" charset="0"/>
                        </a:rPr>
                        <a:t>99,98%</a:t>
                      </a:r>
                      <a:endParaRPr lang="fr-FR" sz="12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400" b="1" i="0" u="none" strike="noStrike" dirty="0">
                          <a:solidFill>
                            <a:srgbClr val="006100"/>
                          </a:solidFill>
                          <a:effectLst/>
                          <a:latin typeface="Times New Roman" panose="02020603050405020304" pitchFamily="18" charset="0"/>
                          <a:cs typeface="Times New Roman" panose="02020603050405020304" pitchFamily="18" charset="0"/>
                        </a:rPr>
                        <a:t>0%</a:t>
                      </a:r>
                      <a:endParaRPr lang="fr-FR" sz="14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14876">
                <a:tc>
                  <a:txBody>
                    <a:bodyPr/>
                    <a:lstStyle/>
                    <a:p>
                      <a:pPr algn="l" fontAlgn="b"/>
                      <a:r>
                        <a:rPr lang="fr-FR" sz="1400" b="1" i="0" u="none" strike="noStrike" dirty="0">
                          <a:solidFill>
                            <a:srgbClr val="000000"/>
                          </a:solidFill>
                          <a:effectLst/>
                          <a:latin typeface="Times New Roman" panose="02020603050405020304" pitchFamily="18" charset="0"/>
                          <a:cs typeface="Times New Roman" panose="02020603050405020304" pitchFamily="18" charset="0"/>
                        </a:rPr>
                        <a:t>KEKEDINA</a:t>
                      </a:r>
                      <a:endParaRPr lang="fr-F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Times New Roman" panose="02020603050405020304" pitchFamily="18" charset="0"/>
                          <a:cs typeface="Times New Roman" panose="02020603050405020304" pitchFamily="18" charset="0"/>
                        </a:rPr>
                        <a:t>CS GUILADINGA</a:t>
                      </a:r>
                      <a:endParaRPr lang="fr-F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305496"/>
                          </a:solidFill>
                          <a:effectLst/>
                          <a:latin typeface="Times New Roman" panose="02020603050405020304" pitchFamily="18" charset="0"/>
                          <a:cs typeface="Times New Roman" panose="02020603050405020304" pitchFamily="18" charset="0"/>
                        </a:rPr>
                        <a:t>99,90%</a:t>
                      </a:r>
                      <a:endParaRPr lang="fr-FR" sz="12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006100"/>
                          </a:solidFill>
                          <a:effectLst/>
                          <a:latin typeface="Times New Roman" panose="02020603050405020304" pitchFamily="18" charset="0"/>
                          <a:cs typeface="Times New Roman" panose="02020603050405020304" pitchFamily="18" charset="0"/>
                        </a:rPr>
                        <a:t>0%</a:t>
                      </a:r>
                      <a:endParaRPr lang="fr-FR" sz="14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14876">
                <a:tc>
                  <a:txBody>
                    <a:bodyPr/>
                    <a:lstStyle/>
                    <a:p>
                      <a:pPr algn="l" fontAlgn="b"/>
                      <a:r>
                        <a:rPr lang="fr-FR" sz="1400" b="1" i="0" u="none" strike="noStrike" dirty="0">
                          <a:solidFill>
                            <a:srgbClr val="000000"/>
                          </a:solidFill>
                          <a:effectLst/>
                          <a:latin typeface="Times New Roman" panose="02020603050405020304" pitchFamily="18" charset="0"/>
                          <a:cs typeface="Times New Roman" panose="02020603050405020304" pitchFamily="18" charset="0"/>
                        </a:rPr>
                        <a:t>AMDOBACK</a:t>
                      </a:r>
                      <a:endParaRPr lang="fr-F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fr-FR" sz="1200" b="0" i="0" u="none" strike="noStrike" dirty="0">
                          <a:solidFill>
                            <a:srgbClr val="000000"/>
                          </a:solidFill>
                          <a:effectLst/>
                          <a:latin typeface="Times New Roman" panose="02020603050405020304" pitchFamily="18" charset="0"/>
                          <a:cs typeface="Times New Roman" panose="02020603050405020304" pitchFamily="18" charset="0"/>
                        </a:rPr>
                        <a:t>CS MAITI SANGADA</a:t>
                      </a:r>
                      <a:endParaRPr lang="fr-F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i="0" u="none" strike="noStrike" dirty="0">
                          <a:solidFill>
                            <a:srgbClr val="305496"/>
                          </a:solidFill>
                          <a:effectLst/>
                          <a:latin typeface="Times New Roman" panose="02020603050405020304" pitchFamily="18" charset="0"/>
                          <a:cs typeface="Times New Roman" panose="02020603050405020304" pitchFamily="18" charset="0"/>
                        </a:rPr>
                        <a:t>99,01%</a:t>
                      </a:r>
                      <a:endParaRPr lang="fr-FR" sz="12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400" b="1" i="0" u="none" strike="noStrike" dirty="0">
                          <a:solidFill>
                            <a:srgbClr val="006100"/>
                          </a:solidFill>
                          <a:effectLst/>
                          <a:latin typeface="Times New Roman" panose="02020603050405020304" pitchFamily="18" charset="0"/>
                          <a:cs typeface="Times New Roman" panose="02020603050405020304" pitchFamily="18" charset="0"/>
                        </a:rPr>
                        <a:t>0%</a:t>
                      </a:r>
                      <a:endParaRPr lang="fr-FR" sz="14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14876">
                <a:tc>
                  <a:txBody>
                    <a:bodyPr/>
                    <a:lstStyle/>
                    <a:p>
                      <a:pPr algn="l" fontAlgn="b"/>
                      <a:r>
                        <a:rPr lang="fr-FR" sz="1400" b="1" i="0" u="none" strike="noStrike" dirty="0">
                          <a:solidFill>
                            <a:srgbClr val="000000"/>
                          </a:solidFill>
                          <a:effectLst/>
                          <a:latin typeface="Times New Roman" panose="02020603050405020304" pitchFamily="18" charset="0"/>
                          <a:cs typeface="Times New Roman" panose="02020603050405020304" pitchFamily="18" charset="0"/>
                        </a:rPr>
                        <a:t>ASSINET</a:t>
                      </a:r>
                      <a:endParaRPr lang="fr-F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200" b="0" i="0" u="none" strike="noStrike" dirty="0">
                          <a:solidFill>
                            <a:srgbClr val="000000"/>
                          </a:solidFill>
                          <a:effectLst/>
                          <a:latin typeface="Times New Roman" panose="02020603050405020304" pitchFamily="18" charset="0"/>
                          <a:cs typeface="Times New Roman" panose="02020603050405020304" pitchFamily="18" charset="0"/>
                        </a:rPr>
                        <a:t>CS AMLAMENA</a:t>
                      </a:r>
                      <a:endParaRPr lang="fr-F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200" b="1" i="0" u="none" strike="noStrike" dirty="0">
                          <a:solidFill>
                            <a:srgbClr val="305496"/>
                          </a:solidFill>
                          <a:effectLst/>
                          <a:latin typeface="Times New Roman" panose="02020603050405020304" pitchFamily="18" charset="0"/>
                          <a:cs typeface="Times New Roman" panose="02020603050405020304" pitchFamily="18" charset="0"/>
                        </a:rPr>
                        <a:t>98,92%</a:t>
                      </a:r>
                      <a:endParaRPr lang="fr-FR" sz="12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006100"/>
                          </a:solidFill>
                          <a:effectLst/>
                          <a:latin typeface="Times New Roman" panose="02020603050405020304" pitchFamily="18" charset="0"/>
                          <a:cs typeface="Times New Roman" panose="02020603050405020304" pitchFamily="18" charset="0"/>
                        </a:rPr>
                        <a:t>0%</a:t>
                      </a:r>
                      <a:endParaRPr lang="fr-FR" sz="14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14876">
                <a:tc>
                  <a:txBody>
                    <a:bodyPr/>
                    <a:lstStyle/>
                    <a:p>
                      <a:pPr algn="l" fontAlgn="b"/>
                      <a:r>
                        <a:rPr lang="fr-FR" sz="1400" b="1" i="0" u="none" strike="noStrike" dirty="0">
                          <a:solidFill>
                            <a:srgbClr val="000000"/>
                          </a:solidFill>
                          <a:effectLst/>
                          <a:latin typeface="Times New Roman" panose="02020603050405020304" pitchFamily="18" charset="0"/>
                          <a:cs typeface="Times New Roman" panose="02020603050405020304" pitchFamily="18" charset="0"/>
                        </a:rPr>
                        <a:t>KAPKA</a:t>
                      </a:r>
                      <a:endParaRPr lang="fr-F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200" b="0" i="0" u="none" strike="noStrike" dirty="0">
                          <a:solidFill>
                            <a:srgbClr val="000000"/>
                          </a:solidFill>
                          <a:effectLst/>
                          <a:latin typeface="Times New Roman" panose="02020603050405020304" pitchFamily="18" charset="0"/>
                          <a:cs typeface="Times New Roman" panose="02020603050405020304" pitchFamily="18" charset="0"/>
                        </a:rPr>
                        <a:t>CS MARTIBE</a:t>
                      </a:r>
                      <a:endParaRPr lang="fr-F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200" b="1" i="0" u="none" strike="noStrike" dirty="0">
                          <a:solidFill>
                            <a:srgbClr val="305496"/>
                          </a:solidFill>
                          <a:effectLst/>
                          <a:latin typeface="Times New Roman" panose="02020603050405020304" pitchFamily="18" charset="0"/>
                          <a:cs typeface="Times New Roman" panose="02020603050405020304" pitchFamily="18" charset="0"/>
                        </a:rPr>
                        <a:t>94,49%</a:t>
                      </a:r>
                      <a:endParaRPr lang="fr-FR" sz="12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400" b="1" i="0" u="none" strike="noStrike" dirty="0">
                          <a:solidFill>
                            <a:srgbClr val="006100"/>
                          </a:solidFill>
                          <a:effectLst/>
                          <a:latin typeface="Times New Roman" panose="02020603050405020304" pitchFamily="18" charset="0"/>
                          <a:cs typeface="Times New Roman" panose="02020603050405020304" pitchFamily="18" charset="0"/>
                        </a:rPr>
                        <a:t>0%</a:t>
                      </a:r>
                      <a:endParaRPr lang="fr-FR" sz="14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14876">
                <a:tc>
                  <a:txBody>
                    <a:bodyPr/>
                    <a:lstStyle/>
                    <a:p>
                      <a:pPr algn="l" fontAlgn="b"/>
                      <a:r>
                        <a:rPr lang="fr-FR" sz="1400" b="1" i="0" u="none" strike="noStrike" dirty="0">
                          <a:solidFill>
                            <a:srgbClr val="000000"/>
                          </a:solidFill>
                          <a:effectLst/>
                          <a:latin typeface="Times New Roman" panose="02020603050405020304" pitchFamily="18" charset="0"/>
                          <a:cs typeface="Times New Roman" panose="02020603050405020304" pitchFamily="18" charset="0"/>
                        </a:rPr>
                        <a:t>ARADA</a:t>
                      </a:r>
                      <a:endParaRPr lang="fr-F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Times New Roman" panose="02020603050405020304" pitchFamily="18" charset="0"/>
                          <a:cs typeface="Times New Roman" panose="02020603050405020304" pitchFamily="18" charset="0"/>
                        </a:rPr>
                        <a:t>CS BENDJEDID</a:t>
                      </a:r>
                      <a:endParaRPr lang="fr-F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305496"/>
                          </a:solidFill>
                          <a:effectLst/>
                          <a:latin typeface="Times New Roman" panose="02020603050405020304" pitchFamily="18" charset="0"/>
                          <a:cs typeface="Times New Roman" panose="02020603050405020304" pitchFamily="18" charset="0"/>
                        </a:rPr>
                        <a:t>98,27%</a:t>
                      </a:r>
                      <a:endParaRPr lang="fr-FR" sz="12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006100"/>
                          </a:solidFill>
                          <a:effectLst/>
                          <a:latin typeface="Times New Roman" panose="02020603050405020304" pitchFamily="18" charset="0"/>
                          <a:cs typeface="Times New Roman" panose="02020603050405020304" pitchFamily="18" charset="0"/>
                        </a:rPr>
                        <a:t>0%</a:t>
                      </a:r>
                      <a:endParaRPr lang="fr-FR" sz="14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14876">
                <a:tc>
                  <a:txBody>
                    <a:bodyPr/>
                    <a:lstStyle/>
                    <a:p>
                      <a:pPr algn="l" fontAlgn="b"/>
                      <a:r>
                        <a:rPr lang="fr-FR" sz="1400" b="1" i="0" u="none" strike="noStrike" dirty="0">
                          <a:solidFill>
                            <a:srgbClr val="000000"/>
                          </a:solidFill>
                          <a:effectLst/>
                          <a:latin typeface="Times New Roman" panose="02020603050405020304" pitchFamily="18" charset="0"/>
                          <a:cs typeface="Times New Roman" panose="02020603050405020304" pitchFamily="18" charset="0"/>
                        </a:rPr>
                        <a:t>DJOUNA</a:t>
                      </a:r>
                      <a:endParaRPr lang="fr-F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fr-FR" sz="1200" b="0" i="0" u="none" strike="noStrike" dirty="0">
                          <a:solidFill>
                            <a:srgbClr val="000000"/>
                          </a:solidFill>
                          <a:effectLst/>
                          <a:latin typeface="Times New Roman" panose="02020603050405020304" pitchFamily="18" charset="0"/>
                          <a:cs typeface="Times New Roman" panose="02020603050405020304" pitchFamily="18" charset="0"/>
                        </a:rPr>
                        <a:t>CS MINA</a:t>
                      </a:r>
                      <a:endParaRPr lang="fr-F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i="0" u="none" strike="noStrike" dirty="0">
                          <a:solidFill>
                            <a:srgbClr val="305496"/>
                          </a:solidFill>
                          <a:effectLst/>
                          <a:latin typeface="Times New Roman" panose="02020603050405020304" pitchFamily="18" charset="0"/>
                          <a:cs typeface="Times New Roman" panose="02020603050405020304" pitchFamily="18" charset="0"/>
                        </a:rPr>
                        <a:t>97,75%</a:t>
                      </a:r>
                      <a:endParaRPr lang="fr-FR" sz="12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400" b="1" i="0" u="none" strike="noStrike" dirty="0">
                          <a:solidFill>
                            <a:srgbClr val="006100"/>
                          </a:solidFill>
                          <a:effectLst/>
                          <a:latin typeface="Times New Roman" panose="02020603050405020304" pitchFamily="18" charset="0"/>
                          <a:cs typeface="Times New Roman" panose="02020603050405020304" pitchFamily="18" charset="0"/>
                        </a:rPr>
                        <a:t>0%</a:t>
                      </a:r>
                      <a:endParaRPr lang="fr-FR" sz="14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14876">
                <a:tc>
                  <a:txBody>
                    <a:bodyPr/>
                    <a:lstStyle/>
                    <a:p>
                      <a:pPr algn="l" fontAlgn="b"/>
                      <a:r>
                        <a:rPr lang="fr-FR" sz="1400" b="1" i="0" u="none" strike="noStrike" dirty="0">
                          <a:solidFill>
                            <a:srgbClr val="000000"/>
                          </a:solidFill>
                          <a:effectLst/>
                          <a:latin typeface="Times New Roman" panose="02020603050405020304" pitchFamily="18" charset="0"/>
                          <a:cs typeface="Times New Roman" panose="02020603050405020304" pitchFamily="18" charset="0"/>
                        </a:rPr>
                        <a:t>DJEDDA</a:t>
                      </a:r>
                      <a:endParaRPr lang="fr-F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200" b="0" i="0" u="none" strike="noStrike" dirty="0">
                          <a:solidFill>
                            <a:srgbClr val="000000"/>
                          </a:solidFill>
                          <a:effectLst/>
                          <a:latin typeface="Times New Roman" panose="02020603050405020304" pitchFamily="18" charset="0"/>
                          <a:cs typeface="Times New Roman" panose="02020603050405020304" pitchFamily="18" charset="0"/>
                        </a:rPr>
                        <a:t>CS KHIRERIB</a:t>
                      </a:r>
                      <a:endParaRPr lang="fr-F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200" b="1" i="0" u="none" strike="noStrike" dirty="0">
                          <a:solidFill>
                            <a:srgbClr val="305496"/>
                          </a:solidFill>
                          <a:effectLst/>
                          <a:latin typeface="Times New Roman" panose="02020603050405020304" pitchFamily="18" charset="0"/>
                          <a:cs typeface="Times New Roman" panose="02020603050405020304" pitchFamily="18" charset="0"/>
                        </a:rPr>
                        <a:t>97,43%</a:t>
                      </a:r>
                      <a:endParaRPr lang="fr-FR" sz="12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006100"/>
                          </a:solidFill>
                          <a:effectLst/>
                          <a:latin typeface="Times New Roman" panose="02020603050405020304" pitchFamily="18" charset="0"/>
                          <a:cs typeface="Times New Roman" panose="02020603050405020304" pitchFamily="18" charset="0"/>
                        </a:rPr>
                        <a:t>0%</a:t>
                      </a:r>
                      <a:endParaRPr lang="fr-FR" sz="14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14876">
                <a:tc>
                  <a:txBody>
                    <a:bodyPr/>
                    <a:lstStyle/>
                    <a:p>
                      <a:pPr algn="l" fontAlgn="b"/>
                      <a:r>
                        <a:rPr lang="fr-FR" sz="1400" b="1" i="0" u="none" strike="noStrike" dirty="0">
                          <a:solidFill>
                            <a:srgbClr val="000000"/>
                          </a:solidFill>
                          <a:effectLst/>
                          <a:latin typeface="Times New Roman" panose="02020603050405020304" pitchFamily="18" charset="0"/>
                          <a:cs typeface="Times New Roman" panose="02020603050405020304" pitchFamily="18" charset="0"/>
                        </a:rPr>
                        <a:t>ABECHE</a:t>
                      </a:r>
                      <a:endParaRPr lang="fr-F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fr-FR" sz="1200" b="0" i="0" u="none" strike="noStrike" dirty="0">
                          <a:solidFill>
                            <a:srgbClr val="000000"/>
                          </a:solidFill>
                          <a:effectLst/>
                          <a:latin typeface="Times New Roman" panose="02020603050405020304" pitchFamily="18" charset="0"/>
                          <a:cs typeface="Times New Roman" panose="02020603050405020304" pitchFamily="18" charset="0"/>
                        </a:rPr>
                        <a:t>CS SIMARADJANA</a:t>
                      </a:r>
                      <a:endParaRPr lang="fr-F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i="0" u="none" strike="noStrike" dirty="0">
                          <a:solidFill>
                            <a:srgbClr val="305496"/>
                          </a:solidFill>
                          <a:effectLst/>
                          <a:latin typeface="Times New Roman" panose="02020603050405020304" pitchFamily="18" charset="0"/>
                          <a:cs typeface="Times New Roman" panose="02020603050405020304" pitchFamily="18" charset="0"/>
                        </a:rPr>
                        <a:t>94,72%</a:t>
                      </a:r>
                      <a:endParaRPr lang="fr-FR" sz="12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400" b="1" i="0" u="none" strike="noStrike" dirty="0">
                          <a:solidFill>
                            <a:srgbClr val="006100"/>
                          </a:solidFill>
                          <a:effectLst/>
                          <a:latin typeface="Times New Roman" panose="02020603050405020304" pitchFamily="18" charset="0"/>
                          <a:cs typeface="Times New Roman" panose="02020603050405020304" pitchFamily="18" charset="0"/>
                        </a:rPr>
                        <a:t>0%</a:t>
                      </a:r>
                      <a:endParaRPr lang="fr-FR" sz="14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14876">
                <a:tc>
                  <a:txBody>
                    <a:bodyPr/>
                    <a:lstStyle/>
                    <a:p>
                      <a:pPr algn="l" fontAlgn="b"/>
                      <a:r>
                        <a:rPr lang="fr-FR" sz="1400" b="1" i="0" u="none" strike="noStrike" dirty="0">
                          <a:solidFill>
                            <a:srgbClr val="000000"/>
                          </a:solidFill>
                          <a:effectLst/>
                          <a:latin typeface="Times New Roman" panose="02020603050405020304" pitchFamily="18" charset="0"/>
                          <a:cs typeface="Times New Roman" panose="02020603050405020304" pitchFamily="18" charset="0"/>
                        </a:rPr>
                        <a:t>GOZ-BEIDA</a:t>
                      </a:r>
                      <a:endParaRPr lang="fr-F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200" b="0" i="0" u="none" strike="noStrike" dirty="0">
                          <a:solidFill>
                            <a:srgbClr val="000000"/>
                          </a:solidFill>
                          <a:effectLst/>
                          <a:latin typeface="Times New Roman" panose="02020603050405020304" pitchFamily="18" charset="0"/>
                          <a:cs typeface="Times New Roman" panose="02020603050405020304" pitchFamily="18" charset="0"/>
                        </a:rPr>
                        <a:t>CS GROUNKOUM</a:t>
                      </a:r>
                      <a:endParaRPr lang="fr-F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200" b="1" i="0" u="none" strike="noStrike" dirty="0">
                          <a:solidFill>
                            <a:srgbClr val="305496"/>
                          </a:solidFill>
                          <a:effectLst/>
                          <a:latin typeface="Times New Roman" panose="02020603050405020304" pitchFamily="18" charset="0"/>
                          <a:cs typeface="Times New Roman" panose="02020603050405020304" pitchFamily="18" charset="0"/>
                        </a:rPr>
                        <a:t>92,36%</a:t>
                      </a:r>
                      <a:endParaRPr lang="fr-FR" sz="12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006100"/>
                          </a:solidFill>
                          <a:effectLst/>
                          <a:latin typeface="Times New Roman" panose="02020603050405020304" pitchFamily="18" charset="0"/>
                          <a:cs typeface="Times New Roman" panose="02020603050405020304" pitchFamily="18" charset="0"/>
                        </a:rPr>
                        <a:t>0%</a:t>
                      </a:r>
                      <a:endParaRPr lang="fr-FR" sz="14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369106">
                <a:tc>
                  <a:txBody>
                    <a:bodyPr/>
                    <a:lstStyle/>
                    <a:p>
                      <a:pPr algn="l" fontAlgn="b"/>
                      <a:r>
                        <a:rPr lang="fr-FR" sz="1400" b="1" i="0" u="none" strike="noStrike" dirty="0">
                          <a:solidFill>
                            <a:srgbClr val="000000"/>
                          </a:solidFill>
                          <a:effectLst/>
                          <a:latin typeface="Times New Roman" panose="02020603050405020304" pitchFamily="18" charset="0"/>
                          <a:cs typeface="Times New Roman" panose="02020603050405020304" pitchFamily="18" charset="0"/>
                        </a:rPr>
                        <a:t>GOZ-BEIDA</a:t>
                      </a:r>
                      <a:endParaRPr lang="fr-F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fr-FR" sz="1200" b="0" i="0" u="none" strike="noStrike" dirty="0">
                          <a:solidFill>
                            <a:srgbClr val="000000"/>
                          </a:solidFill>
                          <a:effectLst/>
                          <a:latin typeface="Times New Roman" panose="02020603050405020304" pitchFamily="18" charset="0"/>
                          <a:cs typeface="Times New Roman" panose="02020603050405020304" pitchFamily="18" charset="0"/>
                        </a:rPr>
                        <a:t>CS GOZ-BEIDA URBAIN</a:t>
                      </a:r>
                      <a:endParaRPr lang="fr-F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i="0" u="none" strike="noStrike" dirty="0">
                          <a:solidFill>
                            <a:srgbClr val="305496"/>
                          </a:solidFill>
                          <a:effectLst/>
                          <a:latin typeface="Times New Roman" panose="02020603050405020304" pitchFamily="18" charset="0"/>
                          <a:cs typeface="Times New Roman" panose="02020603050405020304" pitchFamily="18" charset="0"/>
                        </a:rPr>
                        <a:t>74,78%</a:t>
                      </a:r>
                      <a:endParaRPr lang="fr-FR" sz="12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400" b="1" i="0" u="none" strike="noStrike" dirty="0">
                          <a:solidFill>
                            <a:srgbClr val="006100"/>
                          </a:solidFill>
                          <a:effectLst/>
                          <a:latin typeface="Times New Roman" panose="02020603050405020304" pitchFamily="18" charset="0"/>
                          <a:cs typeface="Times New Roman" panose="02020603050405020304" pitchFamily="18" charset="0"/>
                        </a:rPr>
                        <a:t>0%</a:t>
                      </a:r>
                      <a:endParaRPr lang="fr-FR" sz="14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2373" marR="2373" marT="2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bl>
          </a:graphicData>
        </a:graphic>
      </p:graphicFrame>
      <p:pic>
        <p:nvPicPr>
          <p:cNvPr id="13" name="Image 12"/>
          <p:cNvPicPr>
            <a:picLocks noChangeAspect="1"/>
          </p:cNvPicPr>
          <p:nvPr/>
        </p:nvPicPr>
        <p:blipFill rotWithShape="1">
          <a:blip r:embed="rId2"/>
          <a:srcRect b="19869"/>
          <a:stretch>
            <a:fillRect/>
          </a:stretch>
        </p:blipFill>
        <p:spPr>
          <a:xfrm>
            <a:off x="7608128" y="4729682"/>
            <a:ext cx="3928498" cy="1054421"/>
          </a:xfrm>
          <a:prstGeom prst="rect">
            <a:avLst/>
          </a:prstGeom>
        </p:spPr>
      </p:pic>
      <p:pic>
        <p:nvPicPr>
          <p:cNvPr id="15" name="Image 14"/>
          <p:cNvPicPr>
            <a:picLocks noChangeAspect="1"/>
          </p:cNvPicPr>
          <p:nvPr/>
        </p:nvPicPr>
        <p:blipFill>
          <a:blip r:embed="rId3"/>
          <a:stretch>
            <a:fillRect/>
          </a:stretch>
        </p:blipFill>
        <p:spPr>
          <a:xfrm>
            <a:off x="9031074" y="6144208"/>
            <a:ext cx="702861" cy="642618"/>
          </a:xfrm>
          <a:prstGeom prst="rect">
            <a:avLst/>
          </a:prstGeom>
        </p:spPr>
      </p:pic>
      <p:pic>
        <p:nvPicPr>
          <p:cNvPr id="16" name="Image 15"/>
          <p:cNvPicPr>
            <a:picLocks noChangeAspect="1"/>
          </p:cNvPicPr>
          <p:nvPr/>
        </p:nvPicPr>
        <p:blipFill>
          <a:blip r:embed="rId4"/>
          <a:stretch>
            <a:fillRect/>
          </a:stretch>
        </p:blipFill>
        <p:spPr>
          <a:xfrm>
            <a:off x="2861243" y="6144206"/>
            <a:ext cx="610038" cy="642620"/>
          </a:xfrm>
          <a:prstGeom prst="rect">
            <a:avLst/>
          </a:prstGeom>
        </p:spPr>
      </p:pic>
      <p:pic>
        <p:nvPicPr>
          <p:cNvPr id="17" name="Picture 2" descr="Malaria Consortium - Wikipe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9129" y="6144205"/>
            <a:ext cx="903553" cy="642619"/>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p:cNvPicPr>
            <a:picLocks noChangeAspect="1"/>
          </p:cNvPicPr>
          <p:nvPr/>
        </p:nvPicPr>
        <p:blipFill>
          <a:blip r:embed="rId6"/>
          <a:stretch>
            <a:fillRect/>
          </a:stretch>
        </p:blipFill>
        <p:spPr>
          <a:xfrm>
            <a:off x="7772223" y="6144205"/>
            <a:ext cx="795941" cy="642619"/>
          </a:xfrm>
          <a:prstGeom prst="rect">
            <a:avLst/>
          </a:prstGeom>
        </p:spPr>
      </p:pic>
      <p:pic>
        <p:nvPicPr>
          <p:cNvPr id="19" name="Imag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8228" y="6144206"/>
            <a:ext cx="927541" cy="642620"/>
          </a:xfrm>
          <a:prstGeom prst="rect">
            <a:avLst/>
          </a:prstGeom>
        </p:spPr>
      </p:pic>
      <p:pic>
        <p:nvPicPr>
          <p:cNvPr id="20" name="Imag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34086" y="6144205"/>
            <a:ext cx="533519" cy="64261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96157" y="52244"/>
            <a:ext cx="1228520" cy="316803"/>
          </a:xfrm>
        </p:spPr>
        <p:txBody>
          <a:bodyPr>
            <a:noAutofit/>
          </a:bodyPr>
          <a:lstStyle/>
          <a:p>
            <a:pPr algn="ctr"/>
            <a:r>
              <a:rPr lang="fr-FR" sz="2000" dirty="0" smtClean="0">
                <a:solidFill>
                  <a:schemeClr val="bg2"/>
                </a:solidFill>
                <a:latin typeface="Times New Roman" panose="02020603050405020304" pitchFamily="18" charset="0"/>
                <a:cs typeface="Times New Roman" panose="02020603050405020304" pitchFamily="18" charset="0"/>
              </a:rPr>
              <a:t>IMAGES</a:t>
            </a:r>
            <a:endParaRPr lang="fr-FR" sz="2400" dirty="0">
              <a:solidFill>
                <a:schemeClr val="bg2"/>
              </a:solidFill>
              <a:latin typeface="Times New Roman" panose="02020603050405020304" pitchFamily="18" charset="0"/>
              <a:cs typeface="Times New Roman" panose="02020603050405020304" pitchFamily="18" charset="0"/>
            </a:endParaRPr>
          </a:p>
        </p:txBody>
      </p:sp>
      <p:pic>
        <p:nvPicPr>
          <p:cNvPr id="6" name="Espace réservé du contenu 5"/>
          <p:cNvPicPr>
            <a:picLocks noGrp="1" noChangeAspect="1"/>
          </p:cNvPicPr>
          <p:nvPr>
            <p:ph idx="1"/>
          </p:nvPr>
        </p:nvPicPr>
        <p:blipFill rotWithShape="1">
          <a:blip r:embed="rId1">
            <a:extLst>
              <a:ext uri="{28A0092B-C50C-407E-A947-70E740481C1C}">
                <a14:useLocalDpi xmlns:a14="http://schemas.microsoft.com/office/drawing/2010/main" val="0"/>
              </a:ext>
            </a:extLst>
          </a:blip>
          <a:srcRect l="6369" t="1925" r="6369" b="1925"/>
          <a:stretch>
            <a:fillRect/>
          </a:stretch>
        </p:blipFill>
        <p:spPr>
          <a:xfrm>
            <a:off x="213146" y="52245"/>
            <a:ext cx="4910405" cy="2978035"/>
          </a:xfrm>
        </p:spPr>
      </p:pic>
      <p:sp>
        <p:nvSpPr>
          <p:cNvPr id="5" name="Espace réservé du numéro de diapositive 4"/>
          <p:cNvSpPr>
            <a:spLocks noGrp="1"/>
          </p:cNvSpPr>
          <p:nvPr>
            <p:ph type="sldNum" sz="quarter" idx="12"/>
          </p:nvPr>
        </p:nvSpPr>
        <p:spPr>
          <a:xfrm>
            <a:off x="3909263" y="6386328"/>
            <a:ext cx="2743200" cy="365125"/>
          </a:xfrm>
        </p:spPr>
        <p:txBody>
          <a:bodyPr/>
          <a:lstStyle/>
          <a:p>
            <a:fld id="{27E0BB98-DA0F-4719-BE7A-687BE969C827}" type="slidenum">
              <a:rPr lang="fr-FR" smtClean="0"/>
            </a:fld>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7284" y="52244"/>
            <a:ext cx="5486399" cy="2978035"/>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146" y="3076635"/>
            <a:ext cx="4910405" cy="2824434"/>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7284" y="3076636"/>
            <a:ext cx="5486399" cy="2824434"/>
          </a:xfrm>
          <a:prstGeom prst="rect">
            <a:avLst/>
          </a:prstGeom>
        </p:spPr>
      </p:pic>
      <p:pic>
        <p:nvPicPr>
          <p:cNvPr id="11" name="Image 10"/>
          <p:cNvPicPr>
            <a:picLocks noChangeAspect="1"/>
          </p:cNvPicPr>
          <p:nvPr/>
        </p:nvPicPr>
        <p:blipFill>
          <a:blip r:embed="rId5"/>
          <a:stretch>
            <a:fillRect/>
          </a:stretch>
        </p:blipFill>
        <p:spPr>
          <a:xfrm>
            <a:off x="9031074" y="6144208"/>
            <a:ext cx="702861" cy="642618"/>
          </a:xfrm>
          <a:prstGeom prst="rect">
            <a:avLst/>
          </a:prstGeom>
        </p:spPr>
      </p:pic>
      <p:pic>
        <p:nvPicPr>
          <p:cNvPr id="12" name="Image 11"/>
          <p:cNvPicPr>
            <a:picLocks noChangeAspect="1"/>
          </p:cNvPicPr>
          <p:nvPr/>
        </p:nvPicPr>
        <p:blipFill>
          <a:blip r:embed="rId6"/>
          <a:stretch>
            <a:fillRect/>
          </a:stretch>
        </p:blipFill>
        <p:spPr>
          <a:xfrm>
            <a:off x="2861243" y="6144206"/>
            <a:ext cx="610038" cy="642620"/>
          </a:xfrm>
          <a:prstGeom prst="rect">
            <a:avLst/>
          </a:prstGeom>
        </p:spPr>
      </p:pic>
      <p:pic>
        <p:nvPicPr>
          <p:cNvPr id="13" name="Picture 2" descr="Malaria Consortium - Wikipedi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59129" y="6144205"/>
            <a:ext cx="903553" cy="64261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p:cNvPicPr>
            <a:picLocks noChangeAspect="1"/>
          </p:cNvPicPr>
          <p:nvPr/>
        </p:nvPicPr>
        <p:blipFill>
          <a:blip r:embed="rId8"/>
          <a:stretch>
            <a:fillRect/>
          </a:stretch>
        </p:blipFill>
        <p:spPr>
          <a:xfrm>
            <a:off x="7772223" y="6144205"/>
            <a:ext cx="795941" cy="642619"/>
          </a:xfrm>
          <a:prstGeom prst="rect">
            <a:avLst/>
          </a:prstGeom>
        </p:spPr>
      </p:pic>
      <p:pic>
        <p:nvPicPr>
          <p:cNvPr id="15" name="Imag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18228" y="6144206"/>
            <a:ext cx="927541" cy="642620"/>
          </a:xfrm>
          <a:prstGeom prst="rect">
            <a:avLst/>
          </a:prstGeom>
        </p:spPr>
      </p:pic>
      <p:pic>
        <p:nvPicPr>
          <p:cNvPr id="16" name="Imag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34086" y="6144205"/>
            <a:ext cx="533519" cy="64261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435934"/>
          </a:xfrm>
        </p:spPr>
        <p:txBody>
          <a:bodyPr>
            <a:normAutofit fontScale="90000"/>
          </a:bodyPr>
          <a:lstStyle/>
          <a:p>
            <a:pPr algn="ctr"/>
            <a:r>
              <a:rPr lang="fr-FR" sz="4000" dirty="0">
                <a:latin typeface="Times New Roman" panose="02020603050405020304" pitchFamily="18" charset="0"/>
                <a:cs typeface="Times New Roman" panose="02020603050405020304" pitchFamily="18" charset="0"/>
              </a:rPr>
              <a:t>POINTS FORTS</a:t>
            </a:r>
            <a:endParaRPr lang="fr-FR" sz="4000" dirty="0"/>
          </a:p>
        </p:txBody>
      </p:sp>
      <p:sp>
        <p:nvSpPr>
          <p:cNvPr id="4" name="Rectangle 1"/>
          <p:cNvSpPr>
            <a:spLocks noGrp="1" noChangeArrowheads="1"/>
          </p:cNvSpPr>
          <p:nvPr>
            <p:ph idx="1"/>
          </p:nvPr>
        </p:nvSpPr>
        <p:spPr bwMode="auto">
          <a:xfrm>
            <a:off x="339754" y="723139"/>
            <a:ext cx="11593585" cy="527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pPr>
            <a:r>
              <a:rPr kumimoji="0" lang="fr-FR" altLang="fr-FR"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Établissement d'un Comité Technique de Pilotage pour la CPS</a:t>
            </a:r>
            <a:r>
              <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Création d'un comité technique pour superviser la campagne CPS;</a:t>
            </a:r>
            <a:endPar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pPr>
            <a:r>
              <a:rPr kumimoji="0" lang="fr-FR" altLang="fr-FR"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Développement des micro-plans</a:t>
            </a:r>
            <a:r>
              <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Élaboration de micro-plans détaillés pour la mise en œuvre des activités de la CPS.</a:t>
            </a:r>
            <a:endPar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pPr>
            <a:r>
              <a:rPr kumimoji="0" lang="fr-FR" altLang="fr-FR"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Engagement d'un Consultant et de Techniciens</a:t>
            </a:r>
            <a:r>
              <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Recrutement d'un consultant national et de techniciens pour soutenir les DS;</a:t>
            </a:r>
            <a:endPar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pPr>
            <a:r>
              <a:rPr kumimoji="0" lang="fr-FR" altLang="fr-FR"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Réunions mensuelles de coordination</a:t>
            </a:r>
            <a:r>
              <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Organisation de réunions mensuelles pour la préparation et la restitution des activités de la campagne.</a:t>
            </a:r>
            <a:endPar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pPr>
            <a:r>
              <a:rPr kumimoji="0" lang="fr-FR" altLang="fr-FR"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Soutien diversifié des Partenaires Techniques et Financiers</a:t>
            </a:r>
            <a:r>
              <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Appui multiforme des partenaires techniques et financiers pour la mise en œuvre de la campagne.</a:t>
            </a:r>
            <a:endPar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pPr>
            <a:r>
              <a:rPr kumimoji="0" lang="fr-FR" altLang="fr-FR"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Uniformisation des outils de la CPS</a:t>
            </a:r>
            <a:r>
              <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Utilisation uniforme des outils de collecte des données dans tous les DS;</a:t>
            </a:r>
            <a:endPar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pPr>
            <a:r>
              <a:rPr kumimoji="0" lang="fr-FR" altLang="fr-FR"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Déploiement de superviseurs à tous les niveaux</a:t>
            </a:r>
            <a:r>
              <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Envoi de superviseurs à tous les niveaux pour assurer le bon déroulement des activités.</a:t>
            </a:r>
            <a:endPar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pPr>
            <a:r>
              <a:rPr kumimoji="0" lang="fr-FR" altLang="fr-FR"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Communication fluide via WhatsApp</a:t>
            </a:r>
            <a:r>
              <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Utilisation de WhatsApp a permis une communication fluide entre les équipes.</a:t>
            </a:r>
            <a:endPar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pPr>
            <a:r>
              <a:rPr kumimoji="0" lang="fr-FR" altLang="fr-FR"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Respect du chronogramme national</a:t>
            </a:r>
            <a:r>
              <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Adhésion au calendrier national de la CPS par tous les partenaires.</a:t>
            </a:r>
            <a:endPar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pPr>
            <a:r>
              <a:rPr kumimoji="0" lang="fr-FR" altLang="fr-FR"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Disponibilité des médicaments</a:t>
            </a:r>
            <a:r>
              <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Assurer la disponibilité des médicaments à tous les niveaux de la campagne.</a:t>
            </a:r>
            <a:endPar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pPr>
            <a:r>
              <a:rPr kumimoji="0" lang="fr-FR" altLang="fr-FR"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Distribution des cartes CPS aux ménages visités</a:t>
            </a:r>
            <a:r>
              <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Fourniture des cartes CPS aux ménages lors des visites.</a:t>
            </a:r>
            <a:endPar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pPr>
            <a:r>
              <a:rPr kumimoji="0" lang="fr-FR" altLang="fr-FR"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Bonne collaboration entre les acteurs</a:t>
            </a:r>
            <a:r>
              <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Une collaboration efficace entre tous les acteurs impliqués est maintenue;</a:t>
            </a:r>
            <a:endPar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pPr>
            <a:r>
              <a:rPr kumimoji="0" lang="fr-FR" altLang="fr-FR"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Engagement de la communauté</a:t>
            </a:r>
            <a:r>
              <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Assurer l'adhésion et la participation active de la communauté.</a:t>
            </a:r>
            <a:endPar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pPr>
            <a:r>
              <a:rPr kumimoji="0" lang="fr-FR" altLang="fr-FR"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Production d'un film institutionnel</a:t>
            </a:r>
            <a:r>
              <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Réalisation d'un film institutionnel pour documenter et promouvoir les activités de la CPS.</a:t>
            </a:r>
            <a:endPar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1"/>
          <a:stretch>
            <a:fillRect/>
          </a:stretch>
        </p:blipFill>
        <p:spPr>
          <a:xfrm>
            <a:off x="9031074" y="6144208"/>
            <a:ext cx="702861" cy="642618"/>
          </a:xfrm>
          <a:prstGeom prst="rect">
            <a:avLst/>
          </a:prstGeom>
        </p:spPr>
      </p:pic>
      <p:pic>
        <p:nvPicPr>
          <p:cNvPr id="7" name="Image 6"/>
          <p:cNvPicPr>
            <a:picLocks noChangeAspect="1"/>
          </p:cNvPicPr>
          <p:nvPr/>
        </p:nvPicPr>
        <p:blipFill>
          <a:blip r:embed="rId2"/>
          <a:stretch>
            <a:fillRect/>
          </a:stretch>
        </p:blipFill>
        <p:spPr>
          <a:xfrm>
            <a:off x="2861243" y="6144206"/>
            <a:ext cx="610038" cy="642620"/>
          </a:xfrm>
          <a:prstGeom prst="rect">
            <a:avLst/>
          </a:prstGeom>
        </p:spPr>
      </p:pic>
      <p:pic>
        <p:nvPicPr>
          <p:cNvPr id="8" name="Picture 2" descr="Malaria Consortium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9129" y="6144205"/>
            <a:ext cx="903553" cy="64261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p:nvPicPr>
        <p:blipFill>
          <a:blip r:embed="rId4"/>
          <a:stretch>
            <a:fillRect/>
          </a:stretch>
        </p:blipFill>
        <p:spPr>
          <a:xfrm>
            <a:off x="7772223" y="6144205"/>
            <a:ext cx="795941" cy="642619"/>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8228" y="6144206"/>
            <a:ext cx="927541" cy="642620"/>
          </a:xfrm>
          <a:prstGeom prst="rect">
            <a:avLst/>
          </a:prstGeom>
        </p:spPr>
      </p:pic>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4086" y="6144205"/>
            <a:ext cx="533519" cy="64261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2640"/>
            <a:ext cx="10515600" cy="615942"/>
          </a:xfrm>
        </p:spPr>
        <p:txBody>
          <a:bodyPr>
            <a:normAutofit/>
          </a:bodyPr>
          <a:lstStyle/>
          <a:p>
            <a:pPr algn="ctr"/>
            <a:r>
              <a:rPr lang="fr-FR" sz="3600" b="1" dirty="0">
                <a:latin typeface="Times New Roman" panose="02020603050405020304" pitchFamily="18" charset="0"/>
                <a:cs typeface="Times New Roman" panose="02020603050405020304" pitchFamily="18" charset="0"/>
              </a:rPr>
              <a:t>POINTS A AMELIORER</a:t>
            </a:r>
            <a:endParaRPr lang="fr-FR" sz="3600" dirty="0"/>
          </a:p>
        </p:txBody>
      </p:sp>
      <p:sp>
        <p:nvSpPr>
          <p:cNvPr id="4" name="Rectangle 2"/>
          <p:cNvSpPr>
            <a:spLocks noGrp="1" noChangeArrowheads="1"/>
          </p:cNvSpPr>
          <p:nvPr>
            <p:ph idx="1"/>
          </p:nvPr>
        </p:nvSpPr>
        <p:spPr bwMode="auto">
          <a:xfrm>
            <a:off x="238125" y="675322"/>
            <a:ext cx="11623908"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ts val="600"/>
              </a:spcBef>
              <a:spcAft>
                <a:spcPct val="0"/>
              </a:spcAft>
              <a:buClrTx/>
              <a:buSzTx/>
              <a:buFontTx/>
              <a:buChar char="•"/>
            </a:pPr>
            <a:r>
              <a:rPr kumimoji="0" lang="fr-FR" altLang="fr-FR"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Problèmes de Connectivité et de Maîtrise</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Difficultés de mise à jour des tablettes en raison de la mauvaise connexion internet et du manque de maîtrise des outils digitaux.</a:t>
            </a:r>
            <a:endPar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Char char="•"/>
            </a:pPr>
            <a:r>
              <a:rPr kumimoji="0" lang="fr-FR" altLang="fr-FR"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Accès Difficile aux Zones</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L'inaccessibilité de certaines zones due aux conditions météorologiques et géographiques complique l'acheminement des intrants et la collecte des données.</a:t>
            </a:r>
            <a:endPar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Char char="•"/>
            </a:pPr>
            <a:r>
              <a:rPr kumimoji="0" lang="fr-FR" altLang="fr-FR"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Supervision et Suivi Inadéquats</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Insuffisance de suivi des équipes sur le terrain et manque de supervision affectant la qualité des activités.</a:t>
            </a:r>
            <a:endPar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Char char="•"/>
            </a:pPr>
            <a:r>
              <a:rPr kumimoji="0" lang="fr-FR" altLang="fr-FR"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Présence et Coordination des Responsables</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Absence de certains responsables durant les campagnes et faible coordination perturbent les activités.</a:t>
            </a:r>
            <a:endPar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Char char="•"/>
            </a:pPr>
            <a:r>
              <a:rPr kumimoji="0" lang="fr-FR" altLang="fr-FR"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Remplissage et Administration des Outils</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Remplissage insuffisant des outils physiques et numériques, et administration incomplète des médicaments compromettent le suivi et les traitements.</a:t>
            </a:r>
            <a:endPar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Char char="•"/>
            </a:pPr>
            <a:r>
              <a:rPr kumimoji="0" lang="fr-FR" altLang="fr-FR"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Problèmes de Ressources et d'Équipement</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Manque de Power Banks pour les tablettes, manque d'intrants de protection contre la pluie, et retards de paiement des activités créent des difficultés opérationnelles.</a:t>
            </a:r>
            <a:endPar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Char char="•"/>
            </a:pPr>
            <a:r>
              <a:rPr kumimoji="0" lang="fr-FR" altLang="fr-FR"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Marquage et Traçabilité</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Marquage insuffisant des ménages après les passages des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ReCos</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compromet le suivi des interventions.</a:t>
            </a:r>
            <a:endPar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Char char="•"/>
            </a:pPr>
            <a:r>
              <a:rPr kumimoji="0" lang="fr-FR" altLang="fr-FR"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Sous-Estimation et Ressources</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Sous-estimation de la population cible dans certaines zones, entraînant un décalage entre les besoins et les ressources allouées.</a:t>
            </a:r>
            <a:endPar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Char char="•"/>
            </a:pPr>
            <a:r>
              <a:rPr kumimoji="0" lang="fr-FR" altLang="fr-FR"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Chevauchement et Organisation des Activités</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Superposition des activités perturbe leur déroulement efficace.</a:t>
            </a:r>
            <a:endPar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1"/>
          <a:stretch>
            <a:fillRect/>
          </a:stretch>
        </p:blipFill>
        <p:spPr>
          <a:xfrm>
            <a:off x="9031074" y="6144208"/>
            <a:ext cx="702861" cy="642618"/>
          </a:xfrm>
          <a:prstGeom prst="rect">
            <a:avLst/>
          </a:prstGeom>
        </p:spPr>
      </p:pic>
      <p:pic>
        <p:nvPicPr>
          <p:cNvPr id="7" name="Image 6"/>
          <p:cNvPicPr>
            <a:picLocks noChangeAspect="1"/>
          </p:cNvPicPr>
          <p:nvPr/>
        </p:nvPicPr>
        <p:blipFill>
          <a:blip r:embed="rId2"/>
          <a:stretch>
            <a:fillRect/>
          </a:stretch>
        </p:blipFill>
        <p:spPr>
          <a:xfrm>
            <a:off x="2861243" y="6144206"/>
            <a:ext cx="610038" cy="642620"/>
          </a:xfrm>
          <a:prstGeom prst="rect">
            <a:avLst/>
          </a:prstGeom>
        </p:spPr>
      </p:pic>
      <p:pic>
        <p:nvPicPr>
          <p:cNvPr id="8" name="Picture 2" descr="Malaria Consortium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9129" y="6144205"/>
            <a:ext cx="903553" cy="64261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p:nvPicPr>
        <p:blipFill>
          <a:blip r:embed="rId4"/>
          <a:stretch>
            <a:fillRect/>
          </a:stretch>
        </p:blipFill>
        <p:spPr>
          <a:xfrm>
            <a:off x="7772223" y="6144205"/>
            <a:ext cx="795941" cy="642619"/>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8228" y="6144206"/>
            <a:ext cx="927541" cy="642620"/>
          </a:xfrm>
          <a:prstGeom prst="rect">
            <a:avLst/>
          </a:prstGeom>
        </p:spPr>
      </p:pic>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4086" y="6144205"/>
            <a:ext cx="533519" cy="64261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21990"/>
          </a:xfrm>
        </p:spPr>
        <p:txBody>
          <a:bodyPr/>
          <a:lstStyle/>
          <a:p>
            <a:pPr algn="ctr"/>
            <a:r>
              <a:rPr lang="fr-FR" b="1" dirty="0" smtClean="0">
                <a:latin typeface="Times New Roman" panose="02020603050405020304" pitchFamily="18" charset="0"/>
                <a:cs typeface="Times New Roman" panose="02020603050405020304" pitchFamily="18" charset="0"/>
              </a:rPr>
              <a:t>OPPORTUNITÉS </a:t>
            </a:r>
            <a:endParaRPr lang="fr-FR" dirty="0"/>
          </a:p>
        </p:txBody>
      </p:sp>
      <p:sp>
        <p:nvSpPr>
          <p:cNvPr id="3" name="Espace réservé du contenu 2"/>
          <p:cNvSpPr>
            <a:spLocks noGrp="1"/>
          </p:cNvSpPr>
          <p:nvPr>
            <p:ph idx="1"/>
          </p:nvPr>
        </p:nvSpPr>
        <p:spPr/>
        <p:txBody>
          <a:bodyPr/>
          <a:lstStyle/>
          <a:p>
            <a:pPr marL="342900" indent="-342900"/>
            <a:r>
              <a:rPr lang="fr-FR" dirty="0">
                <a:latin typeface="Times New Roman" panose="02020603050405020304" pitchFamily="18" charset="0"/>
                <a:cs typeface="Times New Roman" panose="02020603050405020304" pitchFamily="18" charset="0"/>
              </a:rPr>
              <a:t>Existence des radios communautaires</a:t>
            </a:r>
            <a:endParaRPr lang="fr-FR" dirty="0">
              <a:latin typeface="Times New Roman" panose="02020603050405020304" pitchFamily="18" charset="0"/>
              <a:cs typeface="Times New Roman" panose="02020603050405020304" pitchFamily="18" charset="0"/>
            </a:endParaRPr>
          </a:p>
          <a:p>
            <a:pPr marL="342900" indent="-342900"/>
            <a:r>
              <a:rPr lang="fr-FR" dirty="0">
                <a:latin typeface="Times New Roman" panose="02020603050405020304" pitchFamily="18" charset="0"/>
                <a:cs typeface="Times New Roman" panose="02020603050405020304" pitchFamily="18" charset="0"/>
              </a:rPr>
              <a:t>Présence des OSC</a:t>
            </a:r>
            <a:endParaRPr lang="fr-FR" dirty="0">
              <a:latin typeface="Times New Roman" panose="02020603050405020304" pitchFamily="18" charset="0"/>
              <a:cs typeface="Times New Roman" panose="02020603050405020304" pitchFamily="18" charset="0"/>
            </a:endParaRPr>
          </a:p>
          <a:p>
            <a:pPr marL="342900" indent="-342900"/>
            <a:r>
              <a:rPr lang="fr-FR" dirty="0">
                <a:latin typeface="Times New Roman" panose="02020603050405020304" pitchFamily="18" charset="0"/>
                <a:cs typeface="Times New Roman" panose="02020603050405020304" pitchFamily="18" charset="0"/>
              </a:rPr>
              <a:t>Agences de téléphonie mobile</a:t>
            </a:r>
            <a:endParaRPr lang="fr-FR" dirty="0">
              <a:latin typeface="Times New Roman" panose="02020603050405020304" pitchFamily="18" charset="0"/>
              <a:cs typeface="Times New Roman" panose="02020603050405020304" pitchFamily="18" charset="0"/>
            </a:endParaRPr>
          </a:p>
          <a:p>
            <a:pPr marL="342900" indent="-342900"/>
            <a:r>
              <a:rPr lang="fr-FR" dirty="0">
                <a:latin typeface="Times New Roman" panose="02020603050405020304" pitchFamily="18" charset="0"/>
                <a:cs typeface="Times New Roman" panose="02020603050405020304" pitchFamily="18" charset="0"/>
              </a:rPr>
              <a:t>COSAN/COGES</a:t>
            </a:r>
            <a:endParaRPr lang="fr-FR" dirty="0">
              <a:latin typeface="Times New Roman" panose="02020603050405020304" pitchFamily="18" charset="0"/>
              <a:cs typeface="Times New Roman" panose="02020603050405020304" pitchFamily="18" charset="0"/>
            </a:endParaRPr>
          </a:p>
          <a:p>
            <a:pPr marL="342900" indent="-342900"/>
            <a:r>
              <a:rPr lang="fr-FR" dirty="0">
                <a:latin typeface="Times New Roman" panose="02020603050405020304" pitchFamily="18" charset="0"/>
                <a:cs typeface="Times New Roman" panose="02020603050405020304" pitchFamily="18" charset="0"/>
              </a:rPr>
              <a:t>Collectivités locales décentralisées</a:t>
            </a:r>
            <a:endParaRPr lang="fr-FR" dirty="0">
              <a:latin typeface="Times New Roman" panose="02020603050405020304" pitchFamily="18"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27E0BB98-DA0F-4719-BE7A-687BE969C827}" type="slidenum">
              <a:rPr lang="fr-FR" smtClean="0"/>
            </a:fld>
            <a:endParaRPr lang="fr-FR"/>
          </a:p>
        </p:txBody>
      </p:sp>
      <p:pic>
        <p:nvPicPr>
          <p:cNvPr id="7" name="Image 6"/>
          <p:cNvPicPr>
            <a:picLocks noChangeAspect="1"/>
          </p:cNvPicPr>
          <p:nvPr/>
        </p:nvPicPr>
        <p:blipFill>
          <a:blip r:embed="rId1"/>
          <a:stretch>
            <a:fillRect/>
          </a:stretch>
        </p:blipFill>
        <p:spPr>
          <a:xfrm>
            <a:off x="9031074" y="6144208"/>
            <a:ext cx="702861" cy="642618"/>
          </a:xfrm>
          <a:prstGeom prst="rect">
            <a:avLst/>
          </a:prstGeom>
        </p:spPr>
      </p:pic>
      <p:pic>
        <p:nvPicPr>
          <p:cNvPr id="8" name="Image 7"/>
          <p:cNvPicPr>
            <a:picLocks noChangeAspect="1"/>
          </p:cNvPicPr>
          <p:nvPr/>
        </p:nvPicPr>
        <p:blipFill>
          <a:blip r:embed="rId2"/>
          <a:stretch>
            <a:fillRect/>
          </a:stretch>
        </p:blipFill>
        <p:spPr>
          <a:xfrm>
            <a:off x="2861243" y="6144206"/>
            <a:ext cx="610038" cy="642620"/>
          </a:xfrm>
          <a:prstGeom prst="rect">
            <a:avLst/>
          </a:prstGeom>
        </p:spPr>
      </p:pic>
      <p:pic>
        <p:nvPicPr>
          <p:cNvPr id="9" name="Picture 2" descr="Malaria Consortium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9129" y="6144205"/>
            <a:ext cx="903553" cy="64261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p:nvPicPr>
        <p:blipFill>
          <a:blip r:embed="rId4"/>
          <a:stretch>
            <a:fillRect/>
          </a:stretch>
        </p:blipFill>
        <p:spPr>
          <a:xfrm>
            <a:off x="7772223" y="6144205"/>
            <a:ext cx="795941" cy="642619"/>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8228" y="6144206"/>
            <a:ext cx="927541" cy="642620"/>
          </a:xfrm>
          <a:prstGeom prst="rect">
            <a:avLst/>
          </a:prstGeom>
        </p:spPr>
      </p:pic>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4086" y="6144205"/>
            <a:ext cx="533519" cy="64261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838033"/>
          </a:xfrm>
        </p:spPr>
        <p:txBody>
          <a:bodyPr/>
          <a:lstStyle/>
          <a:p>
            <a:pPr algn="ctr"/>
            <a:r>
              <a:rPr lang="fr-FR" b="1" dirty="0">
                <a:latin typeface="Times New Roman" panose="02020603050405020304" pitchFamily="18" charset="0"/>
                <a:cs typeface="Times New Roman" panose="02020603050405020304" pitchFamily="18" charset="0"/>
              </a:rPr>
              <a:t>MENACES</a:t>
            </a:r>
            <a:endParaRPr lang="fr-FR" dirty="0"/>
          </a:p>
        </p:txBody>
      </p:sp>
      <p:sp>
        <p:nvSpPr>
          <p:cNvPr id="3" name="Espace réservé du contenu 2"/>
          <p:cNvSpPr>
            <a:spLocks noGrp="1"/>
          </p:cNvSpPr>
          <p:nvPr>
            <p:ph idx="1"/>
          </p:nvPr>
        </p:nvSpPr>
        <p:spPr/>
        <p:txBody>
          <a:bodyPr/>
          <a:lstStyle/>
          <a:p>
            <a:pPr marL="342900" indent="-342900"/>
            <a:r>
              <a:rPr lang="fr-FR" dirty="0">
                <a:latin typeface="Times New Roman" panose="02020603050405020304" pitchFamily="18" charset="0"/>
                <a:cs typeface="Times New Roman" panose="02020603050405020304" pitchFamily="18" charset="0"/>
              </a:rPr>
              <a:t>L’inondation</a:t>
            </a:r>
            <a:endParaRPr lang="fr-FR" dirty="0">
              <a:latin typeface="Times New Roman" panose="02020603050405020304" pitchFamily="18" charset="0"/>
              <a:cs typeface="Times New Roman" panose="02020603050405020304" pitchFamily="18" charset="0"/>
            </a:endParaRPr>
          </a:p>
          <a:p>
            <a:pPr marL="342900" indent="-342900"/>
            <a:r>
              <a:rPr lang="fr-FR" dirty="0">
                <a:latin typeface="Times New Roman" panose="02020603050405020304" pitchFamily="18" charset="0"/>
                <a:cs typeface="Times New Roman" panose="02020603050405020304" pitchFamily="18" charset="0"/>
              </a:rPr>
              <a:t>Problèmes d'insécurité</a:t>
            </a:r>
            <a:endParaRPr lang="fr-FR" dirty="0">
              <a:latin typeface="Times New Roman" panose="02020603050405020304" pitchFamily="18" charset="0"/>
              <a:cs typeface="Times New Roman" panose="02020603050405020304" pitchFamily="18" charset="0"/>
            </a:endParaRPr>
          </a:p>
          <a:p>
            <a:pPr marL="342900" indent="-342900"/>
            <a:r>
              <a:rPr lang="fr-FR" dirty="0">
                <a:latin typeface="Times New Roman" panose="02020603050405020304" pitchFamily="18" charset="0"/>
                <a:cs typeface="Times New Roman" panose="02020603050405020304" pitchFamily="18" charset="0"/>
              </a:rPr>
              <a:t>Conflits intercommunautaires </a:t>
            </a:r>
            <a:endParaRPr lang="fr-FR" dirty="0">
              <a:latin typeface="Times New Roman" panose="02020603050405020304" pitchFamily="18"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27E0BB98-DA0F-4719-BE7A-687BE969C827}" type="slidenum">
              <a:rPr lang="fr-FR" smtClean="0"/>
            </a:fld>
            <a:endParaRPr lang="fr-FR"/>
          </a:p>
        </p:txBody>
      </p:sp>
      <p:pic>
        <p:nvPicPr>
          <p:cNvPr id="7" name="Image 6"/>
          <p:cNvPicPr>
            <a:picLocks noChangeAspect="1"/>
          </p:cNvPicPr>
          <p:nvPr/>
        </p:nvPicPr>
        <p:blipFill>
          <a:blip r:embed="rId1"/>
          <a:stretch>
            <a:fillRect/>
          </a:stretch>
        </p:blipFill>
        <p:spPr>
          <a:xfrm>
            <a:off x="9031074" y="6144208"/>
            <a:ext cx="702861" cy="642618"/>
          </a:xfrm>
          <a:prstGeom prst="rect">
            <a:avLst/>
          </a:prstGeom>
        </p:spPr>
      </p:pic>
      <p:pic>
        <p:nvPicPr>
          <p:cNvPr id="8" name="Image 7"/>
          <p:cNvPicPr>
            <a:picLocks noChangeAspect="1"/>
          </p:cNvPicPr>
          <p:nvPr/>
        </p:nvPicPr>
        <p:blipFill>
          <a:blip r:embed="rId2"/>
          <a:stretch>
            <a:fillRect/>
          </a:stretch>
        </p:blipFill>
        <p:spPr>
          <a:xfrm>
            <a:off x="2861243" y="6144206"/>
            <a:ext cx="610038" cy="642620"/>
          </a:xfrm>
          <a:prstGeom prst="rect">
            <a:avLst/>
          </a:prstGeom>
        </p:spPr>
      </p:pic>
      <p:pic>
        <p:nvPicPr>
          <p:cNvPr id="9" name="Picture 2" descr="Malaria Consortium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9129" y="6144205"/>
            <a:ext cx="903553" cy="64261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p:nvPicPr>
        <p:blipFill>
          <a:blip r:embed="rId4"/>
          <a:stretch>
            <a:fillRect/>
          </a:stretch>
        </p:blipFill>
        <p:spPr>
          <a:xfrm>
            <a:off x="7772223" y="6144205"/>
            <a:ext cx="795941" cy="642619"/>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8228" y="6144206"/>
            <a:ext cx="927541" cy="642620"/>
          </a:xfrm>
          <a:prstGeom prst="rect">
            <a:avLst/>
          </a:prstGeom>
        </p:spPr>
      </p:pic>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4086" y="6144205"/>
            <a:ext cx="533519" cy="64261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Espace réservé du contenu 2"/>
          <p:cNvSpPr txBox="1"/>
          <p:nvPr/>
        </p:nvSpPr>
        <p:spPr>
          <a:xfrm>
            <a:off x="540922" y="1008620"/>
            <a:ext cx="6811741" cy="52774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00000"/>
              </a:lnSpc>
              <a:buFont typeface="Wingdings" panose="05000000000000000000" pitchFamily="2" charset="2"/>
              <a:buChar char="q"/>
            </a:pPr>
            <a:r>
              <a:rPr lang="fr-FR" dirty="0">
                <a:solidFill>
                  <a:srgbClr val="002060"/>
                </a:solidFill>
                <a:latin typeface="Times New Roman" panose="02020603050405020304" pitchFamily="18" charset="0"/>
                <a:cs typeface="Times New Roman" panose="02020603050405020304" pitchFamily="18" charset="0"/>
              </a:rPr>
              <a:t>L’utilisation des données de deux sources </a:t>
            </a:r>
            <a:r>
              <a:rPr lang="fr-FR" b="1" dirty="0">
                <a:solidFill>
                  <a:srgbClr val="002060"/>
                </a:solidFill>
                <a:latin typeface="Times New Roman" panose="02020603050405020304" pitchFamily="18" charset="0"/>
                <a:cs typeface="Times New Roman" panose="02020603050405020304" pitchFamily="18" charset="0"/>
              </a:rPr>
              <a:t>(registres et tablettes) </a:t>
            </a:r>
            <a:r>
              <a:rPr lang="fr-FR" dirty="0">
                <a:solidFill>
                  <a:srgbClr val="002060"/>
                </a:solidFill>
                <a:latin typeface="Times New Roman" panose="02020603050405020304" pitchFamily="18" charset="0"/>
                <a:cs typeface="Times New Roman" panose="02020603050405020304" pitchFamily="18" charset="0"/>
              </a:rPr>
              <a:t>permet d’avoir des données de meilleures qualités ; </a:t>
            </a:r>
            <a:endParaRPr lang="fr-FR" dirty="0">
              <a:solidFill>
                <a:srgbClr val="002060"/>
              </a:solidFill>
              <a:latin typeface="Times New Roman" panose="02020603050405020304" pitchFamily="18" charset="0"/>
              <a:cs typeface="Times New Roman" panose="02020603050405020304" pitchFamily="18" charset="0"/>
            </a:endParaRPr>
          </a:p>
          <a:p>
            <a:pPr marL="342900" indent="-342900" algn="just">
              <a:lnSpc>
                <a:spcPct val="100000"/>
              </a:lnSpc>
              <a:buFont typeface="Wingdings" panose="05000000000000000000" pitchFamily="2" charset="2"/>
              <a:buChar char="q"/>
            </a:pPr>
            <a:r>
              <a:rPr lang="fr-FR" dirty="0">
                <a:solidFill>
                  <a:srgbClr val="002060"/>
                </a:solidFill>
                <a:latin typeface="Times New Roman" panose="02020603050405020304" pitchFamily="18" charset="0"/>
                <a:cs typeface="Times New Roman" panose="02020603050405020304" pitchFamily="18" charset="0"/>
              </a:rPr>
              <a:t>Le </a:t>
            </a:r>
            <a:r>
              <a:rPr lang="fr-FR" b="1" dirty="0">
                <a:solidFill>
                  <a:srgbClr val="002060"/>
                </a:solidFill>
                <a:latin typeface="Times New Roman" panose="02020603050405020304" pitchFamily="18" charset="0"/>
                <a:cs typeface="Times New Roman" panose="02020603050405020304" pitchFamily="18" charset="0"/>
              </a:rPr>
              <a:t>suivi</a:t>
            </a:r>
            <a:r>
              <a:rPr lang="fr-FR" dirty="0">
                <a:solidFill>
                  <a:srgbClr val="002060"/>
                </a:solidFill>
                <a:latin typeface="Times New Roman" panose="02020603050405020304" pitchFamily="18" charset="0"/>
                <a:cs typeface="Times New Roman" panose="02020603050405020304" pitchFamily="18" charset="0"/>
              </a:rPr>
              <a:t> au quotidien des données de deux sources (registres et tablettes) permet de réduire les écarts ; </a:t>
            </a:r>
            <a:endParaRPr lang="fr-FR" dirty="0">
              <a:solidFill>
                <a:srgbClr val="002060"/>
              </a:solidFill>
              <a:latin typeface="Times New Roman" panose="02020603050405020304" pitchFamily="18" charset="0"/>
              <a:cs typeface="Times New Roman" panose="02020603050405020304" pitchFamily="18" charset="0"/>
            </a:endParaRPr>
          </a:p>
          <a:p>
            <a:pPr marL="342900" indent="-342900" algn="just">
              <a:lnSpc>
                <a:spcPct val="100000"/>
              </a:lnSpc>
              <a:buFont typeface="Wingdings" panose="05000000000000000000" pitchFamily="2" charset="2"/>
              <a:buChar char="q"/>
            </a:pPr>
            <a:r>
              <a:rPr lang="fr-FR" dirty="0">
                <a:solidFill>
                  <a:srgbClr val="002060"/>
                </a:solidFill>
                <a:latin typeface="Times New Roman" panose="02020603050405020304" pitchFamily="18" charset="0"/>
                <a:cs typeface="Times New Roman" panose="02020603050405020304" pitchFamily="18" charset="0"/>
              </a:rPr>
              <a:t>Le serveur </a:t>
            </a:r>
            <a:r>
              <a:rPr lang="fr-FR" b="1" dirty="0">
                <a:solidFill>
                  <a:srgbClr val="002060"/>
                </a:solidFill>
                <a:latin typeface="Times New Roman" panose="02020603050405020304" pitchFamily="18" charset="0"/>
                <a:cs typeface="Times New Roman" panose="02020603050405020304" pitchFamily="18" charset="0"/>
              </a:rPr>
              <a:t>MDM</a:t>
            </a:r>
            <a:r>
              <a:rPr lang="fr-FR" dirty="0">
                <a:solidFill>
                  <a:srgbClr val="002060"/>
                </a:solidFill>
                <a:latin typeface="Times New Roman" panose="02020603050405020304" pitchFamily="18" charset="0"/>
                <a:cs typeface="Times New Roman" panose="02020603050405020304" pitchFamily="18" charset="0"/>
              </a:rPr>
              <a:t> a permis au delà de protection des tablettes de suivre le mouvement des tablettes et d’identifier celles qui ne se sont jamais connectées pendant la campagne ;</a:t>
            </a:r>
            <a:endParaRPr lang="fr-FR" dirty="0">
              <a:solidFill>
                <a:srgbClr val="002060"/>
              </a:solidFill>
              <a:latin typeface="Times New Roman" panose="02020603050405020304" pitchFamily="18" charset="0"/>
              <a:cs typeface="Times New Roman" panose="02020603050405020304" pitchFamily="18" charset="0"/>
            </a:endParaRPr>
          </a:p>
          <a:p>
            <a:pPr marL="342900" indent="-342900" algn="just">
              <a:lnSpc>
                <a:spcPct val="100000"/>
              </a:lnSpc>
              <a:buFont typeface="Wingdings" panose="05000000000000000000" pitchFamily="2" charset="2"/>
              <a:buChar char="q"/>
            </a:pPr>
            <a:r>
              <a:rPr lang="fr-FR" dirty="0">
                <a:solidFill>
                  <a:srgbClr val="002060"/>
                </a:solidFill>
                <a:latin typeface="Times New Roman" panose="02020603050405020304" pitchFamily="18" charset="0"/>
                <a:cs typeface="Times New Roman" panose="02020603050405020304" pitchFamily="18" charset="0"/>
              </a:rPr>
              <a:t>L’utilisation de la fiche de </a:t>
            </a:r>
            <a:r>
              <a:rPr lang="fr-FR" b="1" dirty="0">
                <a:solidFill>
                  <a:srgbClr val="002060"/>
                </a:solidFill>
                <a:latin typeface="Times New Roman" panose="02020603050405020304" pitchFamily="18" charset="0"/>
                <a:cs typeface="Times New Roman" panose="02020603050405020304" pitchFamily="18" charset="0"/>
              </a:rPr>
              <a:t>synthèse journalière</a:t>
            </a:r>
            <a:r>
              <a:rPr lang="fr-FR" dirty="0">
                <a:solidFill>
                  <a:srgbClr val="002060"/>
                </a:solidFill>
                <a:latin typeface="Times New Roman" panose="02020603050405020304" pitchFamily="18" charset="0"/>
                <a:cs typeface="Times New Roman" panose="02020603050405020304" pitchFamily="18" charset="0"/>
              </a:rPr>
              <a:t>, permet une meilleure gestion </a:t>
            </a:r>
            <a:r>
              <a:rPr lang="fr-FR" b="1" dirty="0">
                <a:solidFill>
                  <a:srgbClr val="002060"/>
                </a:solidFill>
                <a:latin typeface="Times New Roman" panose="02020603050405020304" pitchFamily="18" charset="0"/>
                <a:cs typeface="Times New Roman" panose="02020603050405020304" pitchFamily="18" charset="0"/>
              </a:rPr>
              <a:t>logistique</a:t>
            </a:r>
            <a:r>
              <a:rPr lang="fr-FR" dirty="0">
                <a:solidFill>
                  <a:srgbClr val="002060"/>
                </a:solidFill>
                <a:latin typeface="Times New Roman" panose="02020603050405020304" pitchFamily="18" charset="0"/>
                <a:cs typeface="Times New Roman" panose="02020603050405020304" pitchFamily="18" charset="0"/>
              </a:rPr>
              <a:t> de la campagne.</a:t>
            </a:r>
            <a:endParaRPr lang="fr-FR" dirty="0">
              <a:solidFill>
                <a:srgbClr val="002060"/>
              </a:solidFill>
              <a:latin typeface="Times New Roman" panose="02020603050405020304" pitchFamily="18" charset="0"/>
              <a:cs typeface="Times New Roman" panose="02020603050405020304" pitchFamily="18" charset="0"/>
            </a:endParaRPr>
          </a:p>
        </p:txBody>
      </p:sp>
      <p:grpSp>
        <p:nvGrpSpPr>
          <p:cNvPr id="44" name="Group 64"/>
          <p:cNvGrpSpPr/>
          <p:nvPr/>
        </p:nvGrpSpPr>
        <p:grpSpPr>
          <a:xfrm>
            <a:off x="7673165" y="2193530"/>
            <a:ext cx="3316734" cy="3505522"/>
            <a:chOff x="6344530" y="714443"/>
            <a:chExt cx="4142440" cy="3763076"/>
          </a:xfrm>
        </p:grpSpPr>
        <p:grpSp>
          <p:nvGrpSpPr>
            <p:cNvPr id="45" name="Group 65"/>
            <p:cNvGrpSpPr/>
            <p:nvPr/>
          </p:nvGrpSpPr>
          <p:grpSpPr>
            <a:xfrm>
              <a:off x="6344530" y="1366046"/>
              <a:ext cx="4142440" cy="3111473"/>
              <a:chOff x="0" y="2960299"/>
              <a:chExt cx="4142440" cy="3111473"/>
            </a:xfrm>
          </p:grpSpPr>
          <p:grpSp>
            <p:nvGrpSpPr>
              <p:cNvPr id="48" name="Group 68"/>
              <p:cNvGrpSpPr/>
              <p:nvPr/>
            </p:nvGrpSpPr>
            <p:grpSpPr>
              <a:xfrm>
                <a:off x="0" y="5823934"/>
                <a:ext cx="2127278" cy="244888"/>
                <a:chOff x="0" y="5393632"/>
                <a:chExt cx="2127278" cy="244888"/>
              </a:xfrm>
            </p:grpSpPr>
            <p:sp>
              <p:nvSpPr>
                <p:cNvPr id="54" name="Freeform 78"/>
                <p:cNvSpPr/>
                <p:nvPr/>
              </p:nvSpPr>
              <p:spPr bwMode="auto">
                <a:xfrm>
                  <a:off x="0" y="5393632"/>
                  <a:ext cx="2022537" cy="244888"/>
                </a:xfrm>
                <a:custGeom>
                  <a:avLst/>
                  <a:gdLst>
                    <a:gd name="T0" fmla="*/ 1288 w 1371"/>
                    <a:gd name="T1" fmla="*/ 0 h 166"/>
                    <a:gd name="T2" fmla="*/ 0 w 1371"/>
                    <a:gd name="T3" fmla="*/ 0 h 166"/>
                    <a:gd name="T4" fmla="*/ 0 w 1371"/>
                    <a:gd name="T5" fmla="*/ 166 h 166"/>
                    <a:gd name="T6" fmla="*/ 1288 w 1371"/>
                    <a:gd name="T7" fmla="*/ 166 h 166"/>
                    <a:gd name="T8" fmla="*/ 1371 w 1371"/>
                    <a:gd name="T9" fmla="*/ 83 h 166"/>
                    <a:gd name="T10" fmla="*/ 1288 w 1371"/>
                    <a:gd name="T11" fmla="*/ 0 h 166"/>
                  </a:gdLst>
                  <a:ahLst/>
                  <a:cxnLst>
                    <a:cxn ang="0">
                      <a:pos x="T0" y="T1"/>
                    </a:cxn>
                    <a:cxn ang="0">
                      <a:pos x="T2" y="T3"/>
                    </a:cxn>
                    <a:cxn ang="0">
                      <a:pos x="T4" y="T5"/>
                    </a:cxn>
                    <a:cxn ang="0">
                      <a:pos x="T6" y="T7"/>
                    </a:cxn>
                    <a:cxn ang="0">
                      <a:pos x="T8" y="T9"/>
                    </a:cxn>
                    <a:cxn ang="0">
                      <a:pos x="T10" y="T11"/>
                    </a:cxn>
                  </a:cxnLst>
                  <a:rect l="0" t="0" r="r" b="b"/>
                  <a:pathLst>
                    <a:path w="1371" h="166">
                      <a:moveTo>
                        <a:pt x="1288" y="0"/>
                      </a:moveTo>
                      <a:lnTo>
                        <a:pt x="0" y="0"/>
                      </a:lnTo>
                      <a:lnTo>
                        <a:pt x="0" y="166"/>
                      </a:lnTo>
                      <a:lnTo>
                        <a:pt x="1288" y="166"/>
                      </a:lnTo>
                      <a:lnTo>
                        <a:pt x="1371" y="83"/>
                      </a:lnTo>
                      <a:lnTo>
                        <a:pt x="128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Freeform 79"/>
                <p:cNvSpPr/>
                <p:nvPr/>
              </p:nvSpPr>
              <p:spPr bwMode="auto">
                <a:xfrm>
                  <a:off x="1956152" y="5393632"/>
                  <a:ext cx="171126" cy="244888"/>
                </a:xfrm>
                <a:custGeom>
                  <a:avLst/>
                  <a:gdLst>
                    <a:gd name="T0" fmla="*/ 0 w 116"/>
                    <a:gd name="T1" fmla="*/ 166 h 166"/>
                    <a:gd name="T2" fmla="*/ 80 w 116"/>
                    <a:gd name="T3" fmla="*/ 83 h 166"/>
                    <a:gd name="T4" fmla="*/ 0 w 116"/>
                    <a:gd name="T5" fmla="*/ 0 h 166"/>
                    <a:gd name="T6" fmla="*/ 116 w 116"/>
                    <a:gd name="T7" fmla="*/ 0 h 166"/>
                    <a:gd name="T8" fmla="*/ 116 w 116"/>
                    <a:gd name="T9" fmla="*/ 166 h 166"/>
                    <a:gd name="T10" fmla="*/ 0 w 116"/>
                    <a:gd name="T11" fmla="*/ 166 h 166"/>
                    <a:gd name="T12" fmla="*/ 0 w 116"/>
                    <a:gd name="T13" fmla="*/ 166 h 166"/>
                    <a:gd name="T14" fmla="*/ 0 w 116"/>
                    <a:gd name="T15" fmla="*/ 166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66">
                      <a:moveTo>
                        <a:pt x="0" y="166"/>
                      </a:moveTo>
                      <a:lnTo>
                        <a:pt x="80" y="83"/>
                      </a:lnTo>
                      <a:lnTo>
                        <a:pt x="0" y="0"/>
                      </a:lnTo>
                      <a:lnTo>
                        <a:pt x="116" y="0"/>
                      </a:lnTo>
                      <a:lnTo>
                        <a:pt x="116" y="166"/>
                      </a:lnTo>
                      <a:lnTo>
                        <a:pt x="0" y="166"/>
                      </a:lnTo>
                      <a:lnTo>
                        <a:pt x="0" y="166"/>
                      </a:lnTo>
                      <a:lnTo>
                        <a:pt x="0" y="16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9" name="Freeform 80"/>
              <p:cNvSpPr/>
              <p:nvPr/>
            </p:nvSpPr>
            <p:spPr bwMode="auto">
              <a:xfrm>
                <a:off x="2127278" y="5049439"/>
                <a:ext cx="243413" cy="1022333"/>
              </a:xfrm>
              <a:custGeom>
                <a:avLst/>
                <a:gdLst>
                  <a:gd name="T0" fmla="*/ 165 w 165"/>
                  <a:gd name="T1" fmla="*/ 530 h 693"/>
                  <a:gd name="T2" fmla="*/ 0 w 165"/>
                  <a:gd name="T3" fmla="*/ 693 h 693"/>
                  <a:gd name="T4" fmla="*/ 0 w 165"/>
                  <a:gd name="T5" fmla="*/ 163 h 693"/>
                  <a:gd name="T6" fmla="*/ 165 w 165"/>
                  <a:gd name="T7" fmla="*/ 0 h 693"/>
                  <a:gd name="T8" fmla="*/ 165 w 165"/>
                  <a:gd name="T9" fmla="*/ 530 h 693"/>
                  <a:gd name="T10" fmla="*/ 165 w 165"/>
                  <a:gd name="T11" fmla="*/ 530 h 693"/>
                  <a:gd name="T12" fmla="*/ 165 w 165"/>
                  <a:gd name="T13" fmla="*/ 530 h 693"/>
                </a:gdLst>
                <a:ahLst/>
                <a:cxnLst>
                  <a:cxn ang="0">
                    <a:pos x="T0" y="T1"/>
                  </a:cxn>
                  <a:cxn ang="0">
                    <a:pos x="T2" y="T3"/>
                  </a:cxn>
                  <a:cxn ang="0">
                    <a:pos x="T4" y="T5"/>
                  </a:cxn>
                  <a:cxn ang="0">
                    <a:pos x="T6" y="T7"/>
                  </a:cxn>
                  <a:cxn ang="0">
                    <a:pos x="T8" y="T9"/>
                  </a:cxn>
                  <a:cxn ang="0">
                    <a:pos x="T10" y="T11"/>
                  </a:cxn>
                  <a:cxn ang="0">
                    <a:pos x="T12" y="T13"/>
                  </a:cxn>
                </a:cxnLst>
                <a:rect l="0" t="0" r="r" b="b"/>
                <a:pathLst>
                  <a:path w="165" h="693">
                    <a:moveTo>
                      <a:pt x="165" y="530"/>
                    </a:moveTo>
                    <a:lnTo>
                      <a:pt x="0" y="693"/>
                    </a:lnTo>
                    <a:lnTo>
                      <a:pt x="0" y="163"/>
                    </a:lnTo>
                    <a:lnTo>
                      <a:pt x="165" y="0"/>
                    </a:lnTo>
                    <a:lnTo>
                      <a:pt x="165" y="530"/>
                    </a:lnTo>
                    <a:lnTo>
                      <a:pt x="165" y="530"/>
                    </a:lnTo>
                    <a:lnTo>
                      <a:pt x="165" y="53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50" name="Group 70"/>
              <p:cNvGrpSpPr/>
              <p:nvPr/>
            </p:nvGrpSpPr>
            <p:grpSpPr>
              <a:xfrm>
                <a:off x="2127278" y="5049439"/>
                <a:ext cx="2015162" cy="240462"/>
                <a:chOff x="2127278" y="4619137"/>
                <a:chExt cx="2015162" cy="240462"/>
              </a:xfrm>
            </p:grpSpPr>
            <p:sp>
              <p:nvSpPr>
                <p:cNvPr id="52" name="Freeform 81"/>
                <p:cNvSpPr/>
                <p:nvPr/>
              </p:nvSpPr>
              <p:spPr bwMode="auto">
                <a:xfrm>
                  <a:off x="2127278" y="4619137"/>
                  <a:ext cx="1907469" cy="240462"/>
                </a:xfrm>
                <a:custGeom>
                  <a:avLst/>
                  <a:gdLst>
                    <a:gd name="T0" fmla="*/ 1210 w 1293"/>
                    <a:gd name="T1" fmla="*/ 0 h 163"/>
                    <a:gd name="T2" fmla="*/ 165 w 1293"/>
                    <a:gd name="T3" fmla="*/ 0 h 163"/>
                    <a:gd name="T4" fmla="*/ 0 w 1293"/>
                    <a:gd name="T5" fmla="*/ 163 h 163"/>
                    <a:gd name="T6" fmla="*/ 1210 w 1293"/>
                    <a:gd name="T7" fmla="*/ 163 h 163"/>
                    <a:gd name="T8" fmla="*/ 1293 w 1293"/>
                    <a:gd name="T9" fmla="*/ 80 h 163"/>
                    <a:gd name="T10" fmla="*/ 1210 w 1293"/>
                    <a:gd name="T11" fmla="*/ 0 h 163"/>
                    <a:gd name="T12" fmla="*/ 1210 w 1293"/>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1293" h="163">
                      <a:moveTo>
                        <a:pt x="1210" y="0"/>
                      </a:moveTo>
                      <a:lnTo>
                        <a:pt x="165" y="0"/>
                      </a:lnTo>
                      <a:lnTo>
                        <a:pt x="0" y="163"/>
                      </a:lnTo>
                      <a:lnTo>
                        <a:pt x="1210" y="163"/>
                      </a:lnTo>
                      <a:lnTo>
                        <a:pt x="1293" y="80"/>
                      </a:lnTo>
                      <a:lnTo>
                        <a:pt x="1210" y="0"/>
                      </a:lnTo>
                      <a:lnTo>
                        <a:pt x="121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Freeform 82"/>
                <p:cNvSpPr/>
                <p:nvPr/>
              </p:nvSpPr>
              <p:spPr bwMode="auto">
                <a:xfrm>
                  <a:off x="3968363" y="4619137"/>
                  <a:ext cx="174077" cy="240462"/>
                </a:xfrm>
                <a:custGeom>
                  <a:avLst/>
                  <a:gdLst>
                    <a:gd name="T0" fmla="*/ 0 w 118"/>
                    <a:gd name="T1" fmla="*/ 163 h 163"/>
                    <a:gd name="T2" fmla="*/ 83 w 118"/>
                    <a:gd name="T3" fmla="*/ 80 h 163"/>
                    <a:gd name="T4" fmla="*/ 0 w 118"/>
                    <a:gd name="T5" fmla="*/ 0 h 163"/>
                    <a:gd name="T6" fmla="*/ 118 w 118"/>
                    <a:gd name="T7" fmla="*/ 0 h 163"/>
                    <a:gd name="T8" fmla="*/ 118 w 118"/>
                    <a:gd name="T9" fmla="*/ 163 h 163"/>
                    <a:gd name="T10" fmla="*/ 0 w 118"/>
                    <a:gd name="T11" fmla="*/ 163 h 163"/>
                    <a:gd name="T12" fmla="*/ 0 w 118"/>
                    <a:gd name="T13" fmla="*/ 163 h 163"/>
                    <a:gd name="T14" fmla="*/ 0 w 118"/>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63">
                      <a:moveTo>
                        <a:pt x="0" y="163"/>
                      </a:moveTo>
                      <a:lnTo>
                        <a:pt x="83" y="80"/>
                      </a:lnTo>
                      <a:lnTo>
                        <a:pt x="0" y="0"/>
                      </a:lnTo>
                      <a:lnTo>
                        <a:pt x="118" y="0"/>
                      </a:lnTo>
                      <a:lnTo>
                        <a:pt x="118" y="163"/>
                      </a:lnTo>
                      <a:lnTo>
                        <a:pt x="0" y="163"/>
                      </a:lnTo>
                      <a:lnTo>
                        <a:pt x="0" y="163"/>
                      </a:lnTo>
                      <a:lnTo>
                        <a:pt x="0" y="16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1" name="Freeform 5"/>
              <p:cNvSpPr>
                <a:spLocks noEditPoints="1"/>
              </p:cNvSpPr>
              <p:nvPr/>
            </p:nvSpPr>
            <p:spPr bwMode="auto">
              <a:xfrm rot="21022855">
                <a:off x="750209" y="2960299"/>
                <a:ext cx="1812567" cy="2896155"/>
              </a:xfrm>
              <a:custGeom>
                <a:avLst/>
                <a:gdLst>
                  <a:gd name="T0" fmla="*/ 478 w 696"/>
                  <a:gd name="T1" fmla="*/ 818 h 1114"/>
                  <a:gd name="T2" fmla="*/ 365 w 696"/>
                  <a:gd name="T3" fmla="*/ 651 h 1114"/>
                  <a:gd name="T4" fmla="*/ 276 w 696"/>
                  <a:gd name="T5" fmla="*/ 632 h 1114"/>
                  <a:gd name="T6" fmla="*/ 168 w 696"/>
                  <a:gd name="T7" fmla="*/ 986 h 1114"/>
                  <a:gd name="T8" fmla="*/ 93 w 696"/>
                  <a:gd name="T9" fmla="*/ 936 h 1114"/>
                  <a:gd name="T10" fmla="*/ 149 w 696"/>
                  <a:gd name="T11" fmla="*/ 609 h 1114"/>
                  <a:gd name="T12" fmla="*/ 146 w 696"/>
                  <a:gd name="T13" fmla="*/ 366 h 1114"/>
                  <a:gd name="T14" fmla="*/ 94 w 696"/>
                  <a:gd name="T15" fmla="*/ 396 h 1114"/>
                  <a:gd name="T16" fmla="*/ 37 w 696"/>
                  <a:gd name="T17" fmla="*/ 548 h 1114"/>
                  <a:gd name="T18" fmla="*/ 22 w 696"/>
                  <a:gd name="T19" fmla="*/ 355 h 1114"/>
                  <a:gd name="T20" fmla="*/ 176 w 696"/>
                  <a:gd name="T21" fmla="*/ 202 h 1114"/>
                  <a:gd name="T22" fmla="*/ 211 w 696"/>
                  <a:gd name="T23" fmla="*/ 177 h 1114"/>
                  <a:gd name="T24" fmla="*/ 220 w 696"/>
                  <a:gd name="T25" fmla="*/ 76 h 1114"/>
                  <a:gd name="T26" fmla="*/ 364 w 696"/>
                  <a:gd name="T27" fmla="*/ 109 h 1114"/>
                  <a:gd name="T28" fmla="*/ 295 w 696"/>
                  <a:gd name="T29" fmla="*/ 196 h 1114"/>
                  <a:gd name="T30" fmla="*/ 308 w 696"/>
                  <a:gd name="T31" fmla="*/ 232 h 1114"/>
                  <a:gd name="T32" fmla="*/ 388 w 696"/>
                  <a:gd name="T33" fmla="*/ 367 h 1114"/>
                  <a:gd name="T34" fmla="*/ 525 w 696"/>
                  <a:gd name="T35" fmla="*/ 406 h 1114"/>
                  <a:gd name="T36" fmla="*/ 373 w 696"/>
                  <a:gd name="T37" fmla="*/ 460 h 1114"/>
                  <a:gd name="T38" fmla="*/ 311 w 696"/>
                  <a:gd name="T39" fmla="*/ 357 h 1114"/>
                  <a:gd name="T40" fmla="*/ 291 w 696"/>
                  <a:gd name="T41" fmla="*/ 494 h 1114"/>
                  <a:gd name="T42" fmla="*/ 477 w 696"/>
                  <a:gd name="T43" fmla="*/ 614 h 1114"/>
                  <a:gd name="T44" fmla="*/ 515 w 696"/>
                  <a:gd name="T45" fmla="*/ 811 h 1114"/>
                  <a:gd name="T46" fmla="*/ 614 w 696"/>
                  <a:gd name="T47" fmla="*/ 857 h 1114"/>
                  <a:gd name="T48" fmla="*/ 579 w 696"/>
                  <a:gd name="T49" fmla="*/ 818 h 1114"/>
                  <a:gd name="T50" fmla="*/ 560 w 696"/>
                  <a:gd name="T51" fmla="*/ 801 h 1114"/>
                  <a:gd name="T52" fmla="*/ 498 w 696"/>
                  <a:gd name="T53" fmla="*/ 829 h 1114"/>
                  <a:gd name="T54" fmla="*/ 501 w 696"/>
                  <a:gd name="T55" fmla="*/ 853 h 1114"/>
                  <a:gd name="T56" fmla="*/ 522 w 696"/>
                  <a:gd name="T57" fmla="*/ 919 h 1114"/>
                  <a:gd name="T58" fmla="*/ 577 w 696"/>
                  <a:gd name="T59" fmla="*/ 908 h 1114"/>
                  <a:gd name="T60" fmla="*/ 685 w 696"/>
                  <a:gd name="T61" fmla="*/ 901 h 1114"/>
                  <a:gd name="T62" fmla="*/ 164 w 696"/>
                  <a:gd name="T63" fmla="*/ 1078 h 1114"/>
                  <a:gd name="T64" fmla="*/ 147 w 696"/>
                  <a:gd name="T65" fmla="*/ 1027 h 1114"/>
                  <a:gd name="T66" fmla="*/ 141 w 696"/>
                  <a:gd name="T67" fmla="*/ 1014 h 1114"/>
                  <a:gd name="T68" fmla="*/ 117 w 696"/>
                  <a:gd name="T69" fmla="*/ 979 h 1114"/>
                  <a:gd name="T70" fmla="*/ 89 w 696"/>
                  <a:gd name="T71" fmla="*/ 954 h 1114"/>
                  <a:gd name="T72" fmla="*/ 36 w 696"/>
                  <a:gd name="T73" fmla="*/ 1030 h 1114"/>
                  <a:gd name="T74" fmla="*/ 85 w 696"/>
                  <a:gd name="T75" fmla="*/ 1058 h 1114"/>
                  <a:gd name="T76" fmla="*/ 144 w 696"/>
                  <a:gd name="T77" fmla="*/ 1110 h 1114"/>
                  <a:gd name="T78" fmla="*/ 164 w 696"/>
                  <a:gd name="T79" fmla="*/ 1078 h 1114"/>
                  <a:gd name="T80" fmla="*/ 592 w 696"/>
                  <a:gd name="T81" fmla="*/ 464 h 1114"/>
                  <a:gd name="T82" fmla="*/ 621 w 696"/>
                  <a:gd name="T83" fmla="*/ 426 h 1114"/>
                  <a:gd name="T84" fmla="*/ 622 w 696"/>
                  <a:gd name="T85" fmla="*/ 387 h 1114"/>
                  <a:gd name="T86" fmla="*/ 597 w 696"/>
                  <a:gd name="T87" fmla="*/ 407 h 1114"/>
                  <a:gd name="T88" fmla="*/ 561 w 696"/>
                  <a:gd name="T89" fmla="*/ 389 h 1114"/>
                  <a:gd name="T90" fmla="*/ 537 w 696"/>
                  <a:gd name="T91" fmla="*/ 407 h 1114"/>
                  <a:gd name="T92" fmla="*/ 555 w 696"/>
                  <a:gd name="T93" fmla="*/ 462 h 1114"/>
                  <a:gd name="T94" fmla="*/ 66 w 696"/>
                  <a:gd name="T95" fmla="*/ 635 h 1114"/>
                  <a:gd name="T96" fmla="*/ 79 w 696"/>
                  <a:gd name="T97" fmla="*/ 612 h 1114"/>
                  <a:gd name="T98" fmla="*/ 80 w 696"/>
                  <a:gd name="T99" fmla="*/ 582 h 1114"/>
                  <a:gd name="T100" fmla="*/ 38 w 696"/>
                  <a:gd name="T101" fmla="*/ 560 h 1114"/>
                  <a:gd name="T102" fmla="*/ 8 w 696"/>
                  <a:gd name="T103" fmla="*/ 556 h 1114"/>
                  <a:gd name="T104" fmla="*/ 4 w 696"/>
                  <a:gd name="T105" fmla="*/ 571 h 1114"/>
                  <a:gd name="T106" fmla="*/ 12 w 696"/>
                  <a:gd name="T107" fmla="*/ 642 h 1114"/>
                  <a:gd name="T108" fmla="*/ 48 w 696"/>
                  <a:gd name="T109" fmla="*/ 643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1114">
                    <a:moveTo>
                      <a:pt x="515" y="811"/>
                    </a:moveTo>
                    <a:cubicBezTo>
                      <a:pt x="497" y="816"/>
                      <a:pt x="478" y="818"/>
                      <a:pt x="478" y="818"/>
                    </a:cubicBezTo>
                    <a:cubicBezTo>
                      <a:pt x="478" y="818"/>
                      <a:pt x="413" y="693"/>
                      <a:pt x="405" y="679"/>
                    </a:cubicBezTo>
                    <a:cubicBezTo>
                      <a:pt x="398" y="665"/>
                      <a:pt x="397" y="661"/>
                      <a:pt x="365" y="651"/>
                    </a:cubicBezTo>
                    <a:cubicBezTo>
                      <a:pt x="338" y="642"/>
                      <a:pt x="202" y="597"/>
                      <a:pt x="202" y="597"/>
                    </a:cubicBezTo>
                    <a:cubicBezTo>
                      <a:pt x="276" y="632"/>
                      <a:pt x="276" y="632"/>
                      <a:pt x="276" y="632"/>
                    </a:cubicBezTo>
                    <a:cubicBezTo>
                      <a:pt x="276" y="632"/>
                      <a:pt x="265" y="799"/>
                      <a:pt x="261" y="813"/>
                    </a:cubicBezTo>
                    <a:cubicBezTo>
                      <a:pt x="257" y="827"/>
                      <a:pt x="168" y="986"/>
                      <a:pt x="168" y="986"/>
                    </a:cubicBezTo>
                    <a:cubicBezTo>
                      <a:pt x="168" y="986"/>
                      <a:pt x="141" y="979"/>
                      <a:pt x="125" y="968"/>
                    </a:cubicBezTo>
                    <a:cubicBezTo>
                      <a:pt x="109" y="957"/>
                      <a:pt x="93" y="936"/>
                      <a:pt x="93" y="936"/>
                    </a:cubicBezTo>
                    <a:cubicBezTo>
                      <a:pt x="93" y="936"/>
                      <a:pt x="162" y="799"/>
                      <a:pt x="163" y="789"/>
                    </a:cubicBezTo>
                    <a:cubicBezTo>
                      <a:pt x="164" y="779"/>
                      <a:pt x="153" y="625"/>
                      <a:pt x="149" y="609"/>
                    </a:cubicBezTo>
                    <a:cubicBezTo>
                      <a:pt x="145" y="593"/>
                      <a:pt x="122" y="546"/>
                      <a:pt x="126" y="516"/>
                    </a:cubicBezTo>
                    <a:cubicBezTo>
                      <a:pt x="130" y="486"/>
                      <a:pt x="146" y="366"/>
                      <a:pt x="146" y="366"/>
                    </a:cubicBezTo>
                    <a:cubicBezTo>
                      <a:pt x="198" y="303"/>
                      <a:pt x="198" y="303"/>
                      <a:pt x="198" y="303"/>
                    </a:cubicBezTo>
                    <a:cubicBezTo>
                      <a:pt x="94" y="396"/>
                      <a:pt x="94" y="396"/>
                      <a:pt x="94" y="396"/>
                    </a:cubicBezTo>
                    <a:cubicBezTo>
                      <a:pt x="75" y="536"/>
                      <a:pt x="75" y="536"/>
                      <a:pt x="75" y="536"/>
                    </a:cubicBezTo>
                    <a:cubicBezTo>
                      <a:pt x="75" y="536"/>
                      <a:pt x="67" y="548"/>
                      <a:pt x="37" y="548"/>
                    </a:cubicBezTo>
                    <a:cubicBezTo>
                      <a:pt x="12" y="548"/>
                      <a:pt x="3" y="541"/>
                      <a:pt x="3" y="541"/>
                    </a:cubicBezTo>
                    <a:cubicBezTo>
                      <a:pt x="3" y="541"/>
                      <a:pt x="16" y="366"/>
                      <a:pt x="22" y="355"/>
                    </a:cubicBezTo>
                    <a:cubicBezTo>
                      <a:pt x="28" y="344"/>
                      <a:pt x="103" y="267"/>
                      <a:pt x="132" y="236"/>
                    </a:cubicBezTo>
                    <a:cubicBezTo>
                      <a:pt x="161" y="205"/>
                      <a:pt x="176" y="202"/>
                      <a:pt x="176" y="202"/>
                    </a:cubicBezTo>
                    <a:cubicBezTo>
                      <a:pt x="195" y="177"/>
                      <a:pt x="195" y="177"/>
                      <a:pt x="195" y="177"/>
                    </a:cubicBezTo>
                    <a:cubicBezTo>
                      <a:pt x="211" y="177"/>
                      <a:pt x="211" y="177"/>
                      <a:pt x="211" y="177"/>
                    </a:cubicBezTo>
                    <a:cubicBezTo>
                      <a:pt x="211" y="177"/>
                      <a:pt x="212" y="174"/>
                      <a:pt x="218" y="156"/>
                    </a:cubicBezTo>
                    <a:cubicBezTo>
                      <a:pt x="225" y="135"/>
                      <a:pt x="215" y="117"/>
                      <a:pt x="220" y="76"/>
                    </a:cubicBezTo>
                    <a:cubicBezTo>
                      <a:pt x="227" y="17"/>
                      <a:pt x="272" y="0"/>
                      <a:pt x="302" y="4"/>
                    </a:cubicBezTo>
                    <a:cubicBezTo>
                      <a:pt x="357" y="12"/>
                      <a:pt x="374" y="48"/>
                      <a:pt x="364" y="109"/>
                    </a:cubicBezTo>
                    <a:cubicBezTo>
                      <a:pt x="354" y="170"/>
                      <a:pt x="329" y="199"/>
                      <a:pt x="317" y="201"/>
                    </a:cubicBezTo>
                    <a:cubicBezTo>
                      <a:pt x="305" y="203"/>
                      <a:pt x="295" y="196"/>
                      <a:pt x="295" y="196"/>
                    </a:cubicBezTo>
                    <a:cubicBezTo>
                      <a:pt x="288" y="211"/>
                      <a:pt x="288" y="211"/>
                      <a:pt x="288" y="211"/>
                    </a:cubicBezTo>
                    <a:cubicBezTo>
                      <a:pt x="288" y="211"/>
                      <a:pt x="302" y="227"/>
                      <a:pt x="308" y="232"/>
                    </a:cubicBezTo>
                    <a:cubicBezTo>
                      <a:pt x="314" y="237"/>
                      <a:pt x="319" y="259"/>
                      <a:pt x="319" y="259"/>
                    </a:cubicBezTo>
                    <a:cubicBezTo>
                      <a:pt x="319" y="259"/>
                      <a:pt x="373" y="343"/>
                      <a:pt x="388" y="367"/>
                    </a:cubicBezTo>
                    <a:cubicBezTo>
                      <a:pt x="403" y="391"/>
                      <a:pt x="410" y="388"/>
                      <a:pt x="417" y="389"/>
                    </a:cubicBezTo>
                    <a:cubicBezTo>
                      <a:pt x="424" y="390"/>
                      <a:pt x="525" y="406"/>
                      <a:pt x="525" y="406"/>
                    </a:cubicBezTo>
                    <a:cubicBezTo>
                      <a:pt x="521" y="473"/>
                      <a:pt x="521" y="473"/>
                      <a:pt x="521" y="473"/>
                    </a:cubicBezTo>
                    <a:cubicBezTo>
                      <a:pt x="521" y="473"/>
                      <a:pt x="383" y="469"/>
                      <a:pt x="373" y="460"/>
                    </a:cubicBezTo>
                    <a:cubicBezTo>
                      <a:pt x="363" y="451"/>
                      <a:pt x="309" y="393"/>
                      <a:pt x="309" y="393"/>
                    </a:cubicBezTo>
                    <a:cubicBezTo>
                      <a:pt x="311" y="357"/>
                      <a:pt x="311" y="357"/>
                      <a:pt x="311" y="357"/>
                    </a:cubicBezTo>
                    <a:cubicBezTo>
                      <a:pt x="311" y="357"/>
                      <a:pt x="298" y="414"/>
                      <a:pt x="296" y="436"/>
                    </a:cubicBezTo>
                    <a:cubicBezTo>
                      <a:pt x="294" y="458"/>
                      <a:pt x="291" y="494"/>
                      <a:pt x="291" y="494"/>
                    </a:cubicBezTo>
                    <a:cubicBezTo>
                      <a:pt x="291" y="494"/>
                      <a:pt x="434" y="570"/>
                      <a:pt x="457" y="581"/>
                    </a:cubicBezTo>
                    <a:cubicBezTo>
                      <a:pt x="460" y="583"/>
                      <a:pt x="471" y="603"/>
                      <a:pt x="477" y="614"/>
                    </a:cubicBezTo>
                    <a:cubicBezTo>
                      <a:pt x="487" y="636"/>
                      <a:pt x="557" y="786"/>
                      <a:pt x="557" y="786"/>
                    </a:cubicBezTo>
                    <a:cubicBezTo>
                      <a:pt x="557" y="786"/>
                      <a:pt x="537" y="804"/>
                      <a:pt x="515" y="811"/>
                    </a:cubicBezTo>
                    <a:close/>
                    <a:moveTo>
                      <a:pt x="674" y="881"/>
                    </a:moveTo>
                    <a:cubicBezTo>
                      <a:pt x="669" y="880"/>
                      <a:pt x="625" y="863"/>
                      <a:pt x="614" y="857"/>
                    </a:cubicBezTo>
                    <a:cubicBezTo>
                      <a:pt x="602" y="851"/>
                      <a:pt x="587" y="839"/>
                      <a:pt x="585" y="837"/>
                    </a:cubicBezTo>
                    <a:cubicBezTo>
                      <a:pt x="584" y="834"/>
                      <a:pt x="579" y="821"/>
                      <a:pt x="579" y="818"/>
                    </a:cubicBezTo>
                    <a:cubicBezTo>
                      <a:pt x="578" y="814"/>
                      <a:pt x="566" y="814"/>
                      <a:pt x="566" y="814"/>
                    </a:cubicBezTo>
                    <a:cubicBezTo>
                      <a:pt x="560" y="801"/>
                      <a:pt x="560" y="801"/>
                      <a:pt x="560" y="801"/>
                    </a:cubicBezTo>
                    <a:cubicBezTo>
                      <a:pt x="552" y="808"/>
                      <a:pt x="536" y="819"/>
                      <a:pt x="518" y="824"/>
                    </a:cubicBezTo>
                    <a:cubicBezTo>
                      <a:pt x="511" y="826"/>
                      <a:pt x="504" y="828"/>
                      <a:pt x="498" y="829"/>
                    </a:cubicBezTo>
                    <a:cubicBezTo>
                      <a:pt x="505" y="846"/>
                      <a:pt x="505" y="846"/>
                      <a:pt x="505" y="846"/>
                    </a:cubicBezTo>
                    <a:cubicBezTo>
                      <a:pt x="501" y="853"/>
                      <a:pt x="501" y="853"/>
                      <a:pt x="501" y="853"/>
                    </a:cubicBezTo>
                    <a:cubicBezTo>
                      <a:pt x="501" y="853"/>
                      <a:pt x="508" y="884"/>
                      <a:pt x="509" y="894"/>
                    </a:cubicBezTo>
                    <a:cubicBezTo>
                      <a:pt x="509" y="910"/>
                      <a:pt x="522" y="919"/>
                      <a:pt x="522" y="919"/>
                    </a:cubicBezTo>
                    <a:cubicBezTo>
                      <a:pt x="574" y="919"/>
                      <a:pt x="574" y="919"/>
                      <a:pt x="574" y="919"/>
                    </a:cubicBezTo>
                    <a:cubicBezTo>
                      <a:pt x="577" y="908"/>
                      <a:pt x="577" y="908"/>
                      <a:pt x="577" y="908"/>
                    </a:cubicBezTo>
                    <a:cubicBezTo>
                      <a:pt x="577" y="908"/>
                      <a:pt x="604" y="915"/>
                      <a:pt x="618" y="915"/>
                    </a:cubicBezTo>
                    <a:cubicBezTo>
                      <a:pt x="633" y="915"/>
                      <a:pt x="674" y="913"/>
                      <a:pt x="685" y="901"/>
                    </a:cubicBezTo>
                    <a:cubicBezTo>
                      <a:pt x="696" y="888"/>
                      <a:pt x="680" y="883"/>
                      <a:pt x="674" y="881"/>
                    </a:cubicBezTo>
                    <a:close/>
                    <a:moveTo>
                      <a:pt x="164" y="1078"/>
                    </a:moveTo>
                    <a:cubicBezTo>
                      <a:pt x="160" y="1072"/>
                      <a:pt x="152" y="1061"/>
                      <a:pt x="149" y="1052"/>
                    </a:cubicBezTo>
                    <a:cubicBezTo>
                      <a:pt x="147" y="1042"/>
                      <a:pt x="147" y="1033"/>
                      <a:pt x="147" y="1027"/>
                    </a:cubicBezTo>
                    <a:cubicBezTo>
                      <a:pt x="146" y="1021"/>
                      <a:pt x="141" y="1022"/>
                      <a:pt x="141" y="1022"/>
                    </a:cubicBezTo>
                    <a:cubicBezTo>
                      <a:pt x="141" y="1022"/>
                      <a:pt x="140" y="1017"/>
                      <a:pt x="141" y="1014"/>
                    </a:cubicBezTo>
                    <a:cubicBezTo>
                      <a:pt x="142" y="1012"/>
                      <a:pt x="146" y="1001"/>
                      <a:pt x="148" y="994"/>
                    </a:cubicBezTo>
                    <a:cubicBezTo>
                      <a:pt x="139" y="991"/>
                      <a:pt x="126" y="986"/>
                      <a:pt x="117" y="979"/>
                    </a:cubicBezTo>
                    <a:cubicBezTo>
                      <a:pt x="106" y="972"/>
                      <a:pt x="96" y="961"/>
                      <a:pt x="89" y="953"/>
                    </a:cubicBezTo>
                    <a:cubicBezTo>
                      <a:pt x="89" y="953"/>
                      <a:pt x="89" y="954"/>
                      <a:pt x="89" y="954"/>
                    </a:cubicBezTo>
                    <a:cubicBezTo>
                      <a:pt x="89" y="954"/>
                      <a:pt x="58" y="978"/>
                      <a:pt x="51" y="990"/>
                    </a:cubicBezTo>
                    <a:cubicBezTo>
                      <a:pt x="44" y="1003"/>
                      <a:pt x="36" y="1030"/>
                      <a:pt x="36" y="1030"/>
                    </a:cubicBezTo>
                    <a:cubicBezTo>
                      <a:pt x="75" y="1062"/>
                      <a:pt x="75" y="1062"/>
                      <a:pt x="75" y="1062"/>
                    </a:cubicBezTo>
                    <a:cubicBezTo>
                      <a:pt x="85" y="1058"/>
                      <a:pt x="85" y="1058"/>
                      <a:pt x="85" y="1058"/>
                    </a:cubicBezTo>
                    <a:cubicBezTo>
                      <a:pt x="85" y="1058"/>
                      <a:pt x="96" y="1069"/>
                      <a:pt x="102" y="1083"/>
                    </a:cubicBezTo>
                    <a:cubicBezTo>
                      <a:pt x="105" y="1093"/>
                      <a:pt x="123" y="1107"/>
                      <a:pt x="144" y="1110"/>
                    </a:cubicBezTo>
                    <a:cubicBezTo>
                      <a:pt x="169" y="1114"/>
                      <a:pt x="195" y="1110"/>
                      <a:pt x="194" y="1102"/>
                    </a:cubicBezTo>
                    <a:cubicBezTo>
                      <a:pt x="193" y="1095"/>
                      <a:pt x="169" y="1084"/>
                      <a:pt x="164" y="1078"/>
                    </a:cubicBezTo>
                    <a:close/>
                    <a:moveTo>
                      <a:pt x="555" y="462"/>
                    </a:moveTo>
                    <a:cubicBezTo>
                      <a:pt x="567" y="461"/>
                      <a:pt x="587" y="467"/>
                      <a:pt x="592" y="464"/>
                    </a:cubicBezTo>
                    <a:cubicBezTo>
                      <a:pt x="598" y="462"/>
                      <a:pt x="616" y="451"/>
                      <a:pt x="619" y="445"/>
                    </a:cubicBezTo>
                    <a:cubicBezTo>
                      <a:pt x="621" y="439"/>
                      <a:pt x="617" y="434"/>
                      <a:pt x="621" y="426"/>
                    </a:cubicBezTo>
                    <a:cubicBezTo>
                      <a:pt x="624" y="417"/>
                      <a:pt x="623" y="407"/>
                      <a:pt x="622" y="404"/>
                    </a:cubicBezTo>
                    <a:cubicBezTo>
                      <a:pt x="621" y="400"/>
                      <a:pt x="625" y="391"/>
                      <a:pt x="622" y="387"/>
                    </a:cubicBezTo>
                    <a:cubicBezTo>
                      <a:pt x="618" y="383"/>
                      <a:pt x="597" y="385"/>
                      <a:pt x="597" y="385"/>
                    </a:cubicBezTo>
                    <a:cubicBezTo>
                      <a:pt x="597" y="407"/>
                      <a:pt x="597" y="407"/>
                      <a:pt x="597" y="407"/>
                    </a:cubicBezTo>
                    <a:cubicBezTo>
                      <a:pt x="597" y="407"/>
                      <a:pt x="591" y="381"/>
                      <a:pt x="586" y="379"/>
                    </a:cubicBezTo>
                    <a:cubicBezTo>
                      <a:pt x="582" y="377"/>
                      <a:pt x="566" y="384"/>
                      <a:pt x="561" y="389"/>
                    </a:cubicBezTo>
                    <a:cubicBezTo>
                      <a:pt x="557" y="394"/>
                      <a:pt x="542" y="406"/>
                      <a:pt x="538" y="407"/>
                    </a:cubicBezTo>
                    <a:cubicBezTo>
                      <a:pt x="538" y="407"/>
                      <a:pt x="537" y="407"/>
                      <a:pt x="537" y="407"/>
                    </a:cubicBezTo>
                    <a:cubicBezTo>
                      <a:pt x="533" y="460"/>
                      <a:pt x="533" y="460"/>
                      <a:pt x="533" y="460"/>
                    </a:cubicBezTo>
                    <a:cubicBezTo>
                      <a:pt x="538" y="461"/>
                      <a:pt x="544" y="462"/>
                      <a:pt x="555" y="462"/>
                    </a:cubicBezTo>
                    <a:close/>
                    <a:moveTo>
                      <a:pt x="48" y="643"/>
                    </a:moveTo>
                    <a:cubicBezTo>
                      <a:pt x="54" y="639"/>
                      <a:pt x="63" y="638"/>
                      <a:pt x="66" y="635"/>
                    </a:cubicBezTo>
                    <a:cubicBezTo>
                      <a:pt x="70" y="632"/>
                      <a:pt x="73" y="632"/>
                      <a:pt x="75" y="626"/>
                    </a:cubicBezTo>
                    <a:cubicBezTo>
                      <a:pt x="78" y="621"/>
                      <a:pt x="79" y="612"/>
                      <a:pt x="79" y="612"/>
                    </a:cubicBezTo>
                    <a:cubicBezTo>
                      <a:pt x="85" y="604"/>
                      <a:pt x="85" y="604"/>
                      <a:pt x="85" y="604"/>
                    </a:cubicBezTo>
                    <a:cubicBezTo>
                      <a:pt x="85" y="604"/>
                      <a:pt x="86" y="593"/>
                      <a:pt x="80" y="582"/>
                    </a:cubicBezTo>
                    <a:cubicBezTo>
                      <a:pt x="76" y="573"/>
                      <a:pt x="71" y="562"/>
                      <a:pt x="69" y="554"/>
                    </a:cubicBezTo>
                    <a:cubicBezTo>
                      <a:pt x="62" y="557"/>
                      <a:pt x="52" y="560"/>
                      <a:pt x="38" y="560"/>
                    </a:cubicBezTo>
                    <a:cubicBezTo>
                      <a:pt x="36" y="560"/>
                      <a:pt x="36" y="560"/>
                      <a:pt x="36" y="560"/>
                    </a:cubicBezTo>
                    <a:cubicBezTo>
                      <a:pt x="24" y="560"/>
                      <a:pt x="15" y="558"/>
                      <a:pt x="8" y="556"/>
                    </a:cubicBezTo>
                    <a:cubicBezTo>
                      <a:pt x="8" y="558"/>
                      <a:pt x="8" y="558"/>
                      <a:pt x="8" y="558"/>
                    </a:cubicBezTo>
                    <a:cubicBezTo>
                      <a:pt x="8" y="558"/>
                      <a:pt x="5" y="563"/>
                      <a:pt x="4" y="571"/>
                    </a:cubicBezTo>
                    <a:cubicBezTo>
                      <a:pt x="3" y="580"/>
                      <a:pt x="0" y="593"/>
                      <a:pt x="0" y="605"/>
                    </a:cubicBezTo>
                    <a:cubicBezTo>
                      <a:pt x="1" y="616"/>
                      <a:pt x="7" y="639"/>
                      <a:pt x="12" y="642"/>
                    </a:cubicBezTo>
                    <a:cubicBezTo>
                      <a:pt x="17" y="645"/>
                      <a:pt x="26" y="642"/>
                      <a:pt x="30" y="643"/>
                    </a:cubicBezTo>
                    <a:cubicBezTo>
                      <a:pt x="34" y="644"/>
                      <a:pt x="42" y="646"/>
                      <a:pt x="48" y="643"/>
                    </a:cubicBezTo>
                    <a:close/>
                  </a:path>
                </a:pathLst>
              </a:custGeom>
              <a:solidFill>
                <a:schemeClr val="tx2">
                  <a:lumMod val="50000"/>
                </a:schemeClr>
              </a:solidFill>
              <a:ln>
                <a:noFill/>
              </a:ln>
            </p:spPr>
            <p:txBody>
              <a:bodyPr vert="horz" wrap="square" lIns="91440" tIns="45720" rIns="91440" bIns="45720" numCol="1" anchor="t" anchorCtr="0" compatLnSpc="1"/>
              <a:lstStyle/>
              <a:p>
                <a:endParaRPr lang="en-US"/>
              </a:p>
            </p:txBody>
          </p:sp>
        </p:grpSp>
        <p:sp>
          <p:nvSpPr>
            <p:cNvPr id="46" name="Oval 66"/>
            <p:cNvSpPr/>
            <p:nvPr/>
          </p:nvSpPr>
          <p:spPr>
            <a:xfrm>
              <a:off x="8976478" y="2076517"/>
              <a:ext cx="1362074" cy="136207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67"/>
            <p:cNvSpPr/>
            <p:nvPr/>
          </p:nvSpPr>
          <p:spPr>
            <a:xfrm>
              <a:off x="8976478" y="714443"/>
              <a:ext cx="1362074" cy="136207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3"/>
          <p:cNvGrpSpPr/>
          <p:nvPr/>
        </p:nvGrpSpPr>
        <p:grpSpPr>
          <a:xfrm>
            <a:off x="8119192" y="928544"/>
            <a:ext cx="1715605" cy="1633904"/>
            <a:chOff x="778714" y="3127318"/>
            <a:chExt cx="1715605" cy="1877257"/>
          </a:xfrm>
        </p:grpSpPr>
        <p:grpSp>
          <p:nvGrpSpPr>
            <p:cNvPr id="57" name="Group 54"/>
            <p:cNvGrpSpPr/>
            <p:nvPr/>
          </p:nvGrpSpPr>
          <p:grpSpPr>
            <a:xfrm rot="21103378">
              <a:off x="1410580" y="3746568"/>
              <a:ext cx="401178" cy="357023"/>
              <a:chOff x="1588" y="-1587"/>
              <a:chExt cx="504825" cy="449262"/>
            </a:xfrm>
            <a:solidFill>
              <a:schemeClr val="accent5"/>
            </a:solidFill>
          </p:grpSpPr>
          <p:sp>
            <p:nvSpPr>
              <p:cNvPr id="95" name="Freeform 5"/>
              <p:cNvSpPr>
                <a:spLocks noEditPoints="1"/>
              </p:cNvSpPr>
              <p:nvPr/>
            </p:nvSpPr>
            <p:spPr bwMode="auto">
              <a:xfrm>
                <a:off x="1588" y="-1587"/>
                <a:ext cx="504825" cy="146050"/>
              </a:xfrm>
              <a:custGeom>
                <a:avLst/>
                <a:gdLst>
                  <a:gd name="T0" fmla="*/ 182 w 192"/>
                  <a:gd name="T1" fmla="*/ 26 h 55"/>
                  <a:gd name="T2" fmla="*/ 90 w 192"/>
                  <a:gd name="T3" fmla="*/ 26 h 55"/>
                  <a:gd name="T4" fmla="*/ 90 w 192"/>
                  <a:gd name="T5" fmla="*/ 10 h 55"/>
                  <a:gd name="T6" fmla="*/ 80 w 192"/>
                  <a:gd name="T7" fmla="*/ 0 h 55"/>
                  <a:gd name="T8" fmla="*/ 10 w 192"/>
                  <a:gd name="T9" fmla="*/ 0 h 55"/>
                  <a:gd name="T10" fmla="*/ 0 w 192"/>
                  <a:gd name="T11" fmla="*/ 10 h 55"/>
                  <a:gd name="T12" fmla="*/ 0 w 192"/>
                  <a:gd name="T13" fmla="*/ 55 h 55"/>
                  <a:gd name="T14" fmla="*/ 192 w 192"/>
                  <a:gd name="T15" fmla="*/ 55 h 55"/>
                  <a:gd name="T16" fmla="*/ 192 w 192"/>
                  <a:gd name="T17" fmla="*/ 35 h 55"/>
                  <a:gd name="T18" fmla="*/ 182 w 192"/>
                  <a:gd name="T19" fmla="*/ 26 h 55"/>
                  <a:gd name="T20" fmla="*/ 182 w 192"/>
                  <a:gd name="T21" fmla="*/ 26 h 55"/>
                  <a:gd name="T22" fmla="*/ 182 w 192"/>
                  <a:gd name="T2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55">
                    <a:moveTo>
                      <a:pt x="182" y="26"/>
                    </a:moveTo>
                    <a:cubicBezTo>
                      <a:pt x="90" y="26"/>
                      <a:pt x="90" y="26"/>
                      <a:pt x="90" y="26"/>
                    </a:cubicBezTo>
                    <a:cubicBezTo>
                      <a:pt x="90" y="10"/>
                      <a:pt x="90" y="10"/>
                      <a:pt x="90" y="10"/>
                    </a:cubicBezTo>
                    <a:cubicBezTo>
                      <a:pt x="90" y="5"/>
                      <a:pt x="85" y="0"/>
                      <a:pt x="80" y="0"/>
                    </a:cubicBezTo>
                    <a:cubicBezTo>
                      <a:pt x="10" y="0"/>
                      <a:pt x="10" y="0"/>
                      <a:pt x="10" y="0"/>
                    </a:cubicBezTo>
                    <a:cubicBezTo>
                      <a:pt x="4" y="0"/>
                      <a:pt x="0" y="5"/>
                      <a:pt x="0" y="10"/>
                    </a:cubicBezTo>
                    <a:cubicBezTo>
                      <a:pt x="0" y="55"/>
                      <a:pt x="0" y="55"/>
                      <a:pt x="0" y="55"/>
                    </a:cubicBezTo>
                    <a:cubicBezTo>
                      <a:pt x="192" y="55"/>
                      <a:pt x="192" y="55"/>
                      <a:pt x="192" y="55"/>
                    </a:cubicBezTo>
                    <a:cubicBezTo>
                      <a:pt x="192" y="35"/>
                      <a:pt x="192" y="35"/>
                      <a:pt x="192" y="35"/>
                    </a:cubicBezTo>
                    <a:cubicBezTo>
                      <a:pt x="192" y="30"/>
                      <a:pt x="188" y="26"/>
                      <a:pt x="182" y="26"/>
                    </a:cubicBezTo>
                    <a:close/>
                    <a:moveTo>
                      <a:pt x="182" y="26"/>
                    </a:moveTo>
                    <a:cubicBezTo>
                      <a:pt x="182" y="26"/>
                      <a:pt x="182" y="26"/>
                      <a:pt x="182"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6" name="Freeform 6"/>
              <p:cNvSpPr>
                <a:spLocks noEditPoints="1"/>
              </p:cNvSpPr>
              <p:nvPr/>
            </p:nvSpPr>
            <p:spPr bwMode="auto">
              <a:xfrm>
                <a:off x="1588" y="160338"/>
                <a:ext cx="504825" cy="287337"/>
              </a:xfrm>
              <a:custGeom>
                <a:avLst/>
                <a:gdLst>
                  <a:gd name="T0" fmla="*/ 0 w 192"/>
                  <a:gd name="T1" fmla="*/ 99 h 109"/>
                  <a:gd name="T2" fmla="*/ 10 w 192"/>
                  <a:gd name="T3" fmla="*/ 109 h 109"/>
                  <a:gd name="T4" fmla="*/ 182 w 192"/>
                  <a:gd name="T5" fmla="*/ 109 h 109"/>
                  <a:gd name="T6" fmla="*/ 192 w 192"/>
                  <a:gd name="T7" fmla="*/ 99 h 109"/>
                  <a:gd name="T8" fmla="*/ 192 w 192"/>
                  <a:gd name="T9" fmla="*/ 0 h 109"/>
                  <a:gd name="T10" fmla="*/ 0 w 192"/>
                  <a:gd name="T11" fmla="*/ 0 h 109"/>
                  <a:gd name="T12" fmla="*/ 0 w 192"/>
                  <a:gd name="T13" fmla="*/ 99 h 109"/>
                  <a:gd name="T14" fmla="*/ 0 w 192"/>
                  <a:gd name="T15" fmla="*/ 99 h 109"/>
                  <a:gd name="T16" fmla="*/ 0 w 192"/>
                  <a:gd name="T17" fmla="*/ 9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09">
                    <a:moveTo>
                      <a:pt x="0" y="99"/>
                    </a:moveTo>
                    <a:cubicBezTo>
                      <a:pt x="0" y="104"/>
                      <a:pt x="4" y="109"/>
                      <a:pt x="10" y="109"/>
                    </a:cubicBezTo>
                    <a:cubicBezTo>
                      <a:pt x="182" y="109"/>
                      <a:pt x="182" y="109"/>
                      <a:pt x="182" y="109"/>
                    </a:cubicBezTo>
                    <a:cubicBezTo>
                      <a:pt x="188" y="109"/>
                      <a:pt x="192" y="104"/>
                      <a:pt x="192" y="99"/>
                    </a:cubicBezTo>
                    <a:cubicBezTo>
                      <a:pt x="192" y="0"/>
                      <a:pt x="192" y="0"/>
                      <a:pt x="192" y="0"/>
                    </a:cubicBezTo>
                    <a:cubicBezTo>
                      <a:pt x="0" y="0"/>
                      <a:pt x="0" y="0"/>
                      <a:pt x="0" y="0"/>
                    </a:cubicBezTo>
                    <a:lnTo>
                      <a:pt x="0" y="99"/>
                    </a:lnTo>
                    <a:close/>
                    <a:moveTo>
                      <a:pt x="0" y="99"/>
                    </a:moveTo>
                    <a:cubicBezTo>
                      <a:pt x="0" y="99"/>
                      <a:pt x="0" y="99"/>
                      <a:pt x="0" y="9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58" name="Group 55"/>
            <p:cNvGrpSpPr/>
            <p:nvPr/>
          </p:nvGrpSpPr>
          <p:grpSpPr>
            <a:xfrm>
              <a:off x="1786176" y="3127318"/>
              <a:ext cx="708143" cy="1877257"/>
              <a:chOff x="7321761" y="2868238"/>
              <a:chExt cx="708143" cy="1877257"/>
            </a:xfrm>
            <a:solidFill>
              <a:schemeClr val="tx1"/>
            </a:solidFill>
          </p:grpSpPr>
          <p:sp>
            <p:nvSpPr>
              <p:cNvPr id="63" name="Freeform 6"/>
              <p:cNvSpPr/>
              <p:nvPr/>
            </p:nvSpPr>
            <p:spPr bwMode="auto">
              <a:xfrm>
                <a:off x="7438568" y="2868238"/>
                <a:ext cx="390053" cy="391095"/>
              </a:xfrm>
              <a:custGeom>
                <a:avLst/>
                <a:gdLst>
                  <a:gd name="T0" fmla="*/ 120 w 198"/>
                  <a:gd name="T1" fmla="*/ 186 h 198"/>
                  <a:gd name="T2" fmla="*/ 187 w 198"/>
                  <a:gd name="T3" fmla="*/ 78 h 198"/>
                  <a:gd name="T4" fmla="*/ 79 w 198"/>
                  <a:gd name="T5" fmla="*/ 11 h 198"/>
                  <a:gd name="T6" fmla="*/ 11 w 198"/>
                  <a:gd name="T7" fmla="*/ 119 h 198"/>
                  <a:gd name="T8" fmla="*/ 120 w 198"/>
                  <a:gd name="T9" fmla="*/ 186 h 198"/>
                </a:gdLst>
                <a:ahLst/>
                <a:cxnLst>
                  <a:cxn ang="0">
                    <a:pos x="T0" y="T1"/>
                  </a:cxn>
                  <a:cxn ang="0">
                    <a:pos x="T2" y="T3"/>
                  </a:cxn>
                  <a:cxn ang="0">
                    <a:pos x="T4" y="T5"/>
                  </a:cxn>
                  <a:cxn ang="0">
                    <a:pos x="T6" y="T7"/>
                  </a:cxn>
                  <a:cxn ang="0">
                    <a:pos x="T8" y="T9"/>
                  </a:cxn>
                </a:cxnLst>
                <a:rect l="0" t="0" r="r" b="b"/>
                <a:pathLst>
                  <a:path w="198" h="198">
                    <a:moveTo>
                      <a:pt x="120" y="186"/>
                    </a:moveTo>
                    <a:cubicBezTo>
                      <a:pt x="168" y="175"/>
                      <a:pt x="198" y="127"/>
                      <a:pt x="187" y="78"/>
                    </a:cubicBezTo>
                    <a:cubicBezTo>
                      <a:pt x="175" y="30"/>
                      <a:pt x="127" y="0"/>
                      <a:pt x="79" y="11"/>
                    </a:cubicBezTo>
                    <a:cubicBezTo>
                      <a:pt x="30" y="22"/>
                      <a:pt x="0" y="71"/>
                      <a:pt x="11" y="119"/>
                    </a:cubicBezTo>
                    <a:cubicBezTo>
                      <a:pt x="23" y="167"/>
                      <a:pt x="71" y="198"/>
                      <a:pt x="120" y="1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4" name="Freeform 7"/>
              <p:cNvSpPr/>
              <p:nvPr/>
            </p:nvSpPr>
            <p:spPr bwMode="auto">
              <a:xfrm>
                <a:off x="7655495" y="3237432"/>
                <a:ext cx="374409" cy="1508063"/>
              </a:xfrm>
              <a:custGeom>
                <a:avLst/>
                <a:gdLst>
                  <a:gd name="T0" fmla="*/ 131 w 190"/>
                  <a:gd name="T1" fmla="*/ 696 h 764"/>
                  <a:gd name="T2" fmla="*/ 100 w 190"/>
                  <a:gd name="T3" fmla="*/ 521 h 764"/>
                  <a:gd name="T4" fmla="*/ 119 w 190"/>
                  <a:gd name="T5" fmla="*/ 382 h 764"/>
                  <a:gd name="T6" fmla="*/ 123 w 190"/>
                  <a:gd name="T7" fmla="*/ 366 h 764"/>
                  <a:gd name="T8" fmla="*/ 180 w 190"/>
                  <a:gd name="T9" fmla="*/ 299 h 764"/>
                  <a:gd name="T10" fmla="*/ 157 w 190"/>
                  <a:gd name="T11" fmla="*/ 77 h 764"/>
                  <a:gd name="T12" fmla="*/ 53 w 190"/>
                  <a:gd name="T13" fmla="*/ 8 h 764"/>
                  <a:gd name="T14" fmla="*/ 16 w 190"/>
                  <a:gd name="T15" fmla="*/ 104 h 764"/>
                  <a:gd name="T16" fmla="*/ 17 w 190"/>
                  <a:gd name="T17" fmla="*/ 114 h 764"/>
                  <a:gd name="T18" fmla="*/ 32 w 190"/>
                  <a:gd name="T19" fmla="*/ 74 h 764"/>
                  <a:gd name="T20" fmla="*/ 71 w 190"/>
                  <a:gd name="T21" fmla="*/ 43 h 764"/>
                  <a:gd name="T22" fmla="*/ 80 w 190"/>
                  <a:gd name="T23" fmla="*/ 44 h 764"/>
                  <a:gd name="T24" fmla="*/ 110 w 190"/>
                  <a:gd name="T25" fmla="*/ 91 h 764"/>
                  <a:gd name="T26" fmla="*/ 89 w 190"/>
                  <a:gd name="T27" fmla="*/ 151 h 764"/>
                  <a:gd name="T28" fmla="*/ 36 w 190"/>
                  <a:gd name="T29" fmla="*/ 223 h 764"/>
                  <a:gd name="T30" fmla="*/ 37 w 190"/>
                  <a:gd name="T31" fmla="*/ 309 h 764"/>
                  <a:gd name="T32" fmla="*/ 0 w 190"/>
                  <a:gd name="T33" fmla="*/ 521 h 764"/>
                  <a:gd name="T34" fmla="*/ 38 w 190"/>
                  <a:gd name="T35" fmla="*/ 731 h 764"/>
                  <a:gd name="T36" fmla="*/ 85 w 190"/>
                  <a:gd name="T37" fmla="*/ 764 h 764"/>
                  <a:gd name="T38" fmla="*/ 102 w 190"/>
                  <a:gd name="T39" fmla="*/ 761 h 764"/>
                  <a:gd name="T40" fmla="*/ 131 w 190"/>
                  <a:gd name="T41" fmla="*/ 696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764">
                    <a:moveTo>
                      <a:pt x="131" y="696"/>
                    </a:moveTo>
                    <a:cubicBezTo>
                      <a:pt x="108" y="634"/>
                      <a:pt x="100" y="574"/>
                      <a:pt x="100" y="521"/>
                    </a:cubicBezTo>
                    <a:cubicBezTo>
                      <a:pt x="100" y="465"/>
                      <a:pt x="110" y="416"/>
                      <a:pt x="119" y="382"/>
                    </a:cubicBezTo>
                    <a:cubicBezTo>
                      <a:pt x="120" y="376"/>
                      <a:pt x="122" y="371"/>
                      <a:pt x="123" y="366"/>
                    </a:cubicBezTo>
                    <a:cubicBezTo>
                      <a:pt x="148" y="360"/>
                      <a:pt x="171" y="343"/>
                      <a:pt x="180" y="299"/>
                    </a:cubicBezTo>
                    <a:cubicBezTo>
                      <a:pt x="190" y="210"/>
                      <a:pt x="184" y="158"/>
                      <a:pt x="157" y="77"/>
                    </a:cubicBezTo>
                    <a:cubicBezTo>
                      <a:pt x="137" y="18"/>
                      <a:pt x="87" y="0"/>
                      <a:pt x="53" y="8"/>
                    </a:cubicBezTo>
                    <a:cubicBezTo>
                      <a:pt x="19" y="17"/>
                      <a:pt x="4" y="64"/>
                      <a:pt x="16" y="104"/>
                    </a:cubicBezTo>
                    <a:cubicBezTo>
                      <a:pt x="16" y="107"/>
                      <a:pt x="17" y="111"/>
                      <a:pt x="17" y="114"/>
                    </a:cubicBezTo>
                    <a:cubicBezTo>
                      <a:pt x="28" y="92"/>
                      <a:pt x="32" y="75"/>
                      <a:pt x="32" y="74"/>
                    </a:cubicBezTo>
                    <a:cubicBezTo>
                      <a:pt x="36" y="56"/>
                      <a:pt x="53" y="43"/>
                      <a:pt x="71" y="43"/>
                    </a:cubicBezTo>
                    <a:cubicBezTo>
                      <a:pt x="74" y="43"/>
                      <a:pt x="77" y="43"/>
                      <a:pt x="80" y="44"/>
                    </a:cubicBezTo>
                    <a:cubicBezTo>
                      <a:pt x="101" y="48"/>
                      <a:pt x="115" y="70"/>
                      <a:pt x="110" y="91"/>
                    </a:cubicBezTo>
                    <a:cubicBezTo>
                      <a:pt x="109" y="98"/>
                      <a:pt x="103" y="122"/>
                      <a:pt x="89" y="151"/>
                    </a:cubicBezTo>
                    <a:cubicBezTo>
                      <a:pt x="74" y="179"/>
                      <a:pt x="57" y="203"/>
                      <a:pt x="36" y="223"/>
                    </a:cubicBezTo>
                    <a:cubicBezTo>
                      <a:pt x="39" y="252"/>
                      <a:pt x="40" y="282"/>
                      <a:pt x="37" y="309"/>
                    </a:cubicBezTo>
                    <a:cubicBezTo>
                      <a:pt x="24" y="344"/>
                      <a:pt x="1" y="421"/>
                      <a:pt x="0" y="521"/>
                    </a:cubicBezTo>
                    <a:cubicBezTo>
                      <a:pt x="0" y="584"/>
                      <a:pt x="10" y="656"/>
                      <a:pt x="38" y="731"/>
                    </a:cubicBezTo>
                    <a:cubicBezTo>
                      <a:pt x="45" y="751"/>
                      <a:pt x="64" y="764"/>
                      <a:pt x="85" y="764"/>
                    </a:cubicBezTo>
                    <a:cubicBezTo>
                      <a:pt x="90" y="764"/>
                      <a:pt x="96" y="763"/>
                      <a:pt x="102" y="761"/>
                    </a:cubicBezTo>
                    <a:cubicBezTo>
                      <a:pt x="128" y="751"/>
                      <a:pt x="141" y="722"/>
                      <a:pt x="131" y="6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4" name="Freeform 8"/>
              <p:cNvSpPr/>
              <p:nvPr/>
            </p:nvSpPr>
            <p:spPr bwMode="auto">
              <a:xfrm>
                <a:off x="7321761" y="3332338"/>
                <a:ext cx="542319" cy="444284"/>
              </a:xfrm>
              <a:custGeom>
                <a:avLst/>
                <a:gdLst>
                  <a:gd name="T0" fmla="*/ 272 w 275"/>
                  <a:gd name="T1" fmla="*/ 42 h 225"/>
                  <a:gd name="T2" fmla="*/ 247 w 275"/>
                  <a:gd name="T3" fmla="*/ 4 h 225"/>
                  <a:gd name="T4" fmla="*/ 209 w 275"/>
                  <a:gd name="T5" fmla="*/ 28 h 225"/>
                  <a:gd name="T6" fmla="*/ 209 w 275"/>
                  <a:gd name="T7" fmla="*/ 28 h 225"/>
                  <a:gd name="T8" fmla="*/ 176 w 275"/>
                  <a:gd name="T9" fmla="*/ 99 h 225"/>
                  <a:gd name="T10" fmla="*/ 130 w 275"/>
                  <a:gd name="T11" fmla="*/ 142 h 225"/>
                  <a:gd name="T12" fmla="*/ 59 w 275"/>
                  <a:gd name="T13" fmla="*/ 161 h 225"/>
                  <a:gd name="T14" fmla="*/ 38 w 275"/>
                  <a:gd name="T15" fmla="*/ 160 h 225"/>
                  <a:gd name="T16" fmla="*/ 2 w 275"/>
                  <a:gd name="T17" fmla="*/ 188 h 225"/>
                  <a:gd name="T18" fmla="*/ 31 w 275"/>
                  <a:gd name="T19" fmla="*/ 224 h 225"/>
                  <a:gd name="T20" fmla="*/ 59 w 275"/>
                  <a:gd name="T21" fmla="*/ 225 h 225"/>
                  <a:gd name="T22" fmla="*/ 59 w 275"/>
                  <a:gd name="T23" fmla="*/ 225 h 225"/>
                  <a:gd name="T24" fmla="*/ 166 w 275"/>
                  <a:gd name="T25" fmla="*/ 196 h 225"/>
                  <a:gd name="T26" fmla="*/ 250 w 275"/>
                  <a:gd name="T27" fmla="*/ 99 h 225"/>
                  <a:gd name="T28" fmla="*/ 272 w 275"/>
                  <a:gd name="T29" fmla="*/ 4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 h="225">
                    <a:moveTo>
                      <a:pt x="272" y="42"/>
                    </a:moveTo>
                    <a:cubicBezTo>
                      <a:pt x="275" y="24"/>
                      <a:pt x="264" y="7"/>
                      <a:pt x="247" y="4"/>
                    </a:cubicBezTo>
                    <a:cubicBezTo>
                      <a:pt x="230" y="0"/>
                      <a:pt x="213" y="11"/>
                      <a:pt x="209" y="28"/>
                    </a:cubicBezTo>
                    <a:cubicBezTo>
                      <a:pt x="209" y="28"/>
                      <a:pt x="209" y="28"/>
                      <a:pt x="209" y="28"/>
                    </a:cubicBezTo>
                    <a:cubicBezTo>
                      <a:pt x="209" y="30"/>
                      <a:pt x="200" y="66"/>
                      <a:pt x="176" y="99"/>
                    </a:cubicBezTo>
                    <a:cubicBezTo>
                      <a:pt x="164" y="116"/>
                      <a:pt x="149" y="131"/>
                      <a:pt x="130" y="142"/>
                    </a:cubicBezTo>
                    <a:cubicBezTo>
                      <a:pt x="111" y="154"/>
                      <a:pt x="89" y="161"/>
                      <a:pt x="59" y="161"/>
                    </a:cubicBezTo>
                    <a:cubicBezTo>
                      <a:pt x="52" y="161"/>
                      <a:pt x="45" y="161"/>
                      <a:pt x="38" y="160"/>
                    </a:cubicBezTo>
                    <a:cubicBezTo>
                      <a:pt x="20" y="158"/>
                      <a:pt x="4" y="171"/>
                      <a:pt x="2" y="188"/>
                    </a:cubicBezTo>
                    <a:cubicBezTo>
                      <a:pt x="0" y="206"/>
                      <a:pt x="13" y="222"/>
                      <a:pt x="31" y="224"/>
                    </a:cubicBezTo>
                    <a:cubicBezTo>
                      <a:pt x="40" y="225"/>
                      <a:pt x="49" y="225"/>
                      <a:pt x="59" y="225"/>
                    </a:cubicBezTo>
                    <a:cubicBezTo>
                      <a:pt x="59" y="225"/>
                      <a:pt x="59" y="225"/>
                      <a:pt x="59" y="225"/>
                    </a:cubicBezTo>
                    <a:cubicBezTo>
                      <a:pt x="101" y="225"/>
                      <a:pt x="137" y="213"/>
                      <a:pt x="166" y="196"/>
                    </a:cubicBezTo>
                    <a:cubicBezTo>
                      <a:pt x="209" y="169"/>
                      <a:pt x="235" y="130"/>
                      <a:pt x="250" y="99"/>
                    </a:cubicBezTo>
                    <a:cubicBezTo>
                      <a:pt x="266" y="68"/>
                      <a:pt x="271" y="43"/>
                      <a:pt x="272"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59" name="Group 56"/>
            <p:cNvGrpSpPr/>
            <p:nvPr/>
          </p:nvGrpSpPr>
          <p:grpSpPr>
            <a:xfrm>
              <a:off x="778714" y="3127318"/>
              <a:ext cx="742559" cy="1877257"/>
              <a:chOff x="6314299" y="2868238"/>
              <a:chExt cx="742559" cy="1877257"/>
            </a:xfrm>
            <a:solidFill>
              <a:schemeClr val="tx1"/>
            </a:solidFill>
          </p:grpSpPr>
          <p:sp>
            <p:nvSpPr>
              <p:cNvPr id="60" name="Freeform 9"/>
              <p:cNvSpPr/>
              <p:nvPr/>
            </p:nvSpPr>
            <p:spPr bwMode="auto">
              <a:xfrm>
                <a:off x="6515583" y="2868238"/>
                <a:ext cx="389010" cy="391095"/>
              </a:xfrm>
              <a:custGeom>
                <a:avLst/>
                <a:gdLst>
                  <a:gd name="T0" fmla="*/ 78 w 197"/>
                  <a:gd name="T1" fmla="*/ 186 h 198"/>
                  <a:gd name="T2" fmla="*/ 186 w 197"/>
                  <a:gd name="T3" fmla="*/ 119 h 198"/>
                  <a:gd name="T4" fmla="*/ 119 w 197"/>
                  <a:gd name="T5" fmla="*/ 11 h 198"/>
                  <a:gd name="T6" fmla="*/ 11 w 197"/>
                  <a:gd name="T7" fmla="*/ 78 h 198"/>
                  <a:gd name="T8" fmla="*/ 78 w 197"/>
                  <a:gd name="T9" fmla="*/ 186 h 198"/>
                </a:gdLst>
                <a:ahLst/>
                <a:cxnLst>
                  <a:cxn ang="0">
                    <a:pos x="T0" y="T1"/>
                  </a:cxn>
                  <a:cxn ang="0">
                    <a:pos x="T2" y="T3"/>
                  </a:cxn>
                  <a:cxn ang="0">
                    <a:pos x="T4" y="T5"/>
                  </a:cxn>
                  <a:cxn ang="0">
                    <a:pos x="T6" y="T7"/>
                  </a:cxn>
                  <a:cxn ang="0">
                    <a:pos x="T8" y="T9"/>
                  </a:cxn>
                </a:cxnLst>
                <a:rect l="0" t="0" r="r" b="b"/>
                <a:pathLst>
                  <a:path w="197" h="198">
                    <a:moveTo>
                      <a:pt x="78" y="186"/>
                    </a:moveTo>
                    <a:cubicBezTo>
                      <a:pt x="126" y="198"/>
                      <a:pt x="175" y="167"/>
                      <a:pt x="186" y="119"/>
                    </a:cubicBezTo>
                    <a:cubicBezTo>
                      <a:pt x="197" y="71"/>
                      <a:pt x="167" y="22"/>
                      <a:pt x="119" y="11"/>
                    </a:cubicBezTo>
                    <a:cubicBezTo>
                      <a:pt x="71" y="0"/>
                      <a:pt x="22" y="30"/>
                      <a:pt x="11" y="78"/>
                    </a:cubicBezTo>
                    <a:cubicBezTo>
                      <a:pt x="0" y="127"/>
                      <a:pt x="30" y="175"/>
                      <a:pt x="78" y="1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1" name="Freeform 10"/>
              <p:cNvSpPr/>
              <p:nvPr/>
            </p:nvSpPr>
            <p:spPr bwMode="auto">
              <a:xfrm>
                <a:off x="6314299" y="3237432"/>
                <a:ext cx="373366" cy="1508063"/>
              </a:xfrm>
              <a:custGeom>
                <a:avLst/>
                <a:gdLst>
                  <a:gd name="T0" fmla="*/ 123 w 189"/>
                  <a:gd name="T1" fmla="*/ 177 h 764"/>
                  <a:gd name="T2" fmla="*/ 77 w 189"/>
                  <a:gd name="T3" fmla="*/ 89 h 764"/>
                  <a:gd name="T4" fmla="*/ 83 w 189"/>
                  <a:gd name="T5" fmla="*/ 59 h 764"/>
                  <a:gd name="T6" fmla="*/ 109 w 189"/>
                  <a:gd name="T7" fmla="*/ 42 h 764"/>
                  <a:gd name="T8" fmla="*/ 116 w 189"/>
                  <a:gd name="T9" fmla="*/ 41 h 764"/>
                  <a:gd name="T10" fmla="*/ 156 w 189"/>
                  <a:gd name="T11" fmla="*/ 74 h 764"/>
                  <a:gd name="T12" fmla="*/ 156 w 189"/>
                  <a:gd name="T13" fmla="*/ 76 h 764"/>
                  <a:gd name="T14" fmla="*/ 160 w 189"/>
                  <a:gd name="T15" fmla="*/ 87 h 764"/>
                  <a:gd name="T16" fmla="*/ 173 w 189"/>
                  <a:gd name="T17" fmla="*/ 110 h 764"/>
                  <a:gd name="T18" fmla="*/ 174 w 189"/>
                  <a:gd name="T19" fmla="*/ 104 h 764"/>
                  <a:gd name="T20" fmla="*/ 136 w 189"/>
                  <a:gd name="T21" fmla="*/ 8 h 764"/>
                  <a:gd name="T22" fmla="*/ 33 w 189"/>
                  <a:gd name="T23" fmla="*/ 77 h 764"/>
                  <a:gd name="T24" fmla="*/ 10 w 189"/>
                  <a:gd name="T25" fmla="*/ 299 h 764"/>
                  <a:gd name="T26" fmla="*/ 66 w 189"/>
                  <a:gd name="T27" fmla="*/ 366 h 764"/>
                  <a:gd name="T28" fmla="*/ 89 w 189"/>
                  <a:gd name="T29" fmla="*/ 521 h 764"/>
                  <a:gd name="T30" fmla="*/ 58 w 189"/>
                  <a:gd name="T31" fmla="*/ 696 h 764"/>
                  <a:gd name="T32" fmla="*/ 88 w 189"/>
                  <a:gd name="T33" fmla="*/ 761 h 764"/>
                  <a:gd name="T34" fmla="*/ 105 w 189"/>
                  <a:gd name="T35" fmla="*/ 764 h 764"/>
                  <a:gd name="T36" fmla="*/ 152 w 189"/>
                  <a:gd name="T37" fmla="*/ 731 h 764"/>
                  <a:gd name="T38" fmla="*/ 189 w 189"/>
                  <a:gd name="T39" fmla="*/ 521 h 764"/>
                  <a:gd name="T40" fmla="*/ 153 w 189"/>
                  <a:gd name="T41" fmla="*/ 309 h 764"/>
                  <a:gd name="T42" fmla="*/ 155 w 189"/>
                  <a:gd name="T43" fmla="*/ 210 h 764"/>
                  <a:gd name="T44" fmla="*/ 123 w 189"/>
                  <a:gd name="T45" fmla="*/ 177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764">
                    <a:moveTo>
                      <a:pt x="123" y="177"/>
                    </a:moveTo>
                    <a:cubicBezTo>
                      <a:pt x="87" y="135"/>
                      <a:pt x="78" y="96"/>
                      <a:pt x="77" y="89"/>
                    </a:cubicBezTo>
                    <a:cubicBezTo>
                      <a:pt x="75" y="78"/>
                      <a:pt x="77" y="68"/>
                      <a:pt x="83" y="59"/>
                    </a:cubicBezTo>
                    <a:cubicBezTo>
                      <a:pt x="89" y="50"/>
                      <a:pt x="98" y="44"/>
                      <a:pt x="109" y="42"/>
                    </a:cubicBezTo>
                    <a:cubicBezTo>
                      <a:pt x="111" y="42"/>
                      <a:pt x="114" y="41"/>
                      <a:pt x="116" y="41"/>
                    </a:cubicBezTo>
                    <a:cubicBezTo>
                      <a:pt x="136" y="41"/>
                      <a:pt x="152" y="55"/>
                      <a:pt x="156" y="74"/>
                    </a:cubicBezTo>
                    <a:cubicBezTo>
                      <a:pt x="156" y="74"/>
                      <a:pt x="156" y="75"/>
                      <a:pt x="156" y="76"/>
                    </a:cubicBezTo>
                    <a:cubicBezTo>
                      <a:pt x="157" y="78"/>
                      <a:pt x="158" y="82"/>
                      <a:pt x="160" y="87"/>
                    </a:cubicBezTo>
                    <a:cubicBezTo>
                      <a:pt x="163" y="93"/>
                      <a:pt x="167" y="101"/>
                      <a:pt x="173" y="110"/>
                    </a:cubicBezTo>
                    <a:cubicBezTo>
                      <a:pt x="173" y="108"/>
                      <a:pt x="174" y="106"/>
                      <a:pt x="174" y="104"/>
                    </a:cubicBezTo>
                    <a:cubicBezTo>
                      <a:pt x="186" y="64"/>
                      <a:pt x="171" y="17"/>
                      <a:pt x="136" y="8"/>
                    </a:cubicBezTo>
                    <a:cubicBezTo>
                      <a:pt x="102" y="0"/>
                      <a:pt x="53" y="18"/>
                      <a:pt x="33" y="77"/>
                    </a:cubicBezTo>
                    <a:cubicBezTo>
                      <a:pt x="5" y="158"/>
                      <a:pt x="0" y="210"/>
                      <a:pt x="10" y="299"/>
                    </a:cubicBezTo>
                    <a:cubicBezTo>
                      <a:pt x="18" y="342"/>
                      <a:pt x="41" y="360"/>
                      <a:pt x="66" y="366"/>
                    </a:cubicBezTo>
                    <a:cubicBezTo>
                      <a:pt x="77" y="400"/>
                      <a:pt x="89" y="455"/>
                      <a:pt x="89" y="521"/>
                    </a:cubicBezTo>
                    <a:cubicBezTo>
                      <a:pt x="89" y="574"/>
                      <a:pt x="81" y="634"/>
                      <a:pt x="58" y="696"/>
                    </a:cubicBezTo>
                    <a:cubicBezTo>
                      <a:pt x="49" y="722"/>
                      <a:pt x="62" y="751"/>
                      <a:pt x="88" y="761"/>
                    </a:cubicBezTo>
                    <a:cubicBezTo>
                      <a:pt x="93" y="763"/>
                      <a:pt x="99" y="764"/>
                      <a:pt x="105" y="764"/>
                    </a:cubicBezTo>
                    <a:cubicBezTo>
                      <a:pt x="125" y="764"/>
                      <a:pt x="144" y="751"/>
                      <a:pt x="152" y="731"/>
                    </a:cubicBezTo>
                    <a:cubicBezTo>
                      <a:pt x="180" y="656"/>
                      <a:pt x="189" y="584"/>
                      <a:pt x="189" y="521"/>
                    </a:cubicBezTo>
                    <a:cubicBezTo>
                      <a:pt x="189" y="421"/>
                      <a:pt x="166" y="344"/>
                      <a:pt x="153" y="309"/>
                    </a:cubicBezTo>
                    <a:cubicBezTo>
                      <a:pt x="149" y="277"/>
                      <a:pt x="151" y="243"/>
                      <a:pt x="155" y="210"/>
                    </a:cubicBezTo>
                    <a:cubicBezTo>
                      <a:pt x="142" y="199"/>
                      <a:pt x="132" y="188"/>
                      <a:pt x="123"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2" name="Freeform 11"/>
              <p:cNvSpPr/>
              <p:nvPr/>
            </p:nvSpPr>
            <p:spPr bwMode="auto">
              <a:xfrm>
                <a:off x="6476994" y="3330251"/>
                <a:ext cx="579864" cy="462013"/>
              </a:xfrm>
              <a:custGeom>
                <a:avLst/>
                <a:gdLst>
                  <a:gd name="T0" fmla="*/ 259 w 294"/>
                  <a:gd name="T1" fmla="*/ 234 h 234"/>
                  <a:gd name="T2" fmla="*/ 291 w 294"/>
                  <a:gd name="T3" fmla="*/ 208 h 234"/>
                  <a:gd name="T4" fmla="*/ 265 w 294"/>
                  <a:gd name="T5" fmla="*/ 171 h 234"/>
                  <a:gd name="T6" fmla="*/ 96 w 294"/>
                  <a:gd name="T7" fmla="*/ 84 h 234"/>
                  <a:gd name="T8" fmla="*/ 71 w 294"/>
                  <a:gd name="T9" fmla="*/ 43 h 234"/>
                  <a:gd name="T10" fmla="*/ 67 w 294"/>
                  <a:gd name="T11" fmla="*/ 31 h 234"/>
                  <a:gd name="T12" fmla="*/ 66 w 294"/>
                  <a:gd name="T13" fmla="*/ 28 h 234"/>
                  <a:gd name="T14" fmla="*/ 66 w 294"/>
                  <a:gd name="T15" fmla="*/ 28 h 234"/>
                  <a:gd name="T16" fmla="*/ 28 w 294"/>
                  <a:gd name="T17" fmla="*/ 3 h 234"/>
                  <a:gd name="T18" fmla="*/ 3 w 294"/>
                  <a:gd name="T19" fmla="*/ 40 h 234"/>
                  <a:gd name="T20" fmla="*/ 3 w 294"/>
                  <a:gd name="T21" fmla="*/ 40 h 234"/>
                  <a:gd name="T22" fmla="*/ 47 w 294"/>
                  <a:gd name="T23" fmla="*/ 125 h 234"/>
                  <a:gd name="T24" fmla="*/ 254 w 294"/>
                  <a:gd name="T25" fmla="*/ 234 h 234"/>
                  <a:gd name="T26" fmla="*/ 259 w 294"/>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34">
                    <a:moveTo>
                      <a:pt x="259" y="234"/>
                    </a:moveTo>
                    <a:cubicBezTo>
                      <a:pt x="275" y="234"/>
                      <a:pt x="288" y="223"/>
                      <a:pt x="291" y="208"/>
                    </a:cubicBezTo>
                    <a:cubicBezTo>
                      <a:pt x="294" y="191"/>
                      <a:pt x="283" y="174"/>
                      <a:pt x="265" y="171"/>
                    </a:cubicBezTo>
                    <a:cubicBezTo>
                      <a:pt x="172" y="154"/>
                      <a:pt x="123" y="116"/>
                      <a:pt x="96" y="84"/>
                    </a:cubicBezTo>
                    <a:cubicBezTo>
                      <a:pt x="83" y="68"/>
                      <a:pt x="75" y="53"/>
                      <a:pt x="71" y="43"/>
                    </a:cubicBezTo>
                    <a:cubicBezTo>
                      <a:pt x="69" y="38"/>
                      <a:pt x="67" y="34"/>
                      <a:pt x="67" y="31"/>
                    </a:cubicBezTo>
                    <a:cubicBezTo>
                      <a:pt x="66" y="30"/>
                      <a:pt x="66" y="29"/>
                      <a:pt x="66" y="28"/>
                    </a:cubicBezTo>
                    <a:cubicBezTo>
                      <a:pt x="66" y="28"/>
                      <a:pt x="66" y="28"/>
                      <a:pt x="66" y="28"/>
                    </a:cubicBezTo>
                    <a:cubicBezTo>
                      <a:pt x="62" y="11"/>
                      <a:pt x="46" y="0"/>
                      <a:pt x="28" y="3"/>
                    </a:cubicBezTo>
                    <a:cubicBezTo>
                      <a:pt x="11" y="6"/>
                      <a:pt x="0" y="23"/>
                      <a:pt x="3" y="40"/>
                    </a:cubicBezTo>
                    <a:cubicBezTo>
                      <a:pt x="3" y="40"/>
                      <a:pt x="3" y="40"/>
                      <a:pt x="3" y="40"/>
                    </a:cubicBezTo>
                    <a:cubicBezTo>
                      <a:pt x="4" y="44"/>
                      <a:pt x="11" y="82"/>
                      <a:pt x="47" y="125"/>
                    </a:cubicBezTo>
                    <a:cubicBezTo>
                      <a:pt x="83" y="168"/>
                      <a:pt x="147" y="215"/>
                      <a:pt x="254" y="234"/>
                    </a:cubicBezTo>
                    <a:cubicBezTo>
                      <a:pt x="256" y="234"/>
                      <a:pt x="258" y="234"/>
                      <a:pt x="259"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sp>
        <p:nvSpPr>
          <p:cNvPr id="29" name="Titre 1"/>
          <p:cNvSpPr txBox="1"/>
          <p:nvPr/>
        </p:nvSpPr>
        <p:spPr>
          <a:xfrm>
            <a:off x="1235271" y="119630"/>
            <a:ext cx="9754628" cy="568325"/>
          </a:xfrm>
          <a:prstGeom prst="rect">
            <a:avLst/>
          </a:prstGeom>
          <a:solidFill>
            <a:schemeClr val="accent6">
              <a:lumMod val="75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baseline="30000">
                <a:solidFill>
                  <a:schemeClr val="bg1"/>
                </a:solidFill>
                <a:latin typeface="Arial" panose="020B0604020202020204" pitchFamily="34" charset="0"/>
                <a:ea typeface="+mj-ea"/>
                <a:cs typeface="Arial" panose="020B0604020202020204" pitchFamily="34" charset="0"/>
              </a:defRPr>
            </a:lvl1pPr>
          </a:lstStyle>
          <a:p>
            <a:r>
              <a:rPr lang="fr-FR" sz="3600" dirty="0">
                <a:latin typeface="Times New Roman" panose="02020603050405020304" pitchFamily="18" charset="0"/>
                <a:cs typeface="Times New Roman" panose="02020603050405020304" pitchFamily="18" charset="0"/>
              </a:rPr>
              <a:t>LEÇONS APPRISES </a:t>
            </a:r>
            <a:endParaRPr lang="fr-FR" sz="3600" dirty="0">
              <a:latin typeface="Times New Roman" panose="02020603050405020304" pitchFamily="18" charset="0"/>
              <a:cs typeface="Times New Roman" panose="02020603050405020304" pitchFamily="18" charset="0"/>
            </a:endParaRPr>
          </a:p>
        </p:txBody>
      </p:sp>
      <p:pic>
        <p:nvPicPr>
          <p:cNvPr id="31" name="Image 30"/>
          <p:cNvPicPr>
            <a:picLocks noChangeAspect="1"/>
          </p:cNvPicPr>
          <p:nvPr/>
        </p:nvPicPr>
        <p:blipFill>
          <a:blip r:embed="rId1"/>
          <a:stretch>
            <a:fillRect/>
          </a:stretch>
        </p:blipFill>
        <p:spPr>
          <a:xfrm>
            <a:off x="9031074" y="6144208"/>
            <a:ext cx="702861" cy="642618"/>
          </a:xfrm>
          <a:prstGeom prst="rect">
            <a:avLst/>
          </a:prstGeom>
        </p:spPr>
      </p:pic>
      <p:pic>
        <p:nvPicPr>
          <p:cNvPr id="32" name="Image 31"/>
          <p:cNvPicPr>
            <a:picLocks noChangeAspect="1"/>
          </p:cNvPicPr>
          <p:nvPr/>
        </p:nvPicPr>
        <p:blipFill>
          <a:blip r:embed="rId2"/>
          <a:stretch>
            <a:fillRect/>
          </a:stretch>
        </p:blipFill>
        <p:spPr>
          <a:xfrm>
            <a:off x="2861243" y="6144206"/>
            <a:ext cx="610038" cy="642620"/>
          </a:xfrm>
          <a:prstGeom prst="rect">
            <a:avLst/>
          </a:prstGeom>
        </p:spPr>
      </p:pic>
      <p:pic>
        <p:nvPicPr>
          <p:cNvPr id="33" name="Picture 2" descr="Malaria Consortium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9129" y="6144205"/>
            <a:ext cx="903553" cy="642619"/>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 33"/>
          <p:cNvPicPr>
            <a:picLocks noChangeAspect="1"/>
          </p:cNvPicPr>
          <p:nvPr/>
        </p:nvPicPr>
        <p:blipFill>
          <a:blip r:embed="rId4"/>
          <a:stretch>
            <a:fillRect/>
          </a:stretch>
        </p:blipFill>
        <p:spPr>
          <a:xfrm>
            <a:off x="7772223" y="6144205"/>
            <a:ext cx="795941" cy="642619"/>
          </a:xfrm>
          <a:prstGeom prst="rect">
            <a:avLst/>
          </a:prstGeom>
        </p:spPr>
      </p:pic>
      <p:pic>
        <p:nvPicPr>
          <p:cNvPr id="35" name="Imag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8228" y="6144206"/>
            <a:ext cx="927541" cy="642620"/>
          </a:xfrm>
          <a:prstGeom prst="rect">
            <a:avLst/>
          </a:prstGeom>
        </p:spPr>
      </p:pic>
      <p:pic>
        <p:nvPicPr>
          <p:cNvPr id="36" name="Imag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4086" y="6144205"/>
            <a:ext cx="533519" cy="642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09756"/>
            <a:ext cx="10515600" cy="461639"/>
          </a:xfrm>
        </p:spPr>
        <p:txBody>
          <a:bodyPr>
            <a:normAutofit fontScale="90000"/>
          </a:bodyPr>
          <a:lstStyle/>
          <a:p>
            <a:pPr algn="ctr"/>
            <a:br>
              <a:rPr lang="fr-FR" sz="2700" b="1" dirty="0">
                <a:latin typeface="Arial" panose="020B0604020202020204" pitchFamily="34" charset="0"/>
                <a:cs typeface="Arial" panose="020B0604020202020204" pitchFamily="34" charset="0"/>
              </a:rPr>
            </a:br>
            <a:br>
              <a:rPr lang="fr-FR" sz="2700" b="1" dirty="0">
                <a:latin typeface="Arial" panose="020B0604020202020204" pitchFamily="34" charset="0"/>
                <a:cs typeface="Arial" panose="020B0604020202020204" pitchFamily="34" charset="0"/>
              </a:rPr>
            </a:br>
            <a:br>
              <a:rPr lang="fr-FR" sz="2700" b="1" dirty="0">
                <a:latin typeface="Arial" panose="020B0604020202020204" pitchFamily="34" charset="0"/>
                <a:cs typeface="Arial" panose="020B0604020202020204" pitchFamily="34" charset="0"/>
              </a:rPr>
            </a:br>
            <a:r>
              <a:rPr lang="fr-FR" sz="2700" b="1" dirty="0">
                <a:latin typeface="Times New Roman" panose="02020603050405020304" pitchFamily="18" charset="0"/>
                <a:cs typeface="Times New Roman" panose="02020603050405020304" pitchFamily="18" charset="0"/>
              </a:rPr>
              <a:t>CONSTATS ET </a:t>
            </a:r>
            <a:r>
              <a:rPr lang="fr-FR" sz="2700" b="1" dirty="0" smtClean="0">
                <a:latin typeface="Times New Roman" panose="02020603050405020304" pitchFamily="18" charset="0"/>
                <a:cs typeface="Times New Roman" panose="02020603050405020304" pitchFamily="18" charset="0"/>
              </a:rPr>
              <a:t>RECOMMANDATIONS (1/4)</a:t>
            </a:r>
            <a:br>
              <a:rPr lang="fr-FR" sz="2700" b="1" dirty="0" smtClean="0">
                <a:latin typeface="Arial" panose="020B0604020202020204" pitchFamily="34" charset="0"/>
                <a:cs typeface="Arial" panose="020B0604020202020204" pitchFamily="34" charset="0"/>
              </a:rPr>
            </a:br>
            <a:br>
              <a:rPr lang="fr-FR" sz="4000" b="1" dirty="0" smtClean="0">
                <a:latin typeface="Arial" panose="020B0604020202020204" pitchFamily="34" charset="0"/>
                <a:cs typeface="Arial" panose="020B0604020202020204" pitchFamily="34" charset="0"/>
              </a:rPr>
            </a:br>
            <a:endParaRPr lang="fr-FR" dirty="0"/>
          </a:p>
        </p:txBody>
      </p:sp>
      <p:sp>
        <p:nvSpPr>
          <p:cNvPr id="5" name="Espace réservé du numéro de diapositive 4"/>
          <p:cNvSpPr>
            <a:spLocks noGrp="1"/>
          </p:cNvSpPr>
          <p:nvPr>
            <p:ph type="sldNum" sz="quarter" idx="12"/>
          </p:nvPr>
        </p:nvSpPr>
        <p:spPr/>
        <p:txBody>
          <a:bodyPr/>
          <a:lstStyle/>
          <a:p>
            <a:fld id="{27E0BB98-DA0F-4719-BE7A-687BE969C827}" type="slidenum">
              <a:rPr lang="fr-FR" smtClean="0"/>
            </a:fld>
            <a:endParaRPr lang="fr-FR"/>
          </a:p>
        </p:txBody>
      </p:sp>
      <p:graphicFrame>
        <p:nvGraphicFramePr>
          <p:cNvPr id="4" name="Tableau 3"/>
          <p:cNvGraphicFramePr>
            <a:graphicFrameLocks noGrp="1"/>
          </p:cNvGraphicFramePr>
          <p:nvPr/>
        </p:nvGraphicFramePr>
        <p:xfrm>
          <a:off x="434110" y="763871"/>
          <a:ext cx="11416144" cy="5112523"/>
        </p:xfrm>
        <a:graphic>
          <a:graphicData uri="http://schemas.openxmlformats.org/drawingml/2006/table">
            <a:tbl>
              <a:tblPr/>
              <a:tblGrid>
                <a:gridCol w="3534080"/>
                <a:gridCol w="4060688"/>
                <a:gridCol w="2568537"/>
                <a:gridCol w="1252839"/>
              </a:tblGrid>
              <a:tr h="467260">
                <a:tc>
                  <a:txBody>
                    <a:bodyPr/>
                    <a:lstStyle/>
                    <a:p>
                      <a:pPr algn="ctr" fontAlgn="b"/>
                      <a:r>
                        <a:rPr lang="fr-FR" sz="1800" b="1" i="0" u="none" strike="noStrike" dirty="0">
                          <a:solidFill>
                            <a:srgbClr val="305496"/>
                          </a:solidFill>
                          <a:effectLst/>
                          <a:latin typeface="Times New Roman" panose="02020603050405020304" pitchFamily="18" charset="0"/>
                          <a:cs typeface="Times New Roman" panose="02020603050405020304" pitchFamily="18" charset="0"/>
                        </a:rPr>
                        <a:t>Constats</a:t>
                      </a:r>
                      <a:endParaRPr lang="fr-FR" sz="18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dirty="0">
                          <a:solidFill>
                            <a:srgbClr val="305496"/>
                          </a:solidFill>
                          <a:effectLst/>
                          <a:latin typeface="Times New Roman" panose="02020603050405020304" pitchFamily="18" charset="0"/>
                          <a:cs typeface="Times New Roman" panose="02020603050405020304" pitchFamily="18" charset="0"/>
                        </a:rPr>
                        <a:t>Recommandations</a:t>
                      </a:r>
                      <a:endParaRPr lang="fr-FR" sz="18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dirty="0">
                          <a:solidFill>
                            <a:srgbClr val="305496"/>
                          </a:solidFill>
                          <a:effectLst/>
                          <a:latin typeface="Times New Roman" panose="02020603050405020304" pitchFamily="18" charset="0"/>
                          <a:cs typeface="Times New Roman" panose="02020603050405020304" pitchFamily="18" charset="0"/>
                        </a:rPr>
                        <a:t>Responsables</a:t>
                      </a:r>
                      <a:endParaRPr lang="fr-FR" sz="18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dirty="0">
                          <a:solidFill>
                            <a:srgbClr val="305496"/>
                          </a:solidFill>
                          <a:effectLst/>
                          <a:latin typeface="Times New Roman" panose="02020603050405020304" pitchFamily="18" charset="0"/>
                          <a:cs typeface="Times New Roman" panose="02020603050405020304" pitchFamily="18" charset="0"/>
                        </a:rPr>
                        <a:t>Délais</a:t>
                      </a:r>
                      <a:endParaRPr lang="fr-FR" sz="18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7864">
                <a:tc>
                  <a:txBody>
                    <a:bodyPr/>
                    <a:lstStyle/>
                    <a:p>
                      <a:pPr algn="just" fontAlgn="ctr"/>
                      <a:r>
                        <a:rPr lang="fr-FR" sz="1800" b="1" i="0" u="none" strike="noStrike" dirty="0">
                          <a:solidFill>
                            <a:srgbClr val="305496"/>
                          </a:solidFill>
                          <a:effectLst/>
                          <a:latin typeface="Times New Roman" panose="02020603050405020304" pitchFamily="18" charset="0"/>
                          <a:cs typeface="Times New Roman" panose="02020603050405020304" pitchFamily="18" charset="0"/>
                        </a:rPr>
                        <a:t>Insuffisance en communication CPS</a:t>
                      </a:r>
                      <a:endParaRPr lang="fr-FR" sz="18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defRPr/>
                      </a:pPr>
                      <a:r>
                        <a:rPr lang="fr-FR" sz="1800" b="0" i="0" u="none" strike="noStrike" dirty="0">
                          <a:solidFill>
                            <a:srgbClr val="305496"/>
                          </a:solidFill>
                          <a:effectLst/>
                          <a:latin typeface="Times New Roman" panose="02020603050405020304" pitchFamily="18" charset="0"/>
                          <a:cs typeface="Times New Roman" panose="02020603050405020304" pitchFamily="18" charset="0"/>
                        </a:rPr>
                        <a:t>Fournir les affiches (boites à images, plaques publicitaires, kakemono, auto collants…) ;</a:t>
                      </a: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p>
                      <a:pPr algn="just" fontAlgn="ct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p>
                      <a:pPr algn="just" fontAlgn="ctr"/>
                      <a:r>
                        <a:rPr lang="fr-FR" sz="1800" b="0" i="0" u="none" strike="noStrike" dirty="0">
                          <a:solidFill>
                            <a:srgbClr val="305496"/>
                          </a:solidFill>
                          <a:effectLst/>
                          <a:latin typeface="Times New Roman" panose="02020603050405020304" pitchFamily="18" charset="0"/>
                          <a:cs typeface="Times New Roman" panose="02020603050405020304" pitchFamily="18" charset="0"/>
                        </a:rPr>
                        <a:t>Afficher suffisamment les outils de la CPS dans les DS et les Centres de Santé;</a:t>
                      </a: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p>
                      <a:pPr algn="just" fontAlgn="ct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p>
                      <a:pPr algn="just" fontAlgn="ctr"/>
                      <a:r>
                        <a:rPr lang="fr-FR" sz="1800" b="0" i="0" u="none" strike="noStrike" dirty="0">
                          <a:solidFill>
                            <a:srgbClr val="305496"/>
                          </a:solidFill>
                          <a:effectLst/>
                          <a:latin typeface="Times New Roman" panose="02020603050405020304" pitchFamily="18" charset="0"/>
                          <a:cs typeface="Times New Roman" panose="02020603050405020304" pitchFamily="18" charset="0"/>
                        </a:rPr>
                        <a:t>Veillez a ce que les relais portent leur Gillet</a:t>
                      </a: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p>
                      <a:pPr algn="just" fontAlgn="ct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p>
                      <a:pPr algn="just" fontAlgn="ctr"/>
                      <a:r>
                        <a:rPr lang="fr-FR" sz="1800" b="0" i="0" u="none" strike="noStrike" dirty="0">
                          <a:solidFill>
                            <a:srgbClr val="305496"/>
                          </a:solidFill>
                          <a:effectLst/>
                          <a:latin typeface="Times New Roman" panose="02020603050405020304" pitchFamily="18" charset="0"/>
                          <a:cs typeface="Times New Roman" panose="02020603050405020304" pitchFamily="18" charset="0"/>
                        </a:rPr>
                        <a:t>Lancer officiellement la campagne</a:t>
                      </a: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ctr"/>
                      <a:r>
                        <a:rPr lang="fr-FR" sz="1800" b="0" i="0" u="none" strike="noStrike" dirty="0">
                          <a:solidFill>
                            <a:srgbClr val="305496"/>
                          </a:solidFill>
                          <a:effectLst/>
                          <a:latin typeface="Times New Roman" panose="02020603050405020304" pitchFamily="18" charset="0"/>
                          <a:cs typeface="Times New Roman" panose="02020603050405020304" pitchFamily="18" charset="0"/>
                        </a:rPr>
                        <a:t>PNLP/UGP/PALAT</a:t>
                      </a: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p>
                      <a:pPr algn="ctr" fontAlgn="ct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p>
                      <a:pPr algn="ctr" fontAlgn="ct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p>
                      <a:pPr algn="ctr" fontAlgn="ct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p>
                      <a:pPr algn="ctr" fontAlgn="ct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p>
                      <a:pPr algn="ctr" fontAlgn="ctr"/>
                      <a:r>
                        <a:rPr lang="fr-FR" sz="1800" b="0" i="0" u="none" strike="noStrike" dirty="0">
                          <a:solidFill>
                            <a:srgbClr val="305496"/>
                          </a:solidFill>
                          <a:effectLst/>
                          <a:latin typeface="Times New Roman" panose="02020603050405020304" pitchFamily="18" charset="0"/>
                          <a:cs typeface="Times New Roman" panose="02020603050405020304" pitchFamily="18" charset="0"/>
                        </a:rPr>
                        <a:t>DSP/DS</a:t>
                      </a: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p>
                      <a:pPr algn="ctr" fontAlgn="ct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p>
                      <a:pPr algn="ctr" fontAlgn="ct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p>
                      <a:pPr algn="ctr" fontAlgn="ct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p>
                      <a:pPr algn="ctr" fontAlgn="ctr"/>
                      <a:r>
                        <a:rPr lang="fr-FR" sz="1800" b="0" i="0" u="none" strike="noStrike" dirty="0">
                          <a:solidFill>
                            <a:srgbClr val="305496"/>
                          </a:solidFill>
                          <a:effectLst/>
                          <a:latin typeface="Times New Roman" panose="02020603050405020304" pitchFamily="18" charset="0"/>
                          <a:cs typeface="Times New Roman" panose="02020603050405020304" pitchFamily="18" charset="0"/>
                        </a:rPr>
                        <a:t>RCS</a:t>
                      </a: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p>
                      <a:pPr algn="ctr" fontAlgn="ct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p>
                      <a:pPr algn="ctr" fontAlgn="ct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p>
                      <a:pPr algn="ctr" fontAlgn="ctr"/>
                      <a:r>
                        <a:rPr lang="fr-FR" sz="1800" b="0" i="0" u="none" strike="noStrike" dirty="0">
                          <a:solidFill>
                            <a:srgbClr val="305496"/>
                          </a:solidFill>
                          <a:effectLst/>
                          <a:latin typeface="Times New Roman" panose="02020603050405020304" pitchFamily="18" charset="0"/>
                          <a:cs typeface="Times New Roman" panose="02020603050405020304" pitchFamily="18" charset="0"/>
                        </a:rPr>
                        <a:t>PNLP/UGP/PALAT</a:t>
                      </a: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ctr"/>
                      <a:r>
                        <a:rPr lang="fr-FR" sz="1800" b="0" i="0" u="none" strike="noStrike">
                          <a:solidFill>
                            <a:srgbClr val="305496"/>
                          </a:solidFill>
                          <a:effectLst/>
                          <a:latin typeface="Times New Roman" panose="02020603050405020304" pitchFamily="18" charset="0"/>
                          <a:cs typeface="Times New Roman" panose="02020603050405020304" pitchFamily="18" charset="0"/>
                        </a:rPr>
                        <a:t>CPS 2025</a:t>
                      </a:r>
                      <a:endParaRPr lang="fr-FR" sz="1800" b="0" i="0" u="none" strike="noStrike">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r>
              <a:tr h="1076382">
                <a:tc>
                  <a:txBody>
                    <a:bodyPr/>
                    <a:lstStyle/>
                    <a:p>
                      <a:pPr algn="just" fontAlgn="ctr"/>
                      <a:r>
                        <a:rPr lang="fr-FR" sz="1800" b="1" i="0" u="none" strike="noStrike" dirty="0">
                          <a:solidFill>
                            <a:srgbClr val="305496"/>
                          </a:solidFill>
                          <a:effectLst/>
                          <a:latin typeface="Times New Roman" panose="02020603050405020304" pitchFamily="18" charset="0"/>
                          <a:cs typeface="Times New Roman" panose="02020603050405020304" pitchFamily="18" charset="0"/>
                        </a:rPr>
                        <a:t>Faible motivation des </a:t>
                      </a:r>
                      <a:r>
                        <a:rPr lang="fr-FR" sz="1800" b="1" i="0" u="none" strike="noStrike" dirty="0" err="1">
                          <a:solidFill>
                            <a:srgbClr val="305496"/>
                          </a:solidFill>
                          <a:effectLst/>
                          <a:latin typeface="Times New Roman" panose="02020603050405020304" pitchFamily="18" charset="0"/>
                          <a:cs typeface="Times New Roman" panose="02020603050405020304" pitchFamily="18" charset="0"/>
                        </a:rPr>
                        <a:t>ReCo</a:t>
                      </a:r>
                      <a:endParaRPr lang="fr-FR" sz="18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fr-FR" sz="1800" b="0" i="0" u="none" strike="noStrike" dirty="0">
                          <a:solidFill>
                            <a:srgbClr val="305496"/>
                          </a:solidFill>
                          <a:effectLst/>
                          <a:latin typeface="Times New Roman" panose="02020603050405020304" pitchFamily="18" charset="0"/>
                          <a:cs typeface="Times New Roman" panose="02020603050405020304" pitchFamily="18" charset="0"/>
                        </a:rPr>
                        <a:t>Rehausser</a:t>
                      </a:r>
                      <a:r>
                        <a:rPr lang="fr-FR" sz="1800" b="0" i="0" u="none" strike="noStrike" baseline="0" dirty="0">
                          <a:solidFill>
                            <a:srgbClr val="305496"/>
                          </a:solidFill>
                          <a:effectLst/>
                          <a:latin typeface="Times New Roman" panose="02020603050405020304" pitchFamily="18" charset="0"/>
                          <a:cs typeface="Times New Roman" panose="02020603050405020304" pitchFamily="18" charset="0"/>
                        </a:rPr>
                        <a:t> les </a:t>
                      </a:r>
                      <a:r>
                        <a:rPr lang="fr-FR" sz="1800" b="0" i="0" u="none" strike="noStrike" baseline="0" dirty="0" err="1">
                          <a:solidFill>
                            <a:srgbClr val="305496"/>
                          </a:solidFill>
                          <a:effectLst/>
                          <a:latin typeface="Times New Roman" panose="02020603050405020304" pitchFamily="18" charset="0"/>
                          <a:cs typeface="Times New Roman" panose="02020603050405020304" pitchFamily="18" charset="0"/>
                        </a:rPr>
                        <a:t>perdiems</a:t>
                      </a:r>
                      <a:r>
                        <a:rPr lang="fr-FR" sz="1800" b="0" i="0" u="none" strike="noStrike" baseline="0" dirty="0">
                          <a:solidFill>
                            <a:srgbClr val="305496"/>
                          </a:solidFill>
                          <a:effectLst/>
                          <a:latin typeface="Times New Roman" panose="02020603050405020304" pitchFamily="18" charset="0"/>
                          <a:cs typeface="Times New Roman" panose="02020603050405020304" pitchFamily="18" charset="0"/>
                        </a:rPr>
                        <a:t> des </a:t>
                      </a:r>
                      <a:r>
                        <a:rPr lang="fr-FR" sz="1800" b="0" i="0" u="none" strike="noStrike" baseline="0" dirty="0" err="1">
                          <a:solidFill>
                            <a:srgbClr val="305496"/>
                          </a:solidFill>
                          <a:effectLst/>
                          <a:latin typeface="Times New Roman" panose="02020603050405020304" pitchFamily="18" charset="0"/>
                          <a:cs typeface="Times New Roman" panose="02020603050405020304" pitchFamily="18" charset="0"/>
                        </a:rPr>
                        <a:t>ReCo</a:t>
                      </a:r>
                      <a:r>
                        <a:rPr lang="fr-FR" sz="1800" b="0" i="0" u="none" strike="noStrike" baseline="0" dirty="0">
                          <a:solidFill>
                            <a:srgbClr val="305496"/>
                          </a:solidFill>
                          <a:effectLst/>
                          <a:latin typeface="Times New Roman" panose="02020603050405020304" pitchFamily="18" charset="0"/>
                          <a:cs typeface="Times New Roman" panose="02020603050405020304" pitchFamily="18" charset="0"/>
                        </a:rPr>
                        <a:t> à 5000F par jour</a:t>
                      </a: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800" b="0" i="0" u="none" strike="noStrike" dirty="0">
                          <a:solidFill>
                            <a:srgbClr val="305496"/>
                          </a:solidFill>
                          <a:effectLst/>
                          <a:latin typeface="Times New Roman" panose="02020603050405020304" pitchFamily="18" charset="0"/>
                          <a:cs typeface="Times New Roman" panose="02020603050405020304" pitchFamily="18" charset="0"/>
                        </a:rPr>
                        <a:t>PNLP/PALAT/UGP/PTF</a:t>
                      </a: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800" b="0" i="0" u="none" strike="noStrike" dirty="0">
                          <a:solidFill>
                            <a:srgbClr val="305496"/>
                          </a:solidFill>
                          <a:effectLst/>
                          <a:latin typeface="Times New Roman" panose="02020603050405020304" pitchFamily="18" charset="0"/>
                          <a:cs typeface="Times New Roman" panose="02020603050405020304" pitchFamily="18" charset="0"/>
                        </a:rPr>
                        <a:t>CPS 2025</a:t>
                      </a: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Image 6"/>
          <p:cNvPicPr>
            <a:picLocks noChangeAspect="1"/>
          </p:cNvPicPr>
          <p:nvPr/>
        </p:nvPicPr>
        <p:blipFill>
          <a:blip r:embed="rId1"/>
          <a:stretch>
            <a:fillRect/>
          </a:stretch>
        </p:blipFill>
        <p:spPr>
          <a:xfrm>
            <a:off x="9031074" y="6144208"/>
            <a:ext cx="702861" cy="642618"/>
          </a:xfrm>
          <a:prstGeom prst="rect">
            <a:avLst/>
          </a:prstGeom>
        </p:spPr>
      </p:pic>
      <p:pic>
        <p:nvPicPr>
          <p:cNvPr id="8" name="Image 7"/>
          <p:cNvPicPr>
            <a:picLocks noChangeAspect="1"/>
          </p:cNvPicPr>
          <p:nvPr/>
        </p:nvPicPr>
        <p:blipFill>
          <a:blip r:embed="rId2"/>
          <a:stretch>
            <a:fillRect/>
          </a:stretch>
        </p:blipFill>
        <p:spPr>
          <a:xfrm>
            <a:off x="2861243" y="6144206"/>
            <a:ext cx="610038" cy="642620"/>
          </a:xfrm>
          <a:prstGeom prst="rect">
            <a:avLst/>
          </a:prstGeom>
        </p:spPr>
      </p:pic>
      <p:pic>
        <p:nvPicPr>
          <p:cNvPr id="9" name="Picture 2" descr="Malaria Consortium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9129" y="6144205"/>
            <a:ext cx="903553" cy="64261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p:nvPicPr>
        <p:blipFill>
          <a:blip r:embed="rId4"/>
          <a:stretch>
            <a:fillRect/>
          </a:stretch>
        </p:blipFill>
        <p:spPr>
          <a:xfrm>
            <a:off x="7772223" y="6144205"/>
            <a:ext cx="795941" cy="642619"/>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8228" y="6144206"/>
            <a:ext cx="927541" cy="642620"/>
          </a:xfrm>
          <a:prstGeom prst="rect">
            <a:avLst/>
          </a:prstGeom>
        </p:spPr>
      </p:pic>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4086" y="6144205"/>
            <a:ext cx="533519" cy="64261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3492" y="65767"/>
            <a:ext cx="10515600" cy="461639"/>
          </a:xfrm>
        </p:spPr>
        <p:txBody>
          <a:bodyPr>
            <a:normAutofit fontScale="90000"/>
          </a:bodyPr>
          <a:lstStyle/>
          <a:p>
            <a:pPr algn="ctr"/>
            <a:br>
              <a:rPr lang="fr-FR" sz="2700" b="1" dirty="0">
                <a:latin typeface="Arial" panose="020B0604020202020204" pitchFamily="34" charset="0"/>
                <a:cs typeface="Arial" panose="020B0604020202020204" pitchFamily="34" charset="0"/>
              </a:rPr>
            </a:br>
            <a:br>
              <a:rPr lang="fr-FR" sz="2700" b="1" dirty="0">
                <a:latin typeface="Arial" panose="020B0604020202020204" pitchFamily="34" charset="0"/>
                <a:cs typeface="Arial" panose="020B0604020202020204" pitchFamily="34" charset="0"/>
              </a:rPr>
            </a:br>
            <a:br>
              <a:rPr lang="fr-FR" sz="2700" b="1" dirty="0">
                <a:latin typeface="Arial" panose="020B0604020202020204" pitchFamily="34" charset="0"/>
                <a:cs typeface="Arial" panose="020B0604020202020204" pitchFamily="34" charset="0"/>
              </a:rPr>
            </a:br>
            <a:r>
              <a:rPr lang="fr-FR" sz="2700" b="1" dirty="0">
                <a:latin typeface="Times New Roman" panose="02020603050405020304" pitchFamily="18" charset="0"/>
                <a:cs typeface="Times New Roman" panose="02020603050405020304" pitchFamily="18" charset="0"/>
              </a:rPr>
              <a:t>CONSTATS ET RECOMMANDATIONS </a:t>
            </a:r>
            <a:r>
              <a:rPr lang="fr-FR" sz="2700" b="1" dirty="0" smtClean="0">
                <a:latin typeface="Times New Roman" panose="02020603050405020304" pitchFamily="18" charset="0"/>
                <a:cs typeface="Times New Roman" panose="02020603050405020304" pitchFamily="18" charset="0"/>
              </a:rPr>
              <a:t>(</a:t>
            </a:r>
            <a:r>
              <a:rPr lang="fr-FR" sz="2700" b="1" dirty="0">
                <a:latin typeface="Times New Roman" panose="02020603050405020304" pitchFamily="18" charset="0"/>
                <a:cs typeface="Times New Roman" panose="02020603050405020304" pitchFamily="18" charset="0"/>
              </a:rPr>
              <a:t>2</a:t>
            </a:r>
            <a:r>
              <a:rPr lang="fr-FR" sz="2700" b="1" dirty="0" smtClean="0">
                <a:latin typeface="Times New Roman" panose="02020603050405020304" pitchFamily="18" charset="0"/>
                <a:cs typeface="Times New Roman" panose="02020603050405020304" pitchFamily="18" charset="0"/>
              </a:rPr>
              <a:t>/4)</a:t>
            </a:r>
            <a:br>
              <a:rPr lang="fr-FR" sz="2700" b="1" dirty="0">
                <a:latin typeface="Arial" panose="020B0604020202020204" pitchFamily="34" charset="0"/>
                <a:cs typeface="Arial" panose="020B0604020202020204" pitchFamily="34" charset="0"/>
              </a:rPr>
            </a:br>
            <a:br>
              <a:rPr lang="fr-FR" sz="4000" b="1" dirty="0">
                <a:latin typeface="Arial" panose="020B0604020202020204" pitchFamily="34" charset="0"/>
                <a:cs typeface="Arial" panose="020B0604020202020204" pitchFamily="34" charset="0"/>
              </a:rPr>
            </a:br>
            <a:endParaRPr lang="fr-FR" dirty="0"/>
          </a:p>
        </p:txBody>
      </p:sp>
      <p:sp>
        <p:nvSpPr>
          <p:cNvPr id="5" name="Espace réservé du numéro de diapositive 4"/>
          <p:cNvSpPr>
            <a:spLocks noGrp="1"/>
          </p:cNvSpPr>
          <p:nvPr>
            <p:ph type="sldNum" sz="quarter" idx="12"/>
          </p:nvPr>
        </p:nvSpPr>
        <p:spPr/>
        <p:txBody>
          <a:bodyPr/>
          <a:lstStyle/>
          <a:p>
            <a:fld id="{27E0BB98-DA0F-4719-BE7A-687BE969C827}" type="slidenum">
              <a:rPr lang="fr-FR" smtClean="0"/>
            </a:fld>
            <a:endParaRPr lang="fr-FR"/>
          </a:p>
        </p:txBody>
      </p:sp>
      <p:graphicFrame>
        <p:nvGraphicFramePr>
          <p:cNvPr id="4" name="Tableau 3"/>
          <p:cNvGraphicFramePr>
            <a:graphicFrameLocks noGrp="1"/>
          </p:cNvGraphicFramePr>
          <p:nvPr/>
        </p:nvGraphicFramePr>
        <p:xfrm>
          <a:off x="327259" y="585772"/>
          <a:ext cx="11608067" cy="5288778"/>
        </p:xfrm>
        <a:graphic>
          <a:graphicData uri="http://schemas.openxmlformats.org/drawingml/2006/table">
            <a:tbl>
              <a:tblPr/>
              <a:tblGrid>
                <a:gridCol w="3593494"/>
                <a:gridCol w="4351377"/>
                <a:gridCol w="2574260"/>
                <a:gridCol w="1088936"/>
              </a:tblGrid>
              <a:tr h="495939">
                <a:tc>
                  <a:txBody>
                    <a:bodyPr/>
                    <a:lstStyle/>
                    <a:p>
                      <a:pPr algn="ctr" fontAlgn="b"/>
                      <a:r>
                        <a:rPr lang="fr-FR" sz="1800" b="1" i="0" u="none" strike="noStrike" dirty="0">
                          <a:solidFill>
                            <a:srgbClr val="305496"/>
                          </a:solidFill>
                          <a:effectLst/>
                          <a:latin typeface="Times New Roman" panose="02020603050405020304" pitchFamily="18" charset="0"/>
                          <a:cs typeface="Times New Roman" panose="02020603050405020304" pitchFamily="18" charset="0"/>
                        </a:rPr>
                        <a:t>Constats</a:t>
                      </a:r>
                      <a:endParaRPr lang="fr-FR" sz="18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dirty="0">
                          <a:solidFill>
                            <a:srgbClr val="305496"/>
                          </a:solidFill>
                          <a:effectLst/>
                          <a:latin typeface="Times New Roman" panose="02020603050405020304" pitchFamily="18" charset="0"/>
                          <a:cs typeface="Times New Roman" panose="02020603050405020304" pitchFamily="18" charset="0"/>
                        </a:rPr>
                        <a:t>Recommandations</a:t>
                      </a:r>
                      <a:endParaRPr lang="fr-FR" sz="18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dirty="0">
                          <a:solidFill>
                            <a:srgbClr val="305496"/>
                          </a:solidFill>
                          <a:effectLst/>
                          <a:latin typeface="Times New Roman" panose="02020603050405020304" pitchFamily="18" charset="0"/>
                          <a:cs typeface="Times New Roman" panose="02020603050405020304" pitchFamily="18" charset="0"/>
                        </a:rPr>
                        <a:t>Responsables</a:t>
                      </a:r>
                      <a:endParaRPr lang="fr-FR" sz="18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dirty="0">
                          <a:solidFill>
                            <a:srgbClr val="305496"/>
                          </a:solidFill>
                          <a:effectLst/>
                          <a:latin typeface="Times New Roman" panose="02020603050405020304" pitchFamily="18" charset="0"/>
                          <a:cs typeface="Times New Roman" panose="02020603050405020304" pitchFamily="18" charset="0"/>
                        </a:rPr>
                        <a:t>Délais</a:t>
                      </a:r>
                      <a:endParaRPr lang="fr-FR" sz="18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0128">
                <a:tc>
                  <a:txBody>
                    <a:bodyPr/>
                    <a:lstStyle/>
                    <a:p>
                      <a:pPr algn="just" fontAlgn="ctr"/>
                      <a:r>
                        <a:rPr lang="fr-FR" sz="1800" b="1" i="0" u="none" strike="noStrike" dirty="0">
                          <a:solidFill>
                            <a:srgbClr val="305496"/>
                          </a:solidFill>
                          <a:effectLst/>
                          <a:latin typeface="Times New Roman" panose="02020603050405020304" pitchFamily="18" charset="0"/>
                          <a:cs typeface="Times New Roman" panose="02020603050405020304" pitchFamily="18" charset="0"/>
                        </a:rPr>
                        <a:t>Inaccessibilité de certaines zones de responsabilité</a:t>
                      </a:r>
                      <a:endParaRPr lang="fr-FR" sz="18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just" fontAlgn="ctr"/>
                      <a:r>
                        <a:rPr lang="fr-FR" sz="1800" b="0" i="0" u="none" strike="noStrike" dirty="0">
                          <a:solidFill>
                            <a:srgbClr val="305496"/>
                          </a:solidFill>
                          <a:effectLst/>
                          <a:latin typeface="Times New Roman" panose="02020603050405020304" pitchFamily="18" charset="0"/>
                          <a:cs typeface="Times New Roman" panose="02020603050405020304" pitchFamily="18" charset="0"/>
                        </a:rPr>
                        <a:t>Ajuster l'agenda de tel sorte que campagne commence à partir de juin</a:t>
                      </a: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ctr"/>
                      <a:r>
                        <a:rPr lang="fr-FR" sz="1800" b="0" i="0" u="none" strike="noStrike" dirty="0">
                          <a:solidFill>
                            <a:srgbClr val="305496"/>
                          </a:solidFill>
                          <a:effectLst/>
                          <a:latin typeface="Times New Roman" panose="02020603050405020304" pitchFamily="18" charset="0"/>
                          <a:cs typeface="Times New Roman" panose="02020603050405020304" pitchFamily="18" charset="0"/>
                        </a:rPr>
                        <a:t>PNLP, PALAT, DSP, DS</a:t>
                      </a: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ctr"/>
                      <a:r>
                        <a:rPr lang="fr-FR" sz="1800" b="1" i="0" u="none" strike="noStrike">
                          <a:solidFill>
                            <a:srgbClr val="305496"/>
                          </a:solidFill>
                          <a:effectLst/>
                          <a:latin typeface="Times New Roman" panose="02020603050405020304" pitchFamily="18" charset="0"/>
                          <a:cs typeface="Times New Roman" panose="02020603050405020304" pitchFamily="18" charset="0"/>
                        </a:rPr>
                        <a:t>CPS 2025</a:t>
                      </a:r>
                      <a:endParaRPr lang="fr-FR" sz="1800" b="1" i="0" u="none" strike="noStrike">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r>
              <a:tr h="1337044">
                <a:tc>
                  <a:txBody>
                    <a:bodyPr/>
                    <a:lstStyle/>
                    <a:p>
                      <a:pPr algn="just" fontAlgn="ctr"/>
                      <a:r>
                        <a:rPr lang="fr-FR" sz="1800" b="1" i="0" u="none" strike="noStrike" dirty="0">
                          <a:solidFill>
                            <a:srgbClr val="305496"/>
                          </a:solidFill>
                          <a:effectLst/>
                          <a:latin typeface="Times New Roman" panose="02020603050405020304" pitchFamily="18" charset="0"/>
                          <a:cs typeface="Times New Roman" panose="02020603050405020304" pitchFamily="18" charset="0"/>
                        </a:rPr>
                        <a:t>Certains superviseurs rencontrent des défaillances dans l'accomplissement adéquat de leurs tâches, ce qui impacte la qualité de la supervision du programme.</a:t>
                      </a:r>
                      <a:endParaRPr lang="fr-FR" sz="18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fr-FR" sz="1800" b="0" i="0" u="none" strike="noStrike" dirty="0">
                          <a:solidFill>
                            <a:srgbClr val="305496"/>
                          </a:solidFill>
                          <a:effectLst/>
                          <a:latin typeface="Times New Roman" panose="02020603050405020304" pitchFamily="18" charset="0"/>
                          <a:cs typeface="Times New Roman" panose="02020603050405020304" pitchFamily="18" charset="0"/>
                        </a:rPr>
                        <a:t>Faire une évaluation d'efficacité des superviseurs après chaque mission afin d'assurer une supervision efficace et complète des activités sur le terrain.</a:t>
                      </a: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800" b="0" i="0" u="none" strike="noStrike" dirty="0">
                          <a:solidFill>
                            <a:srgbClr val="305496"/>
                          </a:solidFill>
                          <a:effectLst/>
                          <a:latin typeface="Times New Roman" panose="02020603050405020304" pitchFamily="18" charset="0"/>
                          <a:cs typeface="Times New Roman" panose="02020603050405020304" pitchFamily="18" charset="0"/>
                        </a:rPr>
                        <a:t>Sup./</a:t>
                      </a:r>
                      <a:r>
                        <a:rPr lang="fr-FR" sz="1800" b="0" i="0" u="none" strike="noStrike" dirty="0" err="1">
                          <a:solidFill>
                            <a:srgbClr val="305496"/>
                          </a:solidFill>
                          <a:effectLst/>
                          <a:latin typeface="Times New Roman" panose="02020603050405020304" pitchFamily="18" charset="0"/>
                          <a:cs typeface="Times New Roman" panose="02020603050405020304" pitchFamily="18" charset="0"/>
                        </a:rPr>
                        <a:t>reco</a:t>
                      </a:r>
                      <a:r>
                        <a:rPr lang="fr-FR" sz="1800" b="0" i="0" u="none" strike="noStrike" dirty="0">
                          <a:solidFill>
                            <a:srgbClr val="305496"/>
                          </a:solidFill>
                          <a:effectLst/>
                          <a:latin typeface="Times New Roman" panose="02020603050405020304" pitchFamily="18" charset="0"/>
                          <a:cs typeface="Times New Roman" panose="02020603050405020304" pitchFamily="18" charset="0"/>
                        </a:rPr>
                        <a:t>, RCS/ECD/DSP/Sup Central</a:t>
                      </a: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800" b="1" i="0" u="none" strike="noStrike" dirty="0">
                          <a:solidFill>
                            <a:srgbClr val="305496"/>
                          </a:solidFill>
                          <a:effectLst/>
                          <a:latin typeface="Times New Roman" panose="02020603050405020304" pitchFamily="18" charset="0"/>
                          <a:cs typeface="Times New Roman" panose="02020603050405020304" pitchFamily="18" charset="0"/>
                        </a:rPr>
                        <a:t>CPS 2025</a:t>
                      </a:r>
                      <a:endParaRPr lang="fr-FR" sz="18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6286">
                <a:tc>
                  <a:txBody>
                    <a:bodyPr/>
                    <a:lstStyle/>
                    <a:p>
                      <a:pPr algn="just" fontAlgn="ctr"/>
                      <a:r>
                        <a:rPr lang="fr-FR" sz="1800" b="1" i="0" u="none" strike="noStrike" dirty="0">
                          <a:solidFill>
                            <a:srgbClr val="305496"/>
                          </a:solidFill>
                          <a:effectLst/>
                          <a:latin typeface="Times New Roman" panose="02020603050405020304" pitchFamily="18" charset="0"/>
                          <a:cs typeface="Times New Roman" panose="02020603050405020304" pitchFamily="18" charset="0"/>
                        </a:rPr>
                        <a:t>Insuffisance dans l'entretien et l'archivage des documents relatifs à la CPS</a:t>
                      </a:r>
                      <a:endParaRPr lang="fr-FR" sz="18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just" fontAlgn="ctr"/>
                      <a:r>
                        <a:rPr lang="fr-FR" sz="1800" b="0" i="0" u="none" strike="noStrike" dirty="0">
                          <a:solidFill>
                            <a:srgbClr val="305496"/>
                          </a:solidFill>
                          <a:effectLst/>
                          <a:latin typeface="Times New Roman" panose="02020603050405020304" pitchFamily="18" charset="0"/>
                          <a:cs typeface="Times New Roman" panose="02020603050405020304" pitchFamily="18" charset="0"/>
                        </a:rPr>
                        <a:t>Mettre en place une politique ou un système rigoureux pour l'archivage de tous les documents liés à la CPS</a:t>
                      </a: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ctr"/>
                      <a:r>
                        <a:rPr lang="fr-FR" sz="1800" b="0" i="0" u="none" strike="noStrike" dirty="0">
                          <a:solidFill>
                            <a:srgbClr val="305496"/>
                          </a:solidFill>
                          <a:effectLst/>
                          <a:latin typeface="Times New Roman" panose="02020603050405020304" pitchFamily="18" charset="0"/>
                          <a:cs typeface="Times New Roman" panose="02020603050405020304" pitchFamily="18" charset="0"/>
                        </a:rPr>
                        <a:t>PALAT/PNLP/DSP/DS</a:t>
                      </a: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ctr"/>
                      <a:r>
                        <a:rPr lang="fr-FR" sz="1800" b="1" i="0" u="none" strike="noStrike">
                          <a:solidFill>
                            <a:srgbClr val="305496"/>
                          </a:solidFill>
                          <a:effectLst/>
                          <a:latin typeface="Times New Roman" panose="02020603050405020304" pitchFamily="18" charset="0"/>
                          <a:cs typeface="Times New Roman" panose="02020603050405020304" pitchFamily="18" charset="0"/>
                        </a:rPr>
                        <a:t>CPS 2025</a:t>
                      </a:r>
                      <a:endParaRPr lang="fr-FR" sz="1800" b="1" i="0" u="none" strike="noStrike">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r>
              <a:tr h="1812104">
                <a:tc>
                  <a:txBody>
                    <a:bodyPr/>
                    <a:lstStyle/>
                    <a:p>
                      <a:pPr algn="just" fontAlgn="ctr"/>
                      <a:r>
                        <a:rPr lang="fr-FR" sz="1800" b="1" i="0" u="none" strike="noStrike" dirty="0">
                          <a:solidFill>
                            <a:srgbClr val="305496"/>
                          </a:solidFill>
                          <a:effectLst/>
                          <a:latin typeface="Times New Roman" panose="02020603050405020304" pitchFamily="18" charset="0"/>
                          <a:cs typeface="Times New Roman" panose="02020603050405020304" pitchFamily="18" charset="0"/>
                        </a:rPr>
                        <a:t>Problèmes de Réseau Mobile</a:t>
                      </a:r>
                      <a:endParaRPr lang="fr-FR" sz="18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fr-FR" sz="1800" b="0" i="0" u="none" strike="noStrike" dirty="0">
                          <a:solidFill>
                            <a:srgbClr val="305496"/>
                          </a:solidFill>
                          <a:effectLst/>
                          <a:latin typeface="Times New Roman" panose="02020603050405020304" pitchFamily="18" charset="0"/>
                          <a:cs typeface="Times New Roman" panose="02020603050405020304" pitchFamily="18" charset="0"/>
                        </a:rPr>
                        <a:t>Prévoir des fonds supplémentaires pour l'utilisation des moyens de communication locales (</a:t>
                      </a:r>
                      <a:r>
                        <a:rPr lang="fr-FR" sz="1800" b="0" i="0" u="none" strike="noStrike" dirty="0" err="1">
                          <a:solidFill>
                            <a:srgbClr val="305496"/>
                          </a:solidFill>
                          <a:effectLst/>
                          <a:latin typeface="Times New Roman" panose="02020603050405020304" pitchFamily="18" charset="0"/>
                          <a:cs typeface="Times New Roman" panose="02020603050405020304" pitchFamily="18" charset="0"/>
                        </a:rPr>
                        <a:t>StarLink</a:t>
                      </a:r>
                      <a:r>
                        <a:rPr lang="fr-FR" sz="1800" b="0" i="0" u="none" strike="noStrike" dirty="0">
                          <a:solidFill>
                            <a:srgbClr val="305496"/>
                          </a:solidFill>
                          <a:effectLst/>
                          <a:latin typeface="Times New Roman" panose="02020603050405020304" pitchFamily="18" charset="0"/>
                          <a:cs typeface="Times New Roman" panose="02020603050405020304" pitchFamily="18" charset="0"/>
                        </a:rPr>
                        <a:t>) pour faciliter la synchronisation des données dans les zones non couvertes ou avec une couverture faible en internet</a:t>
                      </a: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800" b="0" i="0" u="none" strike="noStrike" dirty="0">
                          <a:solidFill>
                            <a:srgbClr val="305496"/>
                          </a:solidFill>
                          <a:effectLst/>
                          <a:latin typeface="Times New Roman" panose="02020603050405020304" pitchFamily="18" charset="0"/>
                          <a:cs typeface="Times New Roman" panose="02020603050405020304" pitchFamily="18" charset="0"/>
                        </a:rPr>
                        <a:t>PNLP/PALAT</a:t>
                      </a: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fr-FR" sz="1800" b="1" i="0" u="none" strike="noStrike" dirty="0">
                          <a:solidFill>
                            <a:srgbClr val="305496"/>
                          </a:solidFill>
                          <a:effectLst/>
                          <a:latin typeface="Times New Roman" panose="02020603050405020304" pitchFamily="18" charset="0"/>
                          <a:cs typeface="Times New Roman" panose="02020603050405020304" pitchFamily="18" charset="0"/>
                        </a:rPr>
                        <a:t>CPS 2025 </a:t>
                      </a:r>
                      <a:endParaRPr lang="fr-FR" sz="18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Image 6"/>
          <p:cNvPicPr>
            <a:picLocks noChangeAspect="1"/>
          </p:cNvPicPr>
          <p:nvPr/>
        </p:nvPicPr>
        <p:blipFill>
          <a:blip r:embed="rId1"/>
          <a:stretch>
            <a:fillRect/>
          </a:stretch>
        </p:blipFill>
        <p:spPr>
          <a:xfrm>
            <a:off x="9031074" y="6144208"/>
            <a:ext cx="702861" cy="642618"/>
          </a:xfrm>
          <a:prstGeom prst="rect">
            <a:avLst/>
          </a:prstGeom>
        </p:spPr>
      </p:pic>
      <p:pic>
        <p:nvPicPr>
          <p:cNvPr id="8" name="Image 7"/>
          <p:cNvPicPr>
            <a:picLocks noChangeAspect="1"/>
          </p:cNvPicPr>
          <p:nvPr/>
        </p:nvPicPr>
        <p:blipFill>
          <a:blip r:embed="rId2"/>
          <a:stretch>
            <a:fillRect/>
          </a:stretch>
        </p:blipFill>
        <p:spPr>
          <a:xfrm>
            <a:off x="2861243" y="6144206"/>
            <a:ext cx="610038" cy="642620"/>
          </a:xfrm>
          <a:prstGeom prst="rect">
            <a:avLst/>
          </a:prstGeom>
        </p:spPr>
      </p:pic>
      <p:pic>
        <p:nvPicPr>
          <p:cNvPr id="9" name="Picture 2" descr="Malaria Consortium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9129" y="6144205"/>
            <a:ext cx="903553" cy="64261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p:nvPicPr>
        <p:blipFill>
          <a:blip r:embed="rId4"/>
          <a:stretch>
            <a:fillRect/>
          </a:stretch>
        </p:blipFill>
        <p:spPr>
          <a:xfrm>
            <a:off x="7772223" y="6144205"/>
            <a:ext cx="795941" cy="642619"/>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8228" y="6144206"/>
            <a:ext cx="927541" cy="642620"/>
          </a:xfrm>
          <a:prstGeom prst="rect">
            <a:avLst/>
          </a:prstGeom>
        </p:spPr>
      </p:pic>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4086" y="6144205"/>
            <a:ext cx="533519" cy="64261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a:xfrm>
            <a:off x="8582899" y="6508433"/>
            <a:ext cx="2743200" cy="365125"/>
          </a:xfrm>
        </p:spPr>
        <p:txBody>
          <a:bodyPr/>
          <a:lstStyle/>
          <a:p>
            <a:fld id="{27E0BB98-DA0F-4719-BE7A-687BE969C827}" type="slidenum">
              <a:rPr lang="fr-FR" smtClean="0"/>
            </a:fld>
            <a:endParaRPr lang="fr-FR"/>
          </a:p>
        </p:txBody>
      </p:sp>
      <p:pic>
        <p:nvPicPr>
          <p:cNvPr id="10" name="Image 9"/>
          <p:cNvPicPr>
            <a:picLocks noChangeAspect="1"/>
          </p:cNvPicPr>
          <p:nvPr/>
        </p:nvPicPr>
        <p:blipFill>
          <a:blip r:embed="rId1"/>
          <a:stretch>
            <a:fillRect/>
          </a:stretch>
        </p:blipFill>
        <p:spPr>
          <a:xfrm>
            <a:off x="2674429" y="6030930"/>
            <a:ext cx="707169" cy="786348"/>
          </a:xfrm>
          <a:prstGeom prst="rect">
            <a:avLst/>
          </a:prstGeom>
        </p:spPr>
      </p:pic>
      <p:pic>
        <p:nvPicPr>
          <p:cNvPr id="11" name="Picture 2" descr="Malaria Consortium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316" y="6030929"/>
            <a:ext cx="1047419" cy="78634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p:nvPicPr>
        <p:blipFill>
          <a:blip r:embed="rId3"/>
          <a:stretch>
            <a:fillRect/>
          </a:stretch>
        </p:blipFill>
        <p:spPr>
          <a:xfrm>
            <a:off x="7585410" y="6030929"/>
            <a:ext cx="922672" cy="786347"/>
          </a:xfrm>
          <a:prstGeom prst="rect">
            <a:avLst/>
          </a:prstGeom>
        </p:spPr>
      </p:pic>
      <p:pic>
        <p:nvPicPr>
          <p:cNvPr id="13" name="Image 12"/>
          <p:cNvPicPr>
            <a:picLocks noChangeAspect="1"/>
          </p:cNvPicPr>
          <p:nvPr/>
        </p:nvPicPr>
        <p:blipFill>
          <a:blip r:embed="rId4"/>
          <a:stretch>
            <a:fillRect/>
          </a:stretch>
        </p:blipFill>
        <p:spPr>
          <a:xfrm>
            <a:off x="8873758" y="6030931"/>
            <a:ext cx="814772" cy="786346"/>
          </a:xfrm>
          <a:prstGeom prst="rect">
            <a:avLst/>
          </a:prstGeom>
        </p:spPr>
      </p:pic>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1415" y="6030930"/>
            <a:ext cx="1075226" cy="786348"/>
          </a:xfrm>
          <a:prstGeom prst="rect">
            <a:avLst/>
          </a:prstGeom>
        </p:spPr>
      </p:pic>
      <p:pic>
        <p:nvPicPr>
          <p:cNvPr id="15" name="Imag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7273" y="6030929"/>
            <a:ext cx="618467" cy="786347"/>
          </a:xfrm>
          <a:prstGeom prst="rect">
            <a:avLst/>
          </a:prstGeom>
        </p:spPr>
      </p:pic>
      <p:sp>
        <p:nvSpPr>
          <p:cNvPr id="3" name="Titre 2"/>
          <p:cNvSpPr>
            <a:spLocks noGrp="1"/>
          </p:cNvSpPr>
          <p:nvPr>
            <p:ph type="title"/>
          </p:nvPr>
        </p:nvSpPr>
        <p:spPr>
          <a:xfrm>
            <a:off x="931055" y="129769"/>
            <a:ext cx="7407442" cy="592126"/>
          </a:xfrm>
        </p:spPr>
        <p:txBody>
          <a:bodyPr>
            <a:normAutofit fontScale="90000"/>
          </a:bodyPr>
          <a:lstStyle/>
          <a:p>
            <a:pPr algn="ctr"/>
            <a:r>
              <a:rPr lang="fr-FR" sz="4000" dirty="0" smtClean="0">
                <a:latin typeface="Times New Roman" panose="02020603050405020304" pitchFamily="18" charset="0"/>
                <a:cs typeface="Times New Roman" panose="02020603050405020304" pitchFamily="18" charset="0"/>
              </a:rPr>
              <a:t>DONNEES CPS 2024</a:t>
            </a:r>
            <a:endParaRPr lang="fr-FR" sz="4000" dirty="0">
              <a:latin typeface="Times New Roman" panose="02020603050405020304" pitchFamily="18" charset="0"/>
              <a:cs typeface="Times New Roman" panose="02020603050405020304" pitchFamily="18" charset="0"/>
            </a:endParaRPr>
          </a:p>
        </p:txBody>
      </p:sp>
      <p:sp>
        <p:nvSpPr>
          <p:cNvPr id="8" name="Rectangle 7"/>
          <p:cNvSpPr/>
          <p:nvPr/>
        </p:nvSpPr>
        <p:spPr>
          <a:xfrm>
            <a:off x="926545" y="1037481"/>
            <a:ext cx="9027954" cy="3488134"/>
          </a:xfrm>
          <a:prstGeom prst="rect">
            <a:avLst/>
          </a:prstGeom>
        </p:spPr>
        <p:txBody>
          <a:bodyPr wrap="square">
            <a:spAutoFit/>
          </a:bodyPr>
          <a:lstStyle/>
          <a:p>
            <a:pPr algn="just">
              <a:spcBef>
                <a:spcPts val="450"/>
              </a:spcBef>
            </a:pPr>
            <a:r>
              <a:rPr lang="fr-FR" sz="2400" b="1" u="sng" dirty="0">
                <a:latin typeface="Times New Roman" panose="02020603050405020304" pitchFamily="18" charset="0"/>
                <a:cs typeface="Times New Roman" panose="02020603050405020304" pitchFamily="18" charset="0"/>
              </a:rPr>
              <a:t>La couverture nationale de la CPS 2024 : </a:t>
            </a:r>
            <a:endParaRPr lang="fr-FR" sz="2400" b="1" u="sng" dirty="0">
              <a:latin typeface="Times New Roman" panose="02020603050405020304" pitchFamily="18" charset="0"/>
              <a:cs typeface="Times New Roman" panose="02020603050405020304" pitchFamily="18" charset="0"/>
            </a:endParaRPr>
          </a:p>
          <a:p>
            <a:pPr marL="285750" indent="-285750" algn="just">
              <a:lnSpc>
                <a:spcPct val="150000"/>
              </a:lnSpc>
              <a:spcBef>
                <a:spcPts val="450"/>
              </a:spcBef>
              <a:buFont typeface="Arial" panose="020B0604020202020204" pitchFamily="34" charset="0"/>
              <a:buChar char="•"/>
            </a:pPr>
            <a:r>
              <a:rPr lang="fr-FR" sz="2400" dirty="0" smtClean="0">
                <a:latin typeface="Times New Roman" panose="02020603050405020304" pitchFamily="18" charset="0"/>
                <a:cs typeface="Times New Roman" panose="02020603050405020304" pitchFamily="18" charset="0"/>
              </a:rPr>
              <a:t>Cible </a:t>
            </a:r>
            <a:r>
              <a:rPr lang="fr-FR" sz="2400" dirty="0">
                <a:latin typeface="Times New Roman" panose="02020603050405020304" pitchFamily="18" charset="0"/>
                <a:cs typeface="Times New Roman" panose="02020603050405020304" pitchFamily="18" charset="0"/>
              </a:rPr>
              <a:t>2024 micro planifiée : </a:t>
            </a:r>
            <a:r>
              <a:rPr lang="fr-FR" sz="2400" b="1" dirty="0">
                <a:latin typeface="Times New Roman" panose="02020603050405020304" pitchFamily="18" charset="0"/>
                <a:cs typeface="Times New Roman" panose="02020603050405020304" pitchFamily="18" charset="0"/>
              </a:rPr>
              <a:t>2 715 413 </a:t>
            </a:r>
            <a:r>
              <a:rPr lang="fr-FR" sz="2400" dirty="0">
                <a:latin typeface="Times New Roman" panose="02020603050405020304" pitchFamily="18" charset="0"/>
                <a:cs typeface="Times New Roman" panose="02020603050405020304" pitchFamily="18" charset="0"/>
              </a:rPr>
              <a:t>soit 19,50% </a:t>
            </a:r>
            <a:endParaRPr lang="fr-FR" sz="2400" dirty="0">
              <a:latin typeface="Times New Roman" panose="02020603050405020304" pitchFamily="18" charset="0"/>
              <a:cs typeface="Times New Roman" panose="02020603050405020304" pitchFamily="18" charset="0"/>
            </a:endParaRPr>
          </a:p>
          <a:p>
            <a:pPr marL="285750" indent="-285750" algn="just">
              <a:lnSpc>
                <a:spcPct val="150000"/>
              </a:lnSpc>
              <a:spcBef>
                <a:spcPts val="450"/>
              </a:spcBef>
              <a:buFont typeface="Arial" panose="020B0604020202020204" pitchFamily="34" charset="0"/>
              <a:buChar char="•"/>
            </a:pPr>
            <a:r>
              <a:rPr lang="fr-FR" sz="2400" dirty="0" smtClean="0">
                <a:latin typeface="Times New Roman" panose="02020603050405020304" pitchFamily="18" charset="0"/>
                <a:cs typeface="Times New Roman" panose="02020603050405020304" pitchFamily="18" charset="0"/>
              </a:rPr>
              <a:t>Enfants </a:t>
            </a:r>
            <a:r>
              <a:rPr lang="fr-FR" sz="2400" dirty="0">
                <a:latin typeface="Times New Roman" panose="02020603050405020304" pitchFamily="18" charset="0"/>
                <a:cs typeface="Times New Roman" panose="02020603050405020304" pitchFamily="18" charset="0"/>
              </a:rPr>
              <a:t>dénombrés </a:t>
            </a:r>
            <a:r>
              <a:rPr lang="fr-FR" sz="2400" b="1" dirty="0">
                <a:latin typeface="Times New Roman" panose="02020603050405020304" pitchFamily="18" charset="0"/>
                <a:cs typeface="Times New Roman" panose="02020603050405020304" pitchFamily="18" charset="0"/>
              </a:rPr>
              <a:t>2 813 437</a:t>
            </a:r>
            <a:r>
              <a:rPr lang="fr-FR" sz="2400" b="1" dirty="0">
                <a:latin typeface="Times New Roman" panose="02020603050405020304" pitchFamily="18" charset="0"/>
                <a:cs typeface="Times New Roman" panose="02020603050405020304" pitchFamily="18" charset="0"/>
              </a:rPr>
              <a:t> </a:t>
            </a:r>
            <a:endParaRPr lang="fr-FR" sz="2400" b="1" dirty="0">
              <a:latin typeface="Times New Roman" panose="02020603050405020304" pitchFamily="18" charset="0"/>
              <a:cs typeface="Times New Roman" panose="02020603050405020304" pitchFamily="18" charset="0"/>
            </a:endParaRPr>
          </a:p>
          <a:p>
            <a:pPr marL="285750" indent="-285750" algn="just">
              <a:lnSpc>
                <a:spcPct val="150000"/>
              </a:lnSpc>
              <a:spcBef>
                <a:spcPts val="450"/>
              </a:spcBef>
              <a:buFont typeface="Arial" panose="020B0604020202020204" pitchFamily="34" charset="0"/>
              <a:buChar char="•"/>
            </a:pPr>
            <a:r>
              <a:rPr lang="fr-FR" sz="2400" dirty="0" smtClean="0">
                <a:latin typeface="Times New Roman" panose="02020603050405020304" pitchFamily="18" charset="0"/>
                <a:cs typeface="Times New Roman" panose="02020603050405020304" pitchFamily="18" charset="0"/>
              </a:rPr>
              <a:t>Nombre </a:t>
            </a:r>
            <a:r>
              <a:rPr lang="fr-FR" sz="2400" dirty="0">
                <a:latin typeface="Times New Roman" panose="02020603050405020304" pitchFamily="18" charset="0"/>
                <a:cs typeface="Times New Roman" panose="02020603050405020304" pitchFamily="18" charset="0"/>
              </a:rPr>
              <a:t>des enfants ayant reçu au moins trois cycle : </a:t>
            </a:r>
            <a:r>
              <a:rPr lang="fr-FR" sz="2400" b="1" dirty="0">
                <a:latin typeface="Times New Roman" panose="02020603050405020304" pitchFamily="18" charset="0"/>
                <a:cs typeface="Times New Roman" panose="02020603050405020304" pitchFamily="18" charset="0"/>
              </a:rPr>
              <a:t>2 </a:t>
            </a:r>
            <a:r>
              <a:rPr lang="fr-FR" sz="2400" b="1" dirty="0" smtClean="0">
                <a:latin typeface="Times New Roman" panose="02020603050405020304" pitchFamily="18" charset="0"/>
                <a:cs typeface="Times New Roman" panose="02020603050405020304" pitchFamily="18" charset="0"/>
              </a:rPr>
              <a:t>644 631 </a:t>
            </a:r>
            <a:r>
              <a:rPr lang="fr-FR" sz="2400" dirty="0">
                <a:latin typeface="Times New Roman" panose="02020603050405020304" pitchFamily="18" charset="0"/>
                <a:cs typeface="Times New Roman" panose="02020603050405020304" pitchFamily="18" charset="0"/>
              </a:rPr>
              <a:t>soit </a:t>
            </a:r>
            <a:r>
              <a:rPr lang="fr-FR" sz="2400" b="1" dirty="0">
                <a:latin typeface="Times New Roman" panose="02020603050405020304" pitchFamily="18" charset="0"/>
                <a:cs typeface="Times New Roman" panose="02020603050405020304" pitchFamily="18" charset="0"/>
              </a:rPr>
              <a:t>94%</a:t>
            </a:r>
            <a:endParaRPr lang="fr-FR" sz="2400" b="1" dirty="0">
              <a:latin typeface="Times New Roman" panose="02020603050405020304" pitchFamily="18" charset="0"/>
              <a:cs typeface="Times New Roman" panose="02020603050405020304" pitchFamily="18" charset="0"/>
            </a:endParaRPr>
          </a:p>
          <a:p>
            <a:pPr marL="285750" indent="-285750" algn="just">
              <a:lnSpc>
                <a:spcPct val="150000"/>
              </a:lnSpc>
              <a:spcBef>
                <a:spcPts val="450"/>
              </a:spcBef>
              <a:buFont typeface="Arial" panose="020B0604020202020204" pitchFamily="34" charset="0"/>
              <a:buChar char="•"/>
            </a:pPr>
            <a:r>
              <a:rPr lang="fr-FR" sz="2400" dirty="0" smtClean="0">
                <a:latin typeface="Times New Roman" panose="02020603050405020304" pitchFamily="18" charset="0"/>
                <a:cs typeface="Times New Roman" panose="02020603050405020304" pitchFamily="18" charset="0"/>
              </a:rPr>
              <a:t>La </a:t>
            </a:r>
            <a:r>
              <a:rPr lang="fr-FR" sz="2400" dirty="0">
                <a:latin typeface="Times New Roman" panose="02020603050405020304" pitchFamily="18" charset="0"/>
                <a:cs typeface="Times New Roman" panose="02020603050405020304" pitchFamily="18" charset="0"/>
              </a:rPr>
              <a:t>proportion des enfants qui ont eu des effets indésirables : </a:t>
            </a:r>
            <a:r>
              <a:rPr lang="fr-FR" sz="2400" b="1" dirty="0">
                <a:latin typeface="Times New Roman" panose="02020603050405020304" pitchFamily="18" charset="0"/>
                <a:cs typeface="Times New Roman" panose="02020603050405020304" pitchFamily="18" charset="0"/>
              </a:rPr>
              <a:t>0,47%</a:t>
            </a:r>
            <a:endParaRPr lang="fr-FR" sz="2400" dirty="0">
              <a:latin typeface="Times New Roman" panose="02020603050405020304" pitchFamily="18" charset="0"/>
              <a:cs typeface="Times New Roman" panose="02020603050405020304" pitchFamily="18" charset="0"/>
            </a:endParaRPr>
          </a:p>
        </p:txBody>
      </p:sp>
      <p:sp>
        <p:nvSpPr>
          <p:cNvPr id="17" name="Rectangle 16"/>
          <p:cNvSpPr/>
          <p:nvPr/>
        </p:nvSpPr>
        <p:spPr>
          <a:xfrm>
            <a:off x="1009371" y="4961181"/>
            <a:ext cx="10092638" cy="830997"/>
          </a:xfrm>
          <a:prstGeom prst="rect">
            <a:avLst/>
          </a:prstGeom>
        </p:spPr>
        <p:txBody>
          <a:bodyPr wrap="square">
            <a:spAutoFit/>
          </a:bodyPr>
          <a:lstStyle/>
          <a:p>
            <a:pPr algn="just">
              <a:spcBef>
                <a:spcPts val="450"/>
              </a:spcBef>
            </a:pPr>
            <a:r>
              <a:rPr lang="fr-FR" sz="2400" b="1" u="sng" dirty="0" smtClean="0">
                <a:latin typeface="Times New Roman" panose="02020603050405020304" pitchFamily="18" charset="0"/>
                <a:cs typeface="Times New Roman" panose="02020603050405020304" pitchFamily="18" charset="0"/>
              </a:rPr>
              <a:t>NB</a:t>
            </a:r>
            <a:r>
              <a:rPr lang="fr-FR" sz="2400" dirty="0" smtClean="0">
                <a:latin typeface="Times New Roman" panose="02020603050405020304" pitchFamily="18" charset="0"/>
                <a:cs typeface="Times New Roman" panose="02020603050405020304" pitchFamily="18" charset="0"/>
              </a:rPr>
              <a:t>: Ces chiffres représentent les données </a:t>
            </a:r>
            <a:r>
              <a:rPr lang="fr-FR" sz="2400" dirty="0">
                <a:latin typeface="Times New Roman" panose="02020603050405020304" pitchFamily="18" charset="0"/>
                <a:cs typeface="Times New Roman" panose="02020603050405020304" pitchFamily="18" charset="0"/>
              </a:rPr>
              <a:t>collectées </a:t>
            </a:r>
            <a:r>
              <a:rPr lang="fr-FR" sz="2400" dirty="0">
                <a:latin typeface="Times New Roman" panose="02020603050405020304" pitchFamily="18" charset="0"/>
                <a:cs typeface="Times New Roman" panose="02020603050405020304" pitchFamily="18" charset="0"/>
              </a:rPr>
              <a:t>auprès des DS soutenus par le FM et le Malaria Consortium.</a:t>
            </a:r>
            <a:endParaRPr lang="fr-FR"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0730" y="55762"/>
            <a:ext cx="10515600" cy="454602"/>
          </a:xfrm>
        </p:spPr>
        <p:txBody>
          <a:bodyPr>
            <a:normAutofit/>
          </a:bodyPr>
          <a:lstStyle/>
          <a:p>
            <a:pPr algn="ctr"/>
            <a:r>
              <a:rPr lang="fr-FR" sz="2400" b="1" dirty="0">
                <a:latin typeface="Times New Roman" panose="02020603050405020304" pitchFamily="18" charset="0"/>
                <a:cs typeface="Times New Roman" panose="02020603050405020304" pitchFamily="18" charset="0"/>
              </a:rPr>
              <a:t>CONSTATS ET RECOMMANDATIONS </a:t>
            </a:r>
            <a:r>
              <a:rPr lang="fr-FR" sz="2400" b="1" dirty="0" smtClean="0">
                <a:latin typeface="Times New Roman" panose="02020603050405020304" pitchFamily="18" charset="0"/>
                <a:cs typeface="Times New Roman" panose="02020603050405020304" pitchFamily="18" charset="0"/>
              </a:rPr>
              <a:t>(</a:t>
            </a:r>
            <a:r>
              <a:rPr lang="fr-FR" sz="2400" b="1" dirty="0">
                <a:latin typeface="Times New Roman" panose="02020603050405020304" pitchFamily="18" charset="0"/>
                <a:cs typeface="Times New Roman" panose="02020603050405020304" pitchFamily="18" charset="0"/>
              </a:rPr>
              <a:t>3</a:t>
            </a:r>
            <a:r>
              <a:rPr lang="fr-FR" sz="2400" b="1" dirty="0" smtClean="0">
                <a:latin typeface="Times New Roman" panose="02020603050405020304" pitchFamily="18" charset="0"/>
                <a:cs typeface="Times New Roman" panose="02020603050405020304" pitchFamily="18" charset="0"/>
              </a:rPr>
              <a:t>/4)</a:t>
            </a:r>
            <a:endParaRPr lang="fr-FR" sz="2400" dirty="0">
              <a:latin typeface="Times New Roman" panose="02020603050405020304" pitchFamily="18"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27E0BB98-DA0F-4719-BE7A-687BE969C827}" type="slidenum">
              <a:rPr lang="fr-FR" smtClean="0"/>
            </a:fld>
            <a:endParaRPr lang="fr-FR"/>
          </a:p>
        </p:txBody>
      </p:sp>
      <p:graphicFrame>
        <p:nvGraphicFramePr>
          <p:cNvPr id="4" name="Tableau 3"/>
          <p:cNvGraphicFramePr>
            <a:graphicFrameLocks noGrp="1"/>
          </p:cNvGraphicFramePr>
          <p:nvPr/>
        </p:nvGraphicFramePr>
        <p:xfrm>
          <a:off x="398129" y="571183"/>
          <a:ext cx="11480801" cy="5149133"/>
        </p:xfrm>
        <a:graphic>
          <a:graphicData uri="http://schemas.openxmlformats.org/drawingml/2006/table">
            <a:tbl>
              <a:tblPr/>
              <a:tblGrid>
                <a:gridCol w="3610345"/>
                <a:gridCol w="4901610"/>
                <a:gridCol w="1796902"/>
                <a:gridCol w="1171944"/>
              </a:tblGrid>
              <a:tr h="429635">
                <a:tc>
                  <a:txBody>
                    <a:bodyPr/>
                    <a:lstStyle/>
                    <a:p>
                      <a:pPr algn="ctr" fontAlgn="b"/>
                      <a:r>
                        <a:rPr lang="fr-FR" sz="1600" b="1" i="0" u="none" strike="noStrike" dirty="0">
                          <a:solidFill>
                            <a:srgbClr val="305496"/>
                          </a:solidFill>
                          <a:effectLst/>
                          <a:latin typeface="Times New Roman" panose="02020603050405020304" pitchFamily="18" charset="0"/>
                          <a:cs typeface="Times New Roman" panose="02020603050405020304" pitchFamily="18" charset="0"/>
                        </a:rPr>
                        <a:t>Constats</a:t>
                      </a:r>
                      <a:endParaRPr lang="fr-FR" sz="16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b="1" i="0" u="none" strike="noStrike" dirty="0">
                          <a:solidFill>
                            <a:srgbClr val="305496"/>
                          </a:solidFill>
                          <a:effectLst/>
                          <a:latin typeface="Times New Roman" panose="02020603050405020304" pitchFamily="18" charset="0"/>
                          <a:cs typeface="Times New Roman" panose="02020603050405020304" pitchFamily="18" charset="0"/>
                        </a:rPr>
                        <a:t>Recommandations</a:t>
                      </a:r>
                      <a:endParaRPr lang="fr-FR" sz="16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b="1" i="0" u="none" strike="noStrike" dirty="0">
                          <a:solidFill>
                            <a:srgbClr val="305496"/>
                          </a:solidFill>
                          <a:effectLst/>
                          <a:latin typeface="Times New Roman" panose="02020603050405020304" pitchFamily="18" charset="0"/>
                          <a:cs typeface="Times New Roman" panose="02020603050405020304" pitchFamily="18" charset="0"/>
                        </a:rPr>
                        <a:t>Responsables</a:t>
                      </a:r>
                      <a:endParaRPr lang="fr-FR" sz="16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b="1" i="0" u="none" strike="noStrike" dirty="0">
                          <a:solidFill>
                            <a:srgbClr val="305496"/>
                          </a:solidFill>
                          <a:effectLst/>
                          <a:latin typeface="Times New Roman" panose="02020603050405020304" pitchFamily="18" charset="0"/>
                          <a:cs typeface="Times New Roman" panose="02020603050405020304" pitchFamily="18" charset="0"/>
                        </a:rPr>
                        <a:t>Délais</a:t>
                      </a:r>
                      <a:endParaRPr lang="fr-FR" sz="16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97366">
                <a:tc>
                  <a:txBody>
                    <a:bodyPr/>
                    <a:lstStyle/>
                    <a:p>
                      <a:pPr algn="l" fontAlgn="ctr"/>
                      <a:r>
                        <a:rPr lang="fr-FR" sz="1600" b="1" i="0" u="none" strike="noStrike" dirty="0">
                          <a:solidFill>
                            <a:srgbClr val="305496"/>
                          </a:solidFill>
                          <a:effectLst/>
                          <a:latin typeface="Times New Roman" panose="02020603050405020304" pitchFamily="18" charset="0"/>
                          <a:cs typeface="Times New Roman" panose="02020603050405020304" pitchFamily="18" charset="0"/>
                        </a:rPr>
                        <a:t>Retard sur la transmission des justifs de certains districts </a:t>
                      </a:r>
                      <a:endParaRPr lang="fr-FR" sz="16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just" fontAlgn="ctr"/>
                      <a:r>
                        <a:rPr lang="fr-FR" sz="1600" b="0" i="0" u="none" strike="noStrike" dirty="0">
                          <a:solidFill>
                            <a:srgbClr val="305496"/>
                          </a:solidFill>
                          <a:effectLst/>
                          <a:latin typeface="Times New Roman" panose="02020603050405020304" pitchFamily="18" charset="0"/>
                          <a:cs typeface="Times New Roman" panose="02020603050405020304" pitchFamily="18" charset="0"/>
                        </a:rPr>
                        <a:t>Les superviseurs doivent veiller à rappeler constamment aux équipes cadres des districts l'importance de préparer les justificatifs et rapports CPS dès leur descente sur le terrain.</a:t>
                      </a:r>
                      <a:endParaRPr lang="fr-FR" sz="1600" b="0" i="0" u="none" strike="noStrike" dirty="0">
                        <a:solidFill>
                          <a:srgbClr val="305496"/>
                        </a:solidFill>
                        <a:effectLst/>
                        <a:latin typeface="Times New Roman" panose="02020603050405020304" pitchFamily="18" charset="0"/>
                        <a:cs typeface="Times New Roman" panose="02020603050405020304" pitchFamily="18" charset="0"/>
                      </a:endParaRPr>
                    </a:p>
                    <a:p>
                      <a:pPr algn="just" fontAlgn="ctr"/>
                      <a:r>
                        <a:rPr lang="fr-FR" sz="1600" b="0" i="0" u="none" strike="noStrike" dirty="0">
                          <a:solidFill>
                            <a:srgbClr val="305496"/>
                          </a:solidFill>
                          <a:effectLst/>
                          <a:latin typeface="Times New Roman" panose="02020603050405020304" pitchFamily="18" charset="0"/>
                          <a:cs typeface="Times New Roman" panose="02020603050405020304" pitchFamily="18" charset="0"/>
                        </a:rPr>
                        <a:t>Prise de responsabilité</a:t>
                      </a:r>
                      <a:endParaRPr lang="fr-FR" sz="1600" b="0"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ctr"/>
                      <a:r>
                        <a:rPr lang="fr-FR" sz="1600" b="0" i="0" u="none" strike="noStrike" dirty="0">
                          <a:solidFill>
                            <a:srgbClr val="305496"/>
                          </a:solidFill>
                          <a:effectLst/>
                          <a:latin typeface="Times New Roman" panose="02020603050405020304" pitchFamily="18" charset="0"/>
                          <a:cs typeface="Times New Roman" panose="02020603050405020304" pitchFamily="18" charset="0"/>
                        </a:rPr>
                        <a:t>PNLP/DSP/MCD</a:t>
                      </a:r>
                      <a:endParaRPr lang="fr-FR" sz="1600" b="0" i="0" u="none" strike="noStrike" dirty="0">
                        <a:solidFill>
                          <a:srgbClr val="305496"/>
                        </a:solidFill>
                        <a:effectLst/>
                        <a:latin typeface="Times New Roman" panose="02020603050405020304" pitchFamily="18" charset="0"/>
                        <a:cs typeface="Times New Roman" panose="02020603050405020304" pitchFamily="18" charset="0"/>
                      </a:endParaRPr>
                    </a:p>
                    <a:p>
                      <a:pPr algn="ctr" fontAlgn="ctr"/>
                      <a:endParaRPr lang="fr-FR" sz="1600" b="0" i="0" u="none" strike="noStrike" dirty="0">
                        <a:solidFill>
                          <a:srgbClr val="305496"/>
                        </a:solidFill>
                        <a:effectLst/>
                        <a:latin typeface="Times New Roman" panose="02020603050405020304" pitchFamily="18" charset="0"/>
                        <a:cs typeface="Times New Roman" panose="02020603050405020304" pitchFamily="18" charset="0"/>
                      </a:endParaRPr>
                    </a:p>
                    <a:p>
                      <a:pPr algn="ctr" fontAlgn="ctr"/>
                      <a:endParaRPr lang="fr-FR" sz="1600" b="0" i="0" u="none" strike="noStrike" dirty="0">
                        <a:solidFill>
                          <a:srgbClr val="305496"/>
                        </a:solidFill>
                        <a:effectLst/>
                        <a:latin typeface="Times New Roman" panose="02020603050405020304" pitchFamily="18" charset="0"/>
                        <a:cs typeface="Times New Roman" panose="02020603050405020304" pitchFamily="18" charset="0"/>
                      </a:endParaRPr>
                    </a:p>
                    <a:p>
                      <a:pPr algn="ctr" fontAlgn="ctr"/>
                      <a:r>
                        <a:rPr lang="fr-FR" sz="1600" b="0" i="0" u="none" strike="noStrike" dirty="0">
                          <a:solidFill>
                            <a:srgbClr val="305496"/>
                          </a:solidFill>
                          <a:effectLst/>
                          <a:latin typeface="Times New Roman" panose="02020603050405020304" pitchFamily="18" charset="0"/>
                          <a:cs typeface="Times New Roman" panose="02020603050405020304" pitchFamily="18" charset="0"/>
                        </a:rPr>
                        <a:t>DSP/DS</a:t>
                      </a:r>
                      <a:endParaRPr lang="fr-FR" sz="1600" b="0"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ctr"/>
                      <a:r>
                        <a:rPr lang="fr-FR" sz="1600" b="1" i="0" u="none" strike="noStrike" dirty="0">
                          <a:solidFill>
                            <a:srgbClr val="305496"/>
                          </a:solidFill>
                          <a:effectLst/>
                          <a:latin typeface="Times New Roman" panose="02020603050405020304" pitchFamily="18" charset="0"/>
                          <a:cs typeface="Times New Roman" panose="02020603050405020304" pitchFamily="18" charset="0"/>
                        </a:rPr>
                        <a:t>CPS 2025</a:t>
                      </a:r>
                      <a:endParaRPr lang="fr-FR" sz="16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r>
              <a:tr h="1411095">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fr-FR" sz="1600" b="1" i="0" u="none" strike="noStrike" dirty="0">
                          <a:solidFill>
                            <a:srgbClr val="305496"/>
                          </a:solidFill>
                          <a:effectLst/>
                          <a:latin typeface="Times New Roman" panose="02020603050405020304" pitchFamily="18" charset="0"/>
                          <a:cs typeface="Times New Roman" panose="02020603050405020304" pitchFamily="18" charset="0"/>
                        </a:rPr>
                        <a:t>Non-respect des jours de formation dans certains centres de santé, entraînant des difficultés dans le processus de la</a:t>
                      </a:r>
                      <a:endParaRPr lang="fr-FR" sz="1600" b="1" i="0" u="none" strike="noStrike" dirty="0">
                        <a:solidFill>
                          <a:srgbClr val="305496"/>
                        </a:solidFill>
                        <a:effectLst/>
                        <a:latin typeface="Times New Roman" panose="02020603050405020304" pitchFamily="18" charset="0"/>
                        <a:cs typeface="Times New Roman" panose="02020603050405020304" pitchFamily="18" charset="0"/>
                      </a:endParaRPr>
                    </a:p>
                    <a:p>
                      <a:pPr algn="l" fontAlgn="ctr"/>
                      <a:r>
                        <a:rPr lang="fr-FR" sz="1600" b="1" i="0" u="none" strike="noStrike" dirty="0">
                          <a:solidFill>
                            <a:srgbClr val="305496"/>
                          </a:solidFill>
                          <a:effectLst/>
                          <a:latin typeface="Times New Roman" panose="02020603050405020304" pitchFamily="18" charset="0"/>
                          <a:cs typeface="Times New Roman" panose="02020603050405020304" pitchFamily="18" charset="0"/>
                        </a:rPr>
                        <a:t> digitalisation CPS</a:t>
                      </a:r>
                      <a:endParaRPr lang="fr-FR" sz="16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fr-FR" sz="1600" b="0" i="0" u="none" strike="noStrike" dirty="0">
                          <a:solidFill>
                            <a:srgbClr val="305496"/>
                          </a:solidFill>
                          <a:effectLst/>
                          <a:latin typeface="Times New Roman" panose="02020603050405020304" pitchFamily="18" charset="0"/>
                          <a:cs typeface="Times New Roman" panose="02020603050405020304" pitchFamily="18" charset="0"/>
                        </a:rPr>
                        <a:t>Former les acteurs du terrain (Reco &amp; superviseurs) selon le nombre de jours planifiés sur la manipulation et l’enregistrement des données afin de permettre aux acteurs de bien cerner la méthodologie</a:t>
                      </a:r>
                      <a:endParaRPr lang="fr-FR" sz="1600" b="0"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600" b="0" i="0" u="none" strike="noStrike" dirty="0">
                          <a:solidFill>
                            <a:srgbClr val="305496"/>
                          </a:solidFill>
                          <a:effectLst/>
                          <a:latin typeface="Times New Roman" panose="02020603050405020304" pitchFamily="18" charset="0"/>
                          <a:cs typeface="Times New Roman" panose="02020603050405020304" pitchFamily="18" charset="0"/>
                        </a:rPr>
                        <a:t>DS/RCS</a:t>
                      </a:r>
                      <a:endParaRPr lang="fr-FR" sz="1600" b="0"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600" b="1" i="0" u="none" strike="noStrike" dirty="0">
                          <a:solidFill>
                            <a:srgbClr val="305496"/>
                          </a:solidFill>
                          <a:effectLst/>
                          <a:latin typeface="Times New Roman" panose="02020603050405020304" pitchFamily="18" charset="0"/>
                          <a:cs typeface="Times New Roman" panose="02020603050405020304" pitchFamily="18" charset="0"/>
                        </a:rPr>
                        <a:t>CPS 2025 </a:t>
                      </a:r>
                      <a:endParaRPr lang="fr-FR" sz="16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11037">
                <a:tc>
                  <a:txBody>
                    <a:bodyPr/>
                    <a:lstStyle/>
                    <a:p>
                      <a:pPr algn="l" fontAlgn="ctr"/>
                      <a:r>
                        <a:rPr lang="fr-FR" sz="1600" b="1" i="0" u="none" strike="noStrike" dirty="0">
                          <a:solidFill>
                            <a:srgbClr val="305496"/>
                          </a:solidFill>
                          <a:effectLst/>
                          <a:latin typeface="Times New Roman" panose="02020603050405020304" pitchFamily="18" charset="0"/>
                          <a:cs typeface="Times New Roman" panose="02020603050405020304" pitchFamily="18" charset="0"/>
                        </a:rPr>
                        <a:t>Non respect des critères de recrutement des </a:t>
                      </a:r>
                      <a:r>
                        <a:rPr lang="fr-FR" sz="1600" b="1" i="0" u="none" strike="noStrike" dirty="0" err="1">
                          <a:solidFill>
                            <a:srgbClr val="305496"/>
                          </a:solidFill>
                          <a:effectLst/>
                          <a:latin typeface="Times New Roman" panose="02020603050405020304" pitchFamily="18" charset="0"/>
                          <a:cs typeface="Times New Roman" panose="02020603050405020304" pitchFamily="18" charset="0"/>
                        </a:rPr>
                        <a:t>ReCos</a:t>
                      </a:r>
                      <a:r>
                        <a:rPr lang="fr-FR" sz="1600" b="1" i="0" u="none" strike="noStrike" dirty="0">
                          <a:solidFill>
                            <a:srgbClr val="305496"/>
                          </a:solidFill>
                          <a:effectLst/>
                          <a:latin typeface="Times New Roman" panose="02020603050405020304" pitchFamily="18" charset="0"/>
                          <a:cs typeface="Times New Roman" panose="02020603050405020304" pitchFamily="18" charset="0"/>
                        </a:rPr>
                        <a:t> et superviseurs de proximité entrainant ainsi des difficultés de manipulation et d’enregistrement pour la digitalisation dans certaines zones de responsabilités</a:t>
                      </a:r>
                      <a:endParaRPr lang="fr-FR" sz="16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just" fontAlgn="ctr"/>
                      <a:r>
                        <a:rPr lang="fr-FR" sz="1600" b="0" i="0" u="none" strike="noStrike" dirty="0">
                          <a:solidFill>
                            <a:srgbClr val="305496"/>
                          </a:solidFill>
                          <a:effectLst/>
                          <a:latin typeface="Times New Roman" panose="02020603050405020304" pitchFamily="18" charset="0"/>
                          <a:cs typeface="Times New Roman" panose="02020603050405020304" pitchFamily="18" charset="0"/>
                        </a:rPr>
                        <a:t>Recruter au moins une personne parmi les deux (binôme) ayant une maîtrise de l'utilisation des tablettes ou smartphones Android, puis les briefer de manière adéquate sur la méthodologie et les étapes d'enregistrement des enfants ainsi que d'administration des traitements dans la zone de digitalisation</a:t>
                      </a:r>
                      <a:endParaRPr lang="fr-FR" sz="1600" b="0"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ctr"/>
                      <a:r>
                        <a:rPr lang="fr-FR" sz="1600" b="0" i="0" u="none" strike="noStrike" dirty="0">
                          <a:solidFill>
                            <a:srgbClr val="305496"/>
                          </a:solidFill>
                          <a:effectLst/>
                          <a:latin typeface="Times New Roman" panose="02020603050405020304" pitchFamily="18" charset="0"/>
                          <a:cs typeface="Times New Roman" panose="02020603050405020304" pitchFamily="18" charset="0"/>
                        </a:rPr>
                        <a:t>DS/CS</a:t>
                      </a:r>
                      <a:endParaRPr lang="fr-FR" sz="1600" b="0"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ctr"/>
                      <a:r>
                        <a:rPr lang="fr-FR" sz="1600" b="1" i="0" u="none" strike="noStrike" dirty="0">
                          <a:solidFill>
                            <a:srgbClr val="305496"/>
                          </a:solidFill>
                          <a:effectLst/>
                          <a:latin typeface="Times New Roman" panose="02020603050405020304" pitchFamily="18" charset="0"/>
                          <a:cs typeface="Times New Roman" panose="02020603050405020304" pitchFamily="18" charset="0"/>
                        </a:rPr>
                        <a:t>CPS 2025</a:t>
                      </a:r>
                      <a:endParaRPr lang="fr-FR" sz="16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r>
            </a:tbl>
          </a:graphicData>
        </a:graphic>
      </p:graphicFrame>
      <p:pic>
        <p:nvPicPr>
          <p:cNvPr id="7" name="Image 6"/>
          <p:cNvPicPr>
            <a:picLocks noChangeAspect="1"/>
          </p:cNvPicPr>
          <p:nvPr/>
        </p:nvPicPr>
        <p:blipFill>
          <a:blip r:embed="rId1"/>
          <a:stretch>
            <a:fillRect/>
          </a:stretch>
        </p:blipFill>
        <p:spPr>
          <a:xfrm>
            <a:off x="9031074" y="6144208"/>
            <a:ext cx="702861" cy="642618"/>
          </a:xfrm>
          <a:prstGeom prst="rect">
            <a:avLst/>
          </a:prstGeom>
        </p:spPr>
      </p:pic>
      <p:pic>
        <p:nvPicPr>
          <p:cNvPr id="8" name="Image 7"/>
          <p:cNvPicPr>
            <a:picLocks noChangeAspect="1"/>
          </p:cNvPicPr>
          <p:nvPr/>
        </p:nvPicPr>
        <p:blipFill>
          <a:blip r:embed="rId2"/>
          <a:stretch>
            <a:fillRect/>
          </a:stretch>
        </p:blipFill>
        <p:spPr>
          <a:xfrm>
            <a:off x="2861243" y="6144206"/>
            <a:ext cx="610038" cy="642620"/>
          </a:xfrm>
          <a:prstGeom prst="rect">
            <a:avLst/>
          </a:prstGeom>
        </p:spPr>
      </p:pic>
      <p:pic>
        <p:nvPicPr>
          <p:cNvPr id="9" name="Picture 2" descr="Malaria Consortium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9129" y="6144205"/>
            <a:ext cx="903553" cy="64261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p:nvPicPr>
        <p:blipFill>
          <a:blip r:embed="rId4"/>
          <a:stretch>
            <a:fillRect/>
          </a:stretch>
        </p:blipFill>
        <p:spPr>
          <a:xfrm>
            <a:off x="7772223" y="6144205"/>
            <a:ext cx="795941" cy="642619"/>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8228" y="6144206"/>
            <a:ext cx="927541" cy="642620"/>
          </a:xfrm>
          <a:prstGeom prst="rect">
            <a:avLst/>
          </a:prstGeom>
        </p:spPr>
      </p:pic>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4086" y="6144205"/>
            <a:ext cx="533519" cy="64261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419" y="87815"/>
            <a:ext cx="10058400" cy="457232"/>
          </a:xfrm>
        </p:spPr>
        <p:txBody>
          <a:bodyPr>
            <a:noAutofit/>
          </a:bodyPr>
          <a:lstStyle/>
          <a:p>
            <a:pPr algn="ctr"/>
            <a:r>
              <a:rPr lang="fr-FR" sz="2400" b="1" dirty="0">
                <a:latin typeface="Times New Roman" panose="02020603050405020304" pitchFamily="18" charset="0"/>
                <a:cs typeface="Times New Roman" panose="02020603050405020304" pitchFamily="18" charset="0"/>
              </a:rPr>
              <a:t>CONSTATS ET RECOMMANDATIONS </a:t>
            </a:r>
            <a:r>
              <a:rPr lang="fr-FR" sz="2400" b="1" dirty="0" smtClean="0">
                <a:latin typeface="Times New Roman" panose="02020603050405020304" pitchFamily="18" charset="0"/>
                <a:cs typeface="Times New Roman" panose="02020603050405020304" pitchFamily="18" charset="0"/>
              </a:rPr>
              <a:t>(</a:t>
            </a:r>
            <a:r>
              <a:rPr lang="fr-FR" sz="2400" b="1" dirty="0">
                <a:latin typeface="Times New Roman" panose="02020603050405020304" pitchFamily="18" charset="0"/>
                <a:cs typeface="Times New Roman" panose="02020603050405020304" pitchFamily="18" charset="0"/>
              </a:rPr>
              <a:t>4</a:t>
            </a:r>
            <a:r>
              <a:rPr lang="fr-FR" sz="2400" b="1" dirty="0" smtClean="0">
                <a:latin typeface="Times New Roman" panose="02020603050405020304" pitchFamily="18" charset="0"/>
                <a:cs typeface="Times New Roman" panose="02020603050405020304" pitchFamily="18" charset="0"/>
              </a:rPr>
              <a:t>/4)</a:t>
            </a:r>
            <a:endParaRPr lang="fr-FR" sz="2400" dirty="0">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27E0BB98-DA0F-4719-BE7A-687BE969C827}" type="slidenum">
              <a:rPr lang="fr-FR" smtClean="0"/>
            </a:fld>
            <a:endParaRPr lang="fr-FR"/>
          </a:p>
        </p:txBody>
      </p:sp>
      <p:graphicFrame>
        <p:nvGraphicFramePr>
          <p:cNvPr id="6" name="Tableau 5"/>
          <p:cNvGraphicFramePr>
            <a:graphicFrameLocks noGrp="1"/>
          </p:cNvGraphicFramePr>
          <p:nvPr/>
        </p:nvGraphicFramePr>
        <p:xfrm>
          <a:off x="323273" y="630112"/>
          <a:ext cx="11554692" cy="5026410"/>
        </p:xfrm>
        <a:graphic>
          <a:graphicData uri="http://schemas.openxmlformats.org/drawingml/2006/table">
            <a:tbl>
              <a:tblPr/>
              <a:tblGrid>
                <a:gridCol w="3576968"/>
                <a:gridCol w="4786559"/>
                <a:gridCol w="1722474"/>
                <a:gridCol w="1468691"/>
              </a:tblGrid>
              <a:tr h="397474">
                <a:tc>
                  <a:txBody>
                    <a:bodyPr/>
                    <a:lstStyle/>
                    <a:p>
                      <a:pPr algn="ctr" fontAlgn="b"/>
                      <a:r>
                        <a:rPr lang="fr-FR" sz="1600" b="1" i="0" u="none" strike="noStrike" dirty="0">
                          <a:solidFill>
                            <a:srgbClr val="305496"/>
                          </a:solidFill>
                          <a:effectLst/>
                          <a:latin typeface="Times New Roman" panose="02020603050405020304" pitchFamily="18" charset="0"/>
                          <a:cs typeface="Times New Roman" panose="02020603050405020304" pitchFamily="18" charset="0"/>
                        </a:rPr>
                        <a:t>Constats</a:t>
                      </a:r>
                      <a:endParaRPr lang="fr-FR" sz="16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600" b="1" i="0" u="none" strike="noStrike" dirty="0">
                          <a:solidFill>
                            <a:srgbClr val="305496"/>
                          </a:solidFill>
                          <a:effectLst/>
                          <a:latin typeface="Times New Roman" panose="02020603050405020304" pitchFamily="18" charset="0"/>
                          <a:cs typeface="Times New Roman" panose="02020603050405020304" pitchFamily="18" charset="0"/>
                        </a:rPr>
                        <a:t>Recommandations</a:t>
                      </a:r>
                      <a:endParaRPr lang="fr-FR" sz="16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600" b="1" i="0" u="none" strike="noStrike" dirty="0">
                          <a:solidFill>
                            <a:srgbClr val="305496"/>
                          </a:solidFill>
                          <a:effectLst/>
                          <a:latin typeface="Times New Roman" panose="02020603050405020304" pitchFamily="18" charset="0"/>
                          <a:cs typeface="Times New Roman" panose="02020603050405020304" pitchFamily="18" charset="0"/>
                        </a:rPr>
                        <a:t>Responsables</a:t>
                      </a:r>
                      <a:endParaRPr lang="fr-FR" sz="16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600" b="1" i="0" u="none" strike="noStrike" dirty="0">
                          <a:solidFill>
                            <a:srgbClr val="305496"/>
                          </a:solidFill>
                          <a:effectLst/>
                          <a:latin typeface="Times New Roman" panose="02020603050405020304" pitchFamily="18" charset="0"/>
                          <a:cs typeface="Times New Roman" panose="02020603050405020304" pitchFamily="18" charset="0"/>
                        </a:rPr>
                        <a:t>Délais</a:t>
                      </a:r>
                      <a:endParaRPr lang="fr-FR" sz="16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7234">
                <a:tc>
                  <a:txBody>
                    <a:bodyPr/>
                    <a:lstStyle/>
                    <a:p>
                      <a:pPr algn="l" fontAlgn="ctr"/>
                      <a:r>
                        <a:rPr lang="fr-FR" sz="1800" b="1" i="0" u="none" strike="noStrike" dirty="0">
                          <a:solidFill>
                            <a:srgbClr val="305496"/>
                          </a:solidFill>
                          <a:effectLst/>
                          <a:latin typeface="Times New Roman" panose="02020603050405020304" pitchFamily="18" charset="0"/>
                          <a:cs typeface="Times New Roman" panose="02020603050405020304" pitchFamily="18" charset="0"/>
                        </a:rPr>
                        <a:t>Certaines équipes cadre montrent un désintéressement pour les activités de la CPS.</a:t>
                      </a:r>
                      <a:endParaRPr lang="fr-FR" sz="18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just" fontAlgn="ctr"/>
                      <a:r>
                        <a:rPr lang="fr-FR" sz="1800" b="0" i="0" u="none" strike="noStrike" dirty="0">
                          <a:solidFill>
                            <a:srgbClr val="305496"/>
                          </a:solidFill>
                          <a:effectLst/>
                          <a:latin typeface="Times New Roman" panose="02020603050405020304" pitchFamily="18" charset="0"/>
                          <a:cs typeface="Times New Roman" panose="02020603050405020304" pitchFamily="18" charset="0"/>
                        </a:rPr>
                        <a:t>Encourager et motiver les ECD afin qu'ils s'investissent pleinement dans les activités de la CPS.</a:t>
                      </a: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800" b="0" i="0" u="none" strike="noStrike" dirty="0">
                          <a:solidFill>
                            <a:srgbClr val="305496"/>
                          </a:solidFill>
                          <a:effectLst/>
                          <a:latin typeface="Times New Roman" panose="02020603050405020304" pitchFamily="18" charset="0"/>
                          <a:cs typeface="Times New Roman" panose="02020603050405020304" pitchFamily="18" charset="0"/>
                        </a:rPr>
                        <a:t>DSP/DS/CS</a:t>
                      </a: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800" b="1" i="0" u="none" strike="noStrike" dirty="0">
                          <a:solidFill>
                            <a:srgbClr val="305496"/>
                          </a:solidFill>
                          <a:effectLst/>
                          <a:latin typeface="Times New Roman" panose="02020603050405020304" pitchFamily="18" charset="0"/>
                          <a:cs typeface="Times New Roman" panose="02020603050405020304" pitchFamily="18" charset="0"/>
                        </a:rPr>
                        <a:t>CPS 2025</a:t>
                      </a:r>
                      <a:endParaRPr lang="fr-FR" sz="18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r>
              <a:tr h="1157234">
                <a:tc>
                  <a:txBody>
                    <a:bodyPr/>
                    <a:lstStyle/>
                    <a:p>
                      <a:pPr algn="l" fontAlgn="ctr"/>
                      <a:r>
                        <a:rPr lang="fr-FR" sz="1800" b="1" i="0" u="none" strike="noStrike" dirty="0">
                          <a:solidFill>
                            <a:srgbClr val="305496"/>
                          </a:solidFill>
                          <a:effectLst/>
                          <a:latin typeface="Times New Roman" panose="02020603050405020304" pitchFamily="18" charset="0"/>
                          <a:cs typeface="Times New Roman" panose="02020603050405020304" pitchFamily="18" charset="0"/>
                        </a:rPr>
                        <a:t>Permutation du personnel formé pour la CPS en pleine campagne.</a:t>
                      </a:r>
                      <a:endParaRPr lang="fr-FR" sz="18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fr-FR" sz="1800" b="0" i="0" u="none" strike="noStrike" dirty="0">
                          <a:solidFill>
                            <a:srgbClr val="305496"/>
                          </a:solidFill>
                          <a:effectLst/>
                          <a:latin typeface="Times New Roman" panose="02020603050405020304" pitchFamily="18" charset="0"/>
                          <a:cs typeface="Times New Roman" panose="02020603050405020304" pitchFamily="18" charset="0"/>
                        </a:rPr>
                        <a:t>Eviter la mobilisation du personnel (RCS et ECD) formé pendant la mise en œuvre d'une activité/campagne.</a:t>
                      </a: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5496"/>
                          </a:solidFill>
                          <a:effectLst/>
                          <a:latin typeface="Times New Roman" panose="02020603050405020304" pitchFamily="18" charset="0"/>
                          <a:cs typeface="Times New Roman" panose="02020603050405020304" pitchFamily="18" charset="0"/>
                        </a:rPr>
                        <a:t>MSP/DSP/DS</a:t>
                      </a: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800" b="1" i="0" u="none" strike="noStrike">
                          <a:solidFill>
                            <a:srgbClr val="305496"/>
                          </a:solidFill>
                          <a:effectLst/>
                          <a:latin typeface="Times New Roman" panose="02020603050405020304" pitchFamily="18" charset="0"/>
                          <a:cs typeface="Times New Roman" panose="02020603050405020304" pitchFamily="18" charset="0"/>
                        </a:rPr>
                        <a:t>CPS 2025</a:t>
                      </a:r>
                      <a:endParaRPr lang="fr-FR" sz="1800" b="1" i="0" u="none" strike="noStrike">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7234">
                <a:tc>
                  <a:txBody>
                    <a:bodyPr/>
                    <a:lstStyle/>
                    <a:p>
                      <a:pPr algn="l" fontAlgn="ctr"/>
                      <a:r>
                        <a:rPr lang="fr-FR" sz="1800" b="1" i="0" u="none" strike="noStrike" dirty="0">
                          <a:solidFill>
                            <a:srgbClr val="305496"/>
                          </a:solidFill>
                          <a:effectLst/>
                          <a:latin typeface="Times New Roman" panose="02020603050405020304" pitchFamily="18" charset="0"/>
                          <a:cs typeface="Times New Roman" panose="02020603050405020304" pitchFamily="18" charset="0"/>
                        </a:rPr>
                        <a:t>Critères de Sélection Non Respectés</a:t>
                      </a:r>
                      <a:endParaRPr lang="fr-FR" sz="18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just" fontAlgn="ctr"/>
                      <a:r>
                        <a:rPr lang="fr-FR" sz="1800" b="0" i="0" u="none" strike="noStrike" dirty="0">
                          <a:solidFill>
                            <a:srgbClr val="305496"/>
                          </a:solidFill>
                          <a:effectLst/>
                          <a:latin typeface="Times New Roman" panose="02020603050405020304" pitchFamily="18" charset="0"/>
                          <a:cs typeface="Times New Roman" panose="02020603050405020304" pitchFamily="18" charset="0"/>
                        </a:rPr>
                        <a:t>S'assurer que les superviseurs choisis répondent aux critères établis.</a:t>
                      </a: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ctr"/>
                      <a:r>
                        <a:rPr lang="fr-FR" sz="1800" b="0" i="0" u="none" strike="noStrike" dirty="0">
                          <a:solidFill>
                            <a:srgbClr val="305496"/>
                          </a:solidFill>
                          <a:effectLst/>
                          <a:latin typeface="Times New Roman" panose="02020603050405020304" pitchFamily="18" charset="0"/>
                          <a:cs typeface="Times New Roman" panose="02020603050405020304" pitchFamily="18" charset="0"/>
                        </a:rPr>
                        <a:t>RCS</a:t>
                      </a: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800" b="1" i="0" u="none" strike="noStrike" dirty="0">
                          <a:solidFill>
                            <a:srgbClr val="305496"/>
                          </a:solidFill>
                          <a:effectLst/>
                          <a:latin typeface="Times New Roman" panose="02020603050405020304" pitchFamily="18" charset="0"/>
                          <a:cs typeface="Times New Roman" panose="02020603050405020304" pitchFamily="18" charset="0"/>
                        </a:rPr>
                        <a:t> CPS 2025</a:t>
                      </a:r>
                      <a:endParaRPr lang="fr-FR" sz="18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r>
              <a:tr h="1157234">
                <a:tc>
                  <a:txBody>
                    <a:bodyPr/>
                    <a:lstStyle/>
                    <a:p>
                      <a:pPr algn="l" fontAlgn="ctr"/>
                      <a:r>
                        <a:rPr lang="fr-FR" sz="1800" b="1" i="0" u="none" strike="noStrike" dirty="0">
                          <a:solidFill>
                            <a:srgbClr val="305496"/>
                          </a:solidFill>
                          <a:effectLst/>
                          <a:latin typeface="Times New Roman" panose="02020603050405020304" pitchFamily="18" charset="0"/>
                          <a:cs typeface="Times New Roman" panose="02020603050405020304" pitchFamily="18" charset="0"/>
                        </a:rPr>
                        <a:t>Inefficacité de certains Points Focaux sur le Terrain</a:t>
                      </a:r>
                      <a:endParaRPr lang="fr-FR" sz="18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fr-FR" sz="1800" b="0" i="0" u="none" strike="noStrike" dirty="0">
                          <a:solidFill>
                            <a:srgbClr val="305496"/>
                          </a:solidFill>
                          <a:effectLst/>
                          <a:latin typeface="Times New Roman" panose="02020603050405020304" pitchFamily="18" charset="0"/>
                          <a:cs typeface="Times New Roman" panose="02020603050405020304" pitchFamily="18" charset="0"/>
                        </a:rPr>
                        <a:t>Revoir les nominations des points focaux dans les délégations et districts sanitaires.</a:t>
                      </a: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5496"/>
                          </a:solidFill>
                          <a:effectLst/>
                          <a:latin typeface="Times New Roman" panose="02020603050405020304" pitchFamily="18" charset="0"/>
                          <a:cs typeface="Times New Roman" panose="02020603050405020304" pitchFamily="18" charset="0"/>
                        </a:rPr>
                        <a:t>DS/DSP</a:t>
                      </a:r>
                      <a:endParaRPr lang="fr-FR" sz="1800" b="0"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fr-FR" sz="1800" b="1" i="0" u="none" strike="noStrike" dirty="0">
                        <a:solidFill>
                          <a:srgbClr val="305496"/>
                        </a:solidFill>
                        <a:effectLst/>
                        <a:latin typeface="Times New Roman" panose="02020603050405020304" pitchFamily="18" charset="0"/>
                        <a:cs typeface="Times New Roman" panose="02020603050405020304" pitchFamily="18" charset="0"/>
                      </a:endParaRPr>
                    </a:p>
                    <a:p>
                      <a:pPr algn="ctr" fontAlgn="ctr"/>
                      <a:r>
                        <a:rPr lang="fr-FR" sz="1800" b="1" i="0" u="none" strike="noStrike" dirty="0">
                          <a:solidFill>
                            <a:srgbClr val="305496"/>
                          </a:solidFill>
                          <a:effectLst/>
                          <a:latin typeface="Times New Roman" panose="02020603050405020304" pitchFamily="18" charset="0"/>
                          <a:cs typeface="Times New Roman" panose="02020603050405020304" pitchFamily="18" charset="0"/>
                        </a:rPr>
                        <a:t> CPS 2025</a:t>
                      </a:r>
                      <a:endParaRPr lang="fr-FR" sz="1800" b="1" i="0" u="none" strike="noStrike" dirty="0">
                        <a:solidFill>
                          <a:srgbClr val="305496"/>
                        </a:solidFill>
                        <a:effectLst/>
                        <a:latin typeface="Times New Roman" panose="02020603050405020304" pitchFamily="18" charset="0"/>
                        <a:cs typeface="Times New Roman" panose="02020603050405020304" pitchFamily="18" charset="0"/>
                      </a:endParaRPr>
                    </a:p>
                  </a:txBody>
                  <a:tcPr marL="2721" marR="2721" marT="2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Image 6"/>
          <p:cNvPicPr>
            <a:picLocks noChangeAspect="1"/>
          </p:cNvPicPr>
          <p:nvPr/>
        </p:nvPicPr>
        <p:blipFill>
          <a:blip r:embed="rId1"/>
          <a:stretch>
            <a:fillRect/>
          </a:stretch>
        </p:blipFill>
        <p:spPr>
          <a:xfrm>
            <a:off x="9031074" y="6144208"/>
            <a:ext cx="702861" cy="642618"/>
          </a:xfrm>
          <a:prstGeom prst="rect">
            <a:avLst/>
          </a:prstGeom>
        </p:spPr>
      </p:pic>
      <p:pic>
        <p:nvPicPr>
          <p:cNvPr id="8" name="Image 7"/>
          <p:cNvPicPr>
            <a:picLocks noChangeAspect="1"/>
          </p:cNvPicPr>
          <p:nvPr/>
        </p:nvPicPr>
        <p:blipFill>
          <a:blip r:embed="rId2"/>
          <a:stretch>
            <a:fillRect/>
          </a:stretch>
        </p:blipFill>
        <p:spPr>
          <a:xfrm>
            <a:off x="2861243" y="6144206"/>
            <a:ext cx="610038" cy="642620"/>
          </a:xfrm>
          <a:prstGeom prst="rect">
            <a:avLst/>
          </a:prstGeom>
        </p:spPr>
      </p:pic>
      <p:pic>
        <p:nvPicPr>
          <p:cNvPr id="9" name="Picture 2" descr="Malaria Consortium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9129" y="6144205"/>
            <a:ext cx="903553" cy="64261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p:nvPicPr>
        <p:blipFill>
          <a:blip r:embed="rId4"/>
          <a:stretch>
            <a:fillRect/>
          </a:stretch>
        </p:blipFill>
        <p:spPr>
          <a:xfrm>
            <a:off x="7772223" y="6144205"/>
            <a:ext cx="795941" cy="642619"/>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8228" y="6144206"/>
            <a:ext cx="927541" cy="642620"/>
          </a:xfrm>
          <a:prstGeom prst="rect">
            <a:avLst/>
          </a:prstGeom>
        </p:spPr>
      </p:pic>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4086" y="6144205"/>
            <a:ext cx="533519" cy="642619"/>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9898" y="617210"/>
            <a:ext cx="2565532" cy="437786"/>
          </a:xfrm>
        </p:spPr>
        <p:txBody>
          <a:bodyPr>
            <a:normAutofit/>
          </a:bodyPr>
          <a:lstStyle/>
          <a:p>
            <a:pPr algn="ctr"/>
            <a:r>
              <a:rPr lang="fr-FR" sz="2400" dirty="0">
                <a:solidFill>
                  <a:schemeClr val="bg2"/>
                </a:solidFill>
                <a:latin typeface="Times New Roman" panose="02020603050405020304" pitchFamily="18" charset="0"/>
                <a:cs typeface="Times New Roman" panose="02020603050405020304" pitchFamily="18" charset="0"/>
              </a:rPr>
              <a:t>SMC CHAD </a:t>
            </a:r>
            <a:r>
              <a:rPr lang="fr-FR" sz="2400" dirty="0" smtClean="0">
                <a:solidFill>
                  <a:schemeClr val="bg2"/>
                </a:solidFill>
                <a:latin typeface="Times New Roman" panose="02020603050405020304" pitchFamily="18" charset="0"/>
                <a:cs typeface="Times New Roman" panose="02020603050405020304" pitchFamily="18" charset="0"/>
              </a:rPr>
              <a:t>2025</a:t>
            </a:r>
            <a:endParaRPr lang="en-GB" sz="2400" dirty="0">
              <a:solidFill>
                <a:schemeClr val="bg2"/>
              </a:solidFill>
              <a:latin typeface="Times New Roman" panose="02020603050405020304" pitchFamily="18" charset="0"/>
              <a:cs typeface="Times New Roman" panose="02020603050405020304" pitchFamily="18" charset="0"/>
            </a:endParaRPr>
          </a:p>
        </p:txBody>
      </p:sp>
      <p:sp>
        <p:nvSpPr>
          <p:cNvPr id="5" name="ZoneTexte 1"/>
          <p:cNvSpPr txBox="1"/>
          <p:nvPr/>
        </p:nvSpPr>
        <p:spPr>
          <a:xfrm>
            <a:off x="7883732" y="2680098"/>
            <a:ext cx="34528" cy="34528"/>
          </a:xfrm>
          <a:prstGeom prst="rect">
            <a:avLst/>
          </a:prstGeom>
          <a:solidFill>
            <a:srgbClr val="FFFFFF"/>
          </a:solidFill>
          <a:ln w="9528" cap="flat">
            <a:solidFill>
              <a:srgbClr val="BCBCBC"/>
            </a:solidFill>
            <a:prstDash val="solid"/>
            <a:miter/>
          </a:ln>
        </p:spPr>
        <p:txBody>
          <a:bodyPr vert="horz" wrap="square" lIns="68580" tIns="34290" rIns="68580" bIns="34290" anchor="t" anchorCtr="0" compatLnSpc="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a:defRPr sz="1800" b="0" i="0" u="none" strike="noStrike" kern="0" cap="none" spc="0" baseline="0">
                <a:solidFill>
                  <a:srgbClr val="000000"/>
                </a:solidFill>
                <a:uFillTx/>
              </a:defRPr>
            </a:pPr>
            <a:endParaRPr lang="en-GB" sz="825" kern="0">
              <a:latin typeface="Aptos Narrow"/>
            </a:endParaRPr>
          </a:p>
        </p:txBody>
      </p:sp>
      <p:sp>
        <p:nvSpPr>
          <p:cNvPr id="6" name="ZoneTexte 2"/>
          <p:cNvSpPr txBox="1"/>
          <p:nvPr/>
        </p:nvSpPr>
        <p:spPr>
          <a:xfrm>
            <a:off x="8150432" y="2688431"/>
            <a:ext cx="34528" cy="33338"/>
          </a:xfrm>
          <a:prstGeom prst="rect">
            <a:avLst/>
          </a:prstGeom>
          <a:solidFill>
            <a:srgbClr val="FFFFFF"/>
          </a:solidFill>
          <a:ln w="9528" cap="flat">
            <a:solidFill>
              <a:srgbClr val="BCBCBC"/>
            </a:solidFill>
            <a:prstDash val="solid"/>
            <a:miter/>
          </a:ln>
        </p:spPr>
        <p:txBody>
          <a:bodyPr vert="horz" wrap="square" lIns="68580" tIns="34290" rIns="68580" bIns="34290" anchor="t" anchorCtr="0" compatLnSpc="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a:defRPr sz="1800" b="0" i="0" u="none" strike="noStrike" kern="0" cap="none" spc="0" baseline="0">
                <a:solidFill>
                  <a:srgbClr val="000000"/>
                </a:solidFill>
                <a:uFillTx/>
              </a:defRPr>
            </a:pPr>
            <a:endParaRPr lang="en-GB" sz="825" kern="0">
              <a:latin typeface="Aptos Narrow"/>
            </a:endParaRPr>
          </a:p>
        </p:txBody>
      </p:sp>
      <p:graphicFrame>
        <p:nvGraphicFramePr>
          <p:cNvPr id="9" name="Tableau 8"/>
          <p:cNvGraphicFramePr>
            <a:graphicFrameLocks noGrp="1"/>
          </p:cNvGraphicFramePr>
          <p:nvPr/>
        </p:nvGraphicFramePr>
        <p:xfrm>
          <a:off x="3636581" y="601712"/>
          <a:ext cx="7490112" cy="3471622"/>
        </p:xfrm>
        <a:graphic>
          <a:graphicData uri="http://schemas.openxmlformats.org/drawingml/2006/table">
            <a:tbl>
              <a:tblPr/>
              <a:tblGrid>
                <a:gridCol w="2496704"/>
                <a:gridCol w="2496704"/>
                <a:gridCol w="2496704"/>
              </a:tblGrid>
              <a:tr h="2032660">
                <a:tc>
                  <a:txBody>
                    <a:bodyPr/>
                    <a:lstStyle/>
                    <a:p>
                      <a:pPr algn="ctr" rtl="0" fontAlgn="ctr"/>
                      <a:r>
                        <a:rPr lang="fr-FR" sz="3600" b="0" i="0" u="sng" strike="noStrike" dirty="0">
                          <a:solidFill>
                            <a:srgbClr val="000000"/>
                          </a:solidFill>
                          <a:effectLst/>
                          <a:latin typeface="Times New Roman" panose="02020603050405020304" pitchFamily="18" charset="0"/>
                        </a:rPr>
                        <a:t>TOTAL </a:t>
                      </a:r>
                      <a:r>
                        <a:rPr lang="fr-FR" sz="3600" b="0" i="0" u="sng" strike="noStrike" dirty="0" smtClean="0">
                          <a:solidFill>
                            <a:srgbClr val="000000"/>
                          </a:solidFill>
                          <a:effectLst/>
                          <a:latin typeface="Times New Roman" panose="02020603050405020304" pitchFamily="18" charset="0"/>
                        </a:rPr>
                        <a:t>DS</a:t>
                      </a:r>
                      <a:endParaRPr lang="fr-FR" sz="3600" b="0" i="0" u="sng" strike="noStrike" dirty="0">
                        <a:solidFill>
                          <a:srgbClr val="000000"/>
                        </a:solidFill>
                        <a:effectLst/>
                        <a:latin typeface="Times New Roman" panose="02020603050405020304" pitchFamily="18"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tc>
                  <a:txBody>
                    <a:bodyPr/>
                    <a:lstStyle/>
                    <a:p>
                      <a:pPr algn="ctr" rtl="0" fontAlgn="ctr"/>
                      <a:r>
                        <a:rPr lang="fr-FR" sz="3600" b="0" i="0" u="sng" strike="noStrike" dirty="0">
                          <a:solidFill>
                            <a:srgbClr val="000000"/>
                          </a:solidFill>
                          <a:effectLst/>
                          <a:latin typeface="Times New Roman" panose="02020603050405020304" pitchFamily="18" charset="0"/>
                        </a:rPr>
                        <a:t>TOTAL </a:t>
                      </a:r>
                      <a:r>
                        <a:rPr lang="fr-FR" sz="3600" b="0" i="0" u="sng" strike="noStrike" dirty="0" smtClean="0">
                          <a:solidFill>
                            <a:srgbClr val="000000"/>
                          </a:solidFill>
                          <a:effectLst/>
                          <a:latin typeface="Times New Roman" panose="02020603050405020304" pitchFamily="18" charset="0"/>
                        </a:rPr>
                        <a:t>CS</a:t>
                      </a:r>
                      <a:endParaRPr lang="fr-FR" sz="3600" b="0" i="0" u="sng" strike="noStrike" dirty="0">
                        <a:solidFill>
                          <a:srgbClr val="000000"/>
                        </a:solidFill>
                        <a:effectLst/>
                        <a:latin typeface="Times New Roman" panose="02020603050405020304" pitchFamily="18"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tc>
                  <a:txBody>
                    <a:bodyPr/>
                    <a:lstStyle/>
                    <a:p>
                      <a:pPr algn="ctr" rtl="0" fontAlgn="ctr"/>
                      <a:r>
                        <a:rPr lang="fr-FR" sz="3600" b="0" i="0" u="sng" strike="noStrike" dirty="0" smtClean="0">
                          <a:solidFill>
                            <a:srgbClr val="000000"/>
                          </a:solidFill>
                          <a:effectLst/>
                          <a:latin typeface="Times New Roman" panose="02020603050405020304" pitchFamily="18" charset="0"/>
                        </a:rPr>
                        <a:t>GAP DS</a:t>
                      </a:r>
                      <a:endParaRPr lang="fr-FR" sz="3600" b="0" i="0" u="sng" strike="noStrike" dirty="0" smtClean="0">
                        <a:solidFill>
                          <a:srgbClr val="000000"/>
                        </a:solidFill>
                        <a:effectLst/>
                        <a:latin typeface="Times New Roman" panose="02020603050405020304" pitchFamily="18"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tr>
              <a:tr h="1438962">
                <a:tc>
                  <a:txBody>
                    <a:bodyPr/>
                    <a:lstStyle/>
                    <a:p>
                      <a:pPr algn="ctr" fontAlgn="ctr"/>
                      <a:r>
                        <a:rPr lang="fr-FR" sz="5400" b="0" i="0" u="none" strike="noStrike" dirty="0" smtClean="0">
                          <a:solidFill>
                            <a:srgbClr val="000000"/>
                          </a:solidFill>
                          <a:effectLst/>
                          <a:latin typeface="Times New Roman" panose="02020603050405020304" pitchFamily="18" charset="0"/>
                        </a:rPr>
                        <a:t>54</a:t>
                      </a:r>
                      <a:endParaRPr lang="fr-FR" sz="5400" b="0" i="0" u="none" strike="noStrike" dirty="0">
                        <a:solidFill>
                          <a:srgbClr val="000000"/>
                        </a:solidFill>
                        <a:effectLst/>
                        <a:latin typeface="Times New Roman" panose="02020603050405020304" pitchFamily="18"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E6A2"/>
                    </a:solidFill>
                  </a:tcPr>
                </a:tc>
                <a:tc>
                  <a:txBody>
                    <a:bodyPr/>
                    <a:lstStyle/>
                    <a:p>
                      <a:pPr algn="ctr" fontAlgn="ctr"/>
                      <a:r>
                        <a:rPr lang="fr-FR" sz="5400" b="0" i="0" u="none" strike="noStrike" dirty="0" smtClean="0">
                          <a:solidFill>
                            <a:srgbClr val="000000"/>
                          </a:solidFill>
                          <a:effectLst/>
                          <a:latin typeface="Times New Roman" panose="02020603050405020304" pitchFamily="18" charset="0"/>
                        </a:rPr>
                        <a:t>718</a:t>
                      </a:r>
                      <a:endParaRPr lang="fr-FR" sz="5400" b="0" i="0" u="none" strike="noStrike" dirty="0">
                        <a:solidFill>
                          <a:srgbClr val="000000"/>
                        </a:solidFill>
                        <a:effectLst/>
                        <a:latin typeface="Times New Roman" panose="02020603050405020304" pitchFamily="18"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E6A2"/>
                    </a:solidFill>
                  </a:tcPr>
                </a:tc>
                <a:tc>
                  <a:txBody>
                    <a:bodyPr/>
                    <a:lstStyle/>
                    <a:p>
                      <a:pPr algn="ctr" fontAlgn="ctr"/>
                      <a:r>
                        <a:rPr lang="fr-FR" sz="5400" b="0" i="0" u="none" strike="noStrike" dirty="0" smtClean="0">
                          <a:solidFill>
                            <a:srgbClr val="000000"/>
                          </a:solidFill>
                          <a:effectLst/>
                          <a:latin typeface="Times New Roman" panose="02020603050405020304" pitchFamily="18" charset="0"/>
                        </a:rPr>
                        <a:t>87</a:t>
                      </a:r>
                      <a:endParaRPr lang="fr-FR" sz="5400" b="0" i="0" u="none" strike="noStrike" dirty="0">
                        <a:solidFill>
                          <a:srgbClr val="000000"/>
                        </a:solidFill>
                        <a:effectLst/>
                        <a:latin typeface="Times New Roman" panose="02020603050405020304" pitchFamily="18"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E6A2"/>
                    </a:solidFill>
                  </a:tcPr>
                </a:tc>
              </a:tr>
            </a:tbl>
          </a:graphicData>
        </a:graphic>
      </p:graphicFrame>
      <p:pic>
        <p:nvPicPr>
          <p:cNvPr id="7" name="Image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79625" y="1538008"/>
            <a:ext cx="2046078" cy="2280956"/>
          </a:xfrm>
          <a:prstGeom prst="rect">
            <a:avLst/>
          </a:prstGeom>
        </p:spPr>
      </p:pic>
      <p:pic>
        <p:nvPicPr>
          <p:cNvPr id="8" name="Image 7"/>
          <p:cNvPicPr>
            <a:picLocks noChangeAspect="1"/>
          </p:cNvPicPr>
          <p:nvPr/>
        </p:nvPicPr>
        <p:blipFill>
          <a:blip r:embed="rId2"/>
          <a:stretch>
            <a:fillRect/>
          </a:stretch>
        </p:blipFill>
        <p:spPr>
          <a:xfrm>
            <a:off x="2674429" y="5997676"/>
            <a:ext cx="707169" cy="819603"/>
          </a:xfrm>
          <a:prstGeom prst="rect">
            <a:avLst/>
          </a:prstGeom>
        </p:spPr>
      </p:pic>
      <p:pic>
        <p:nvPicPr>
          <p:cNvPr id="10" name="Picture 2" descr="Malaria Consortium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316" y="5997676"/>
            <a:ext cx="1047419" cy="81960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4"/>
          <a:stretch>
            <a:fillRect/>
          </a:stretch>
        </p:blipFill>
        <p:spPr>
          <a:xfrm>
            <a:off x="7585410" y="5997676"/>
            <a:ext cx="922672" cy="819602"/>
          </a:xfrm>
          <a:prstGeom prst="rect">
            <a:avLst/>
          </a:prstGeom>
        </p:spPr>
      </p:pic>
      <p:pic>
        <p:nvPicPr>
          <p:cNvPr id="12" name="Image 11"/>
          <p:cNvPicPr>
            <a:picLocks noChangeAspect="1"/>
          </p:cNvPicPr>
          <p:nvPr/>
        </p:nvPicPr>
        <p:blipFill>
          <a:blip r:embed="rId5"/>
          <a:stretch>
            <a:fillRect/>
          </a:stretch>
        </p:blipFill>
        <p:spPr>
          <a:xfrm>
            <a:off x="8873757" y="5997677"/>
            <a:ext cx="889675" cy="819601"/>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1415" y="5997676"/>
            <a:ext cx="1075226" cy="819603"/>
          </a:xfrm>
          <a:prstGeom prst="rect">
            <a:avLst/>
          </a:prstGeom>
        </p:spPr>
      </p:pic>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7273" y="5997676"/>
            <a:ext cx="618467" cy="81960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6"/>
          <p:cNvSpPr/>
          <p:nvPr/>
        </p:nvSpPr>
        <p:spPr bwMode="auto">
          <a:xfrm>
            <a:off x="9283700" y="1766888"/>
            <a:ext cx="69850" cy="71438"/>
          </a:xfrm>
          <a:custGeom>
            <a:avLst/>
            <a:gdLst>
              <a:gd name="T0" fmla="*/ 44 w 44"/>
              <a:gd name="T1" fmla="*/ 39 h 45"/>
              <a:gd name="T2" fmla="*/ 7 w 44"/>
              <a:gd name="T3" fmla="*/ 45 h 45"/>
              <a:gd name="T4" fmla="*/ 0 w 44"/>
              <a:gd name="T5" fmla="*/ 6 h 45"/>
              <a:gd name="T6" fmla="*/ 37 w 44"/>
              <a:gd name="T7" fmla="*/ 0 h 45"/>
              <a:gd name="T8" fmla="*/ 44 w 44"/>
              <a:gd name="T9" fmla="*/ 39 h 45"/>
            </a:gdLst>
            <a:ahLst/>
            <a:cxnLst>
              <a:cxn ang="0">
                <a:pos x="T0" y="T1"/>
              </a:cxn>
              <a:cxn ang="0">
                <a:pos x="T2" y="T3"/>
              </a:cxn>
              <a:cxn ang="0">
                <a:pos x="T4" y="T5"/>
              </a:cxn>
              <a:cxn ang="0">
                <a:pos x="T6" y="T7"/>
              </a:cxn>
              <a:cxn ang="0">
                <a:pos x="T8" y="T9"/>
              </a:cxn>
            </a:cxnLst>
            <a:rect l="0" t="0" r="r" b="b"/>
            <a:pathLst>
              <a:path w="44" h="45">
                <a:moveTo>
                  <a:pt x="44" y="39"/>
                </a:moveTo>
                <a:lnTo>
                  <a:pt x="7" y="45"/>
                </a:lnTo>
                <a:lnTo>
                  <a:pt x="0" y="6"/>
                </a:lnTo>
                <a:lnTo>
                  <a:pt x="37" y="0"/>
                </a:lnTo>
                <a:lnTo>
                  <a:pt x="44" y="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9"/>
          <p:cNvSpPr/>
          <p:nvPr/>
        </p:nvSpPr>
        <p:spPr bwMode="auto">
          <a:xfrm>
            <a:off x="11188700" y="2874963"/>
            <a:ext cx="4763" cy="4763"/>
          </a:xfrm>
          <a:custGeom>
            <a:avLst/>
            <a:gdLst>
              <a:gd name="T0" fmla="*/ 0 w 8"/>
              <a:gd name="T1" fmla="*/ 0 h 9"/>
              <a:gd name="T2" fmla="*/ 8 w 8"/>
              <a:gd name="T3" fmla="*/ 9 h 9"/>
              <a:gd name="T4" fmla="*/ 0 w 8"/>
              <a:gd name="T5" fmla="*/ 0 h 9"/>
            </a:gdLst>
            <a:ahLst/>
            <a:cxnLst>
              <a:cxn ang="0">
                <a:pos x="T0" y="T1"/>
              </a:cxn>
              <a:cxn ang="0">
                <a:pos x="T2" y="T3"/>
              </a:cxn>
              <a:cxn ang="0">
                <a:pos x="T4" y="T5"/>
              </a:cxn>
            </a:cxnLst>
            <a:rect l="0" t="0" r="r" b="b"/>
            <a:pathLst>
              <a:path w="8" h="9">
                <a:moveTo>
                  <a:pt x="0" y="0"/>
                </a:moveTo>
                <a:cubicBezTo>
                  <a:pt x="5" y="5"/>
                  <a:pt x="7" y="8"/>
                  <a:pt x="8" y="9"/>
                </a:cubicBezTo>
                <a:lnTo>
                  <a:pt x="0" y="0"/>
                </a:lnTo>
                <a:close/>
              </a:path>
            </a:pathLst>
          </a:custGeom>
          <a:solidFill>
            <a:srgbClr val="2B39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12"/>
          <p:cNvSpPr/>
          <p:nvPr/>
        </p:nvSpPr>
        <p:spPr bwMode="auto">
          <a:xfrm>
            <a:off x="11193463" y="28797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13"/>
          <p:cNvSpPr/>
          <p:nvPr/>
        </p:nvSpPr>
        <p:spPr bwMode="auto">
          <a:xfrm>
            <a:off x="7899400" y="3433763"/>
            <a:ext cx="1588"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solidFill>
            <a:srgbClr val="1C75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Slide Number Placeholder 6"/>
          <p:cNvSpPr>
            <a:spLocks noGrp="1"/>
          </p:cNvSpPr>
          <p:nvPr>
            <p:ph type="sldNum" sz="quarter" idx="12"/>
          </p:nvPr>
        </p:nvSpPr>
        <p:spPr>
          <a:xfrm>
            <a:off x="11262360" y="411797"/>
            <a:ext cx="640080" cy="365125"/>
          </a:xfrm>
        </p:spPr>
        <p:txBody>
          <a:bodyPr/>
          <a:lstStyle/>
          <a:p>
            <a:fld id="{EA01570A-8480-497D-96D4-D725A6D7C6AA}" type="slidenum">
              <a:rPr lang="en-US" smtClean="0"/>
            </a:fld>
            <a:endParaRPr lang="en-US" dirty="0"/>
          </a:p>
        </p:txBody>
      </p:sp>
      <p:grpSp>
        <p:nvGrpSpPr>
          <p:cNvPr id="10" name="Group 9"/>
          <p:cNvGrpSpPr/>
          <p:nvPr/>
        </p:nvGrpSpPr>
        <p:grpSpPr>
          <a:xfrm>
            <a:off x="8057613" y="127921"/>
            <a:ext cx="3302910" cy="2124712"/>
            <a:chOff x="7375525" y="1806576"/>
            <a:chExt cx="3817938" cy="4529138"/>
          </a:xfrm>
        </p:grpSpPr>
        <p:sp>
          <p:nvSpPr>
            <p:cNvPr id="12" name="Freeform 11"/>
            <p:cNvSpPr/>
            <p:nvPr/>
          </p:nvSpPr>
          <p:spPr bwMode="auto">
            <a:xfrm>
              <a:off x="9321800" y="1806576"/>
              <a:ext cx="1871663" cy="1376363"/>
            </a:xfrm>
            <a:custGeom>
              <a:avLst/>
              <a:gdLst>
                <a:gd name="T0" fmla="*/ 2902 w 3557"/>
                <a:gd name="T1" fmla="*/ 1173 h 2618"/>
                <a:gd name="T2" fmla="*/ 3557 w 3557"/>
                <a:gd name="T3" fmla="*/ 2042 h 2618"/>
                <a:gd name="T4" fmla="*/ 1893 w 3557"/>
                <a:gd name="T5" fmla="*/ 1979 h 2618"/>
                <a:gd name="T6" fmla="*/ 436 w 3557"/>
                <a:gd name="T7" fmla="*/ 2618 h 2618"/>
                <a:gd name="T8" fmla="*/ 0 w 3557"/>
                <a:gd name="T9" fmla="*/ 33 h 2618"/>
                <a:gd name="T10" fmla="*/ 2902 w 3557"/>
                <a:gd name="T11" fmla="*/ 1173 h 2618"/>
              </a:gdLst>
              <a:ahLst/>
              <a:cxnLst>
                <a:cxn ang="0">
                  <a:pos x="T0" y="T1"/>
                </a:cxn>
                <a:cxn ang="0">
                  <a:pos x="T2" y="T3"/>
                </a:cxn>
                <a:cxn ang="0">
                  <a:pos x="T4" y="T5"/>
                </a:cxn>
                <a:cxn ang="0">
                  <a:pos x="T6" y="T7"/>
                </a:cxn>
                <a:cxn ang="0">
                  <a:pos x="T8" y="T9"/>
                </a:cxn>
                <a:cxn ang="0">
                  <a:pos x="T10" y="T11"/>
                </a:cxn>
              </a:cxnLst>
              <a:rect l="0" t="0" r="r" b="b"/>
              <a:pathLst>
                <a:path w="3557" h="2618">
                  <a:moveTo>
                    <a:pt x="2902" y="1173"/>
                  </a:moveTo>
                  <a:cubicBezTo>
                    <a:pt x="3227" y="1528"/>
                    <a:pt x="3557" y="2042"/>
                    <a:pt x="3557" y="2042"/>
                  </a:cubicBezTo>
                  <a:cubicBezTo>
                    <a:pt x="3557" y="2042"/>
                    <a:pt x="3340" y="1735"/>
                    <a:pt x="1893" y="1979"/>
                  </a:cubicBezTo>
                  <a:cubicBezTo>
                    <a:pt x="445" y="2222"/>
                    <a:pt x="436" y="2618"/>
                    <a:pt x="436" y="2618"/>
                  </a:cubicBezTo>
                  <a:cubicBezTo>
                    <a:pt x="0" y="33"/>
                    <a:pt x="0" y="33"/>
                    <a:pt x="0" y="33"/>
                  </a:cubicBezTo>
                  <a:cubicBezTo>
                    <a:pt x="2081" y="0"/>
                    <a:pt x="2543" y="781"/>
                    <a:pt x="2902" y="1173"/>
                  </a:cubicBezTo>
                  <a:close/>
                </a:path>
              </a:pathLst>
            </a:custGeom>
            <a:solidFill>
              <a:srgbClr val="FF0000"/>
            </a:solidFill>
            <a:ln>
              <a:noFill/>
            </a:ln>
          </p:spPr>
          <p:txBody>
            <a:bodyPr vert="horz" wrap="square" lIns="91440" tIns="45720" rIns="91440" bIns="45720" numCol="1" anchor="t" anchorCtr="0" compatLnSpc="1"/>
            <a:lstStyle/>
            <a:p>
              <a:endParaRPr lang="en-US"/>
            </a:p>
          </p:txBody>
        </p:sp>
        <p:sp>
          <p:nvSpPr>
            <p:cNvPr id="13" name="Freeform 14"/>
            <p:cNvSpPr/>
            <p:nvPr/>
          </p:nvSpPr>
          <p:spPr bwMode="auto">
            <a:xfrm>
              <a:off x="7375525" y="1824038"/>
              <a:ext cx="1946275" cy="1609725"/>
            </a:xfrm>
            <a:custGeom>
              <a:avLst/>
              <a:gdLst>
                <a:gd name="T0" fmla="*/ 3701 w 3701"/>
                <a:gd name="T1" fmla="*/ 0 h 3063"/>
                <a:gd name="T2" fmla="*/ 1333 w 3701"/>
                <a:gd name="T3" fmla="*/ 2027 h 3063"/>
                <a:gd name="T4" fmla="*/ 999 w 3701"/>
                <a:gd name="T5" fmla="*/ 3063 h 3063"/>
                <a:gd name="T6" fmla="*/ 1003 w 3701"/>
                <a:gd name="T7" fmla="*/ 3052 h 3063"/>
                <a:gd name="T8" fmla="*/ 999 w 3701"/>
                <a:gd name="T9" fmla="*/ 3063 h 3063"/>
                <a:gd name="T10" fmla="*/ 637 w 3701"/>
                <a:gd name="T11" fmla="*/ 2729 h 3063"/>
                <a:gd name="T12" fmla="*/ 0 w 3701"/>
                <a:gd name="T13" fmla="*/ 3027 h 3063"/>
                <a:gd name="T14" fmla="*/ 638 w 3701"/>
                <a:gd name="T15" fmla="*/ 1902 h 3063"/>
                <a:gd name="T16" fmla="*/ 3701 w 3701"/>
                <a:gd name="T17" fmla="*/ 0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1" h="3063">
                  <a:moveTo>
                    <a:pt x="3701" y="0"/>
                  </a:moveTo>
                  <a:cubicBezTo>
                    <a:pt x="1724" y="651"/>
                    <a:pt x="1543" y="1540"/>
                    <a:pt x="1333" y="2027"/>
                  </a:cubicBezTo>
                  <a:cubicBezTo>
                    <a:pt x="1144" y="2464"/>
                    <a:pt x="1002" y="3048"/>
                    <a:pt x="999" y="3063"/>
                  </a:cubicBezTo>
                  <a:cubicBezTo>
                    <a:pt x="999" y="3062"/>
                    <a:pt x="1000" y="3058"/>
                    <a:pt x="1003" y="3052"/>
                  </a:cubicBezTo>
                  <a:cubicBezTo>
                    <a:pt x="999" y="3063"/>
                    <a:pt x="999" y="3063"/>
                    <a:pt x="999" y="3063"/>
                  </a:cubicBezTo>
                  <a:cubicBezTo>
                    <a:pt x="1000" y="3056"/>
                    <a:pt x="1058" y="2684"/>
                    <a:pt x="637" y="2729"/>
                  </a:cubicBezTo>
                  <a:cubicBezTo>
                    <a:pt x="216" y="2775"/>
                    <a:pt x="4" y="3024"/>
                    <a:pt x="0" y="3027"/>
                  </a:cubicBezTo>
                  <a:cubicBezTo>
                    <a:pt x="3" y="3022"/>
                    <a:pt x="412" y="2295"/>
                    <a:pt x="638" y="1902"/>
                  </a:cubicBezTo>
                  <a:cubicBezTo>
                    <a:pt x="864" y="1508"/>
                    <a:pt x="1209" y="687"/>
                    <a:pt x="3701" y="0"/>
                  </a:cubicBezTo>
                  <a:close/>
                </a:path>
              </a:pathLst>
            </a:custGeom>
            <a:solidFill>
              <a:srgbClr val="002060"/>
            </a:solidFill>
            <a:ln>
              <a:noFill/>
            </a:ln>
          </p:spPr>
          <p:txBody>
            <a:bodyPr vert="horz" wrap="square" lIns="91440" tIns="45720" rIns="91440" bIns="45720" numCol="1" anchor="t" anchorCtr="0" compatLnSpc="1"/>
            <a:lstStyle/>
            <a:p>
              <a:endParaRPr lang="en-US"/>
            </a:p>
          </p:txBody>
        </p:sp>
        <p:sp>
          <p:nvSpPr>
            <p:cNvPr id="14" name="Freeform 15"/>
            <p:cNvSpPr/>
            <p:nvPr/>
          </p:nvSpPr>
          <p:spPr bwMode="auto">
            <a:xfrm>
              <a:off x="7899400" y="1824038"/>
              <a:ext cx="1652588" cy="1609725"/>
            </a:xfrm>
            <a:custGeom>
              <a:avLst/>
              <a:gdLst>
                <a:gd name="T0" fmla="*/ 335 w 3139"/>
                <a:gd name="T1" fmla="*/ 2027 h 3063"/>
                <a:gd name="T2" fmla="*/ 0 w 3139"/>
                <a:gd name="T3" fmla="*/ 3063 h 3063"/>
                <a:gd name="T4" fmla="*/ 1552 w 3139"/>
                <a:gd name="T5" fmla="*/ 2458 h 3063"/>
                <a:gd name="T6" fmla="*/ 3139 w 3139"/>
                <a:gd name="T7" fmla="*/ 2585 h 3063"/>
                <a:gd name="T8" fmla="*/ 2703 w 3139"/>
                <a:gd name="T9" fmla="*/ 0 h 3063"/>
                <a:gd name="T10" fmla="*/ 335 w 3139"/>
                <a:gd name="T11" fmla="*/ 2027 h 3063"/>
              </a:gdLst>
              <a:ahLst/>
              <a:cxnLst>
                <a:cxn ang="0">
                  <a:pos x="T0" y="T1"/>
                </a:cxn>
                <a:cxn ang="0">
                  <a:pos x="T2" y="T3"/>
                </a:cxn>
                <a:cxn ang="0">
                  <a:pos x="T4" y="T5"/>
                </a:cxn>
                <a:cxn ang="0">
                  <a:pos x="T6" y="T7"/>
                </a:cxn>
                <a:cxn ang="0">
                  <a:pos x="T8" y="T9"/>
                </a:cxn>
                <a:cxn ang="0">
                  <a:pos x="T10" y="T11"/>
                </a:cxn>
              </a:cxnLst>
              <a:rect l="0" t="0" r="r" b="b"/>
              <a:pathLst>
                <a:path w="3139" h="3063">
                  <a:moveTo>
                    <a:pt x="335" y="2027"/>
                  </a:moveTo>
                  <a:cubicBezTo>
                    <a:pt x="144" y="2470"/>
                    <a:pt x="0" y="3063"/>
                    <a:pt x="0" y="3063"/>
                  </a:cubicBezTo>
                  <a:cubicBezTo>
                    <a:pt x="0" y="3063"/>
                    <a:pt x="105" y="2702"/>
                    <a:pt x="1552" y="2458"/>
                  </a:cubicBezTo>
                  <a:cubicBezTo>
                    <a:pt x="3000" y="2214"/>
                    <a:pt x="3139" y="2585"/>
                    <a:pt x="3139" y="2585"/>
                  </a:cubicBezTo>
                  <a:cubicBezTo>
                    <a:pt x="2703" y="0"/>
                    <a:pt x="2703" y="0"/>
                    <a:pt x="2703" y="0"/>
                  </a:cubicBezTo>
                  <a:cubicBezTo>
                    <a:pt x="726" y="651"/>
                    <a:pt x="545" y="1540"/>
                    <a:pt x="335" y="2027"/>
                  </a:cubicBezTo>
                  <a:close/>
                </a:path>
              </a:pathLst>
            </a:custGeom>
            <a:solidFill>
              <a:srgbClr val="FFFF00"/>
            </a:solidFill>
            <a:ln>
              <a:noFill/>
            </a:ln>
          </p:spPr>
          <p:txBody>
            <a:bodyPr vert="horz" wrap="square" lIns="91440" tIns="45720" rIns="91440" bIns="45720" numCol="1" anchor="t" anchorCtr="0" compatLnSpc="1"/>
            <a:lstStyle/>
            <a:p>
              <a:endParaRPr lang="en-US">
                <a:solidFill>
                  <a:srgbClr val="FF0000"/>
                </a:solidFill>
              </a:endParaRPr>
            </a:p>
          </p:txBody>
        </p:sp>
        <p:grpSp>
          <p:nvGrpSpPr>
            <p:cNvPr id="15" name="Group 14"/>
            <p:cNvGrpSpPr/>
            <p:nvPr/>
          </p:nvGrpSpPr>
          <p:grpSpPr>
            <a:xfrm>
              <a:off x="10358438" y="4875213"/>
              <a:ext cx="485775" cy="1460500"/>
              <a:chOff x="10358438" y="4875213"/>
              <a:chExt cx="485775" cy="1460500"/>
            </a:xfrm>
          </p:grpSpPr>
          <p:sp>
            <p:nvSpPr>
              <p:cNvPr id="29" name="Freeform 16"/>
              <p:cNvSpPr/>
              <p:nvPr/>
            </p:nvSpPr>
            <p:spPr bwMode="auto">
              <a:xfrm>
                <a:off x="10448925" y="4875213"/>
                <a:ext cx="304800" cy="307975"/>
              </a:xfrm>
              <a:custGeom>
                <a:avLst/>
                <a:gdLst>
                  <a:gd name="T0" fmla="*/ 288 w 581"/>
                  <a:gd name="T1" fmla="*/ 586 h 586"/>
                  <a:gd name="T2" fmla="*/ 288 w 581"/>
                  <a:gd name="T3" fmla="*/ 586 h 586"/>
                  <a:gd name="T4" fmla="*/ 291 w 581"/>
                  <a:gd name="T5" fmla="*/ 586 h 586"/>
                  <a:gd name="T6" fmla="*/ 294 w 581"/>
                  <a:gd name="T7" fmla="*/ 586 h 586"/>
                  <a:gd name="T8" fmla="*/ 294 w 581"/>
                  <a:gd name="T9" fmla="*/ 586 h 586"/>
                  <a:gd name="T10" fmla="*/ 581 w 581"/>
                  <a:gd name="T11" fmla="*/ 293 h 586"/>
                  <a:gd name="T12" fmla="*/ 294 w 581"/>
                  <a:gd name="T13" fmla="*/ 0 h 586"/>
                  <a:gd name="T14" fmla="*/ 294 w 581"/>
                  <a:gd name="T15" fmla="*/ 0 h 586"/>
                  <a:gd name="T16" fmla="*/ 291 w 581"/>
                  <a:gd name="T17" fmla="*/ 0 h 586"/>
                  <a:gd name="T18" fmla="*/ 288 w 581"/>
                  <a:gd name="T19" fmla="*/ 0 h 586"/>
                  <a:gd name="T20" fmla="*/ 288 w 581"/>
                  <a:gd name="T21" fmla="*/ 0 h 586"/>
                  <a:gd name="T22" fmla="*/ 0 w 581"/>
                  <a:gd name="T23" fmla="*/ 293 h 586"/>
                  <a:gd name="T24" fmla="*/ 288 w 581"/>
                  <a:gd name="T25" fmla="*/ 586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1" h="586">
                    <a:moveTo>
                      <a:pt x="288" y="586"/>
                    </a:moveTo>
                    <a:cubicBezTo>
                      <a:pt x="288" y="586"/>
                      <a:pt x="288" y="586"/>
                      <a:pt x="288" y="586"/>
                    </a:cubicBezTo>
                    <a:cubicBezTo>
                      <a:pt x="289" y="586"/>
                      <a:pt x="290" y="586"/>
                      <a:pt x="291" y="586"/>
                    </a:cubicBezTo>
                    <a:cubicBezTo>
                      <a:pt x="292" y="586"/>
                      <a:pt x="293" y="586"/>
                      <a:pt x="294" y="586"/>
                    </a:cubicBezTo>
                    <a:cubicBezTo>
                      <a:pt x="294" y="586"/>
                      <a:pt x="294" y="586"/>
                      <a:pt x="294" y="586"/>
                    </a:cubicBezTo>
                    <a:cubicBezTo>
                      <a:pt x="453" y="583"/>
                      <a:pt x="581" y="453"/>
                      <a:pt x="581" y="293"/>
                    </a:cubicBezTo>
                    <a:cubicBezTo>
                      <a:pt x="581" y="133"/>
                      <a:pt x="453" y="3"/>
                      <a:pt x="294" y="0"/>
                    </a:cubicBezTo>
                    <a:cubicBezTo>
                      <a:pt x="294" y="0"/>
                      <a:pt x="294" y="0"/>
                      <a:pt x="294" y="0"/>
                    </a:cubicBezTo>
                    <a:cubicBezTo>
                      <a:pt x="293" y="0"/>
                      <a:pt x="292" y="0"/>
                      <a:pt x="291" y="0"/>
                    </a:cubicBezTo>
                    <a:cubicBezTo>
                      <a:pt x="290" y="0"/>
                      <a:pt x="289" y="0"/>
                      <a:pt x="288" y="0"/>
                    </a:cubicBezTo>
                    <a:cubicBezTo>
                      <a:pt x="288" y="0"/>
                      <a:pt x="288" y="0"/>
                      <a:pt x="288" y="0"/>
                    </a:cubicBezTo>
                    <a:cubicBezTo>
                      <a:pt x="128" y="3"/>
                      <a:pt x="0" y="133"/>
                      <a:pt x="0" y="293"/>
                    </a:cubicBezTo>
                    <a:cubicBezTo>
                      <a:pt x="0" y="453"/>
                      <a:pt x="128" y="583"/>
                      <a:pt x="288" y="586"/>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17"/>
              <p:cNvSpPr/>
              <p:nvPr/>
            </p:nvSpPr>
            <p:spPr bwMode="auto">
              <a:xfrm>
                <a:off x="10358438" y="5211763"/>
                <a:ext cx="485775" cy="1123950"/>
              </a:xfrm>
              <a:custGeom>
                <a:avLst/>
                <a:gdLst>
                  <a:gd name="T0" fmla="*/ 911 w 926"/>
                  <a:gd name="T1" fmla="*/ 76 h 2140"/>
                  <a:gd name="T2" fmla="*/ 911 w 926"/>
                  <a:gd name="T3" fmla="*/ 76 h 2140"/>
                  <a:gd name="T4" fmla="*/ 911 w 926"/>
                  <a:gd name="T5" fmla="*/ 76 h 2140"/>
                  <a:gd name="T6" fmla="*/ 911 w 926"/>
                  <a:gd name="T7" fmla="*/ 76 h 2140"/>
                  <a:gd name="T8" fmla="*/ 782 w 926"/>
                  <a:gd name="T9" fmla="*/ 0 h 2140"/>
                  <a:gd name="T10" fmla="*/ 465 w 926"/>
                  <a:gd name="T11" fmla="*/ 0 h 2140"/>
                  <a:gd name="T12" fmla="*/ 461 w 926"/>
                  <a:gd name="T13" fmla="*/ 0 h 2140"/>
                  <a:gd name="T14" fmla="*/ 143 w 926"/>
                  <a:gd name="T15" fmla="*/ 0 h 2140"/>
                  <a:gd name="T16" fmla="*/ 14 w 926"/>
                  <a:gd name="T17" fmla="*/ 76 h 2140"/>
                  <a:gd name="T18" fmla="*/ 14 w 926"/>
                  <a:gd name="T19" fmla="*/ 76 h 2140"/>
                  <a:gd name="T20" fmla="*/ 14 w 926"/>
                  <a:gd name="T21" fmla="*/ 76 h 2140"/>
                  <a:gd name="T22" fmla="*/ 14 w 926"/>
                  <a:gd name="T23" fmla="*/ 76 h 2140"/>
                  <a:gd name="T24" fmla="*/ 0 w 926"/>
                  <a:gd name="T25" fmla="*/ 121 h 2140"/>
                  <a:gd name="T26" fmla="*/ 0 w 926"/>
                  <a:gd name="T27" fmla="*/ 877 h 2140"/>
                  <a:gd name="T28" fmla="*/ 77 w 926"/>
                  <a:gd name="T29" fmla="*/ 954 h 2140"/>
                  <a:gd name="T30" fmla="*/ 154 w 926"/>
                  <a:gd name="T31" fmla="*/ 877 h 2140"/>
                  <a:gd name="T32" fmla="*/ 154 w 926"/>
                  <a:gd name="T33" fmla="*/ 455 h 2140"/>
                  <a:gd name="T34" fmla="*/ 154 w 926"/>
                  <a:gd name="T35" fmla="*/ 455 h 2140"/>
                  <a:gd name="T36" fmla="*/ 154 w 926"/>
                  <a:gd name="T37" fmla="*/ 453 h 2140"/>
                  <a:gd name="T38" fmla="*/ 173 w 926"/>
                  <a:gd name="T39" fmla="*/ 434 h 2140"/>
                  <a:gd name="T40" fmla="*/ 191 w 926"/>
                  <a:gd name="T41" fmla="*/ 449 h 2140"/>
                  <a:gd name="T42" fmla="*/ 191 w 926"/>
                  <a:gd name="T43" fmla="*/ 990 h 2140"/>
                  <a:gd name="T44" fmla="*/ 191 w 926"/>
                  <a:gd name="T45" fmla="*/ 1000 h 2140"/>
                  <a:gd name="T46" fmla="*/ 191 w 926"/>
                  <a:gd name="T47" fmla="*/ 2040 h 2140"/>
                  <a:gd name="T48" fmla="*/ 290 w 926"/>
                  <a:gd name="T49" fmla="*/ 2140 h 2140"/>
                  <a:gd name="T50" fmla="*/ 390 w 926"/>
                  <a:gd name="T51" fmla="*/ 2040 h 2140"/>
                  <a:gd name="T52" fmla="*/ 390 w 926"/>
                  <a:gd name="T53" fmla="*/ 1129 h 2140"/>
                  <a:gd name="T54" fmla="*/ 461 w 926"/>
                  <a:gd name="T55" fmla="*/ 1129 h 2140"/>
                  <a:gd name="T56" fmla="*/ 465 w 926"/>
                  <a:gd name="T57" fmla="*/ 1129 h 2140"/>
                  <a:gd name="T58" fmla="*/ 535 w 926"/>
                  <a:gd name="T59" fmla="*/ 1129 h 2140"/>
                  <a:gd name="T60" fmla="*/ 535 w 926"/>
                  <a:gd name="T61" fmla="*/ 2040 h 2140"/>
                  <a:gd name="T62" fmla="*/ 635 w 926"/>
                  <a:gd name="T63" fmla="*/ 2140 h 2140"/>
                  <a:gd name="T64" fmla="*/ 735 w 926"/>
                  <a:gd name="T65" fmla="*/ 2040 h 2140"/>
                  <a:gd name="T66" fmla="*/ 735 w 926"/>
                  <a:gd name="T67" fmla="*/ 1000 h 2140"/>
                  <a:gd name="T68" fmla="*/ 734 w 926"/>
                  <a:gd name="T69" fmla="*/ 990 h 2140"/>
                  <a:gd name="T70" fmla="*/ 734 w 926"/>
                  <a:gd name="T71" fmla="*/ 449 h 2140"/>
                  <a:gd name="T72" fmla="*/ 752 w 926"/>
                  <a:gd name="T73" fmla="*/ 434 h 2140"/>
                  <a:gd name="T74" fmla="*/ 771 w 926"/>
                  <a:gd name="T75" fmla="*/ 453 h 2140"/>
                  <a:gd name="T76" fmla="*/ 771 w 926"/>
                  <a:gd name="T77" fmla="*/ 455 h 2140"/>
                  <a:gd name="T78" fmla="*/ 771 w 926"/>
                  <a:gd name="T79" fmla="*/ 455 h 2140"/>
                  <a:gd name="T80" fmla="*/ 771 w 926"/>
                  <a:gd name="T81" fmla="*/ 877 h 2140"/>
                  <a:gd name="T82" fmla="*/ 849 w 926"/>
                  <a:gd name="T83" fmla="*/ 954 h 2140"/>
                  <a:gd name="T84" fmla="*/ 926 w 926"/>
                  <a:gd name="T85" fmla="*/ 877 h 2140"/>
                  <a:gd name="T86" fmla="*/ 926 w 926"/>
                  <a:gd name="T87" fmla="*/ 121 h 2140"/>
                  <a:gd name="T88" fmla="*/ 911 w 926"/>
                  <a:gd name="T89" fmla="*/ 76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6" h="2140">
                    <a:moveTo>
                      <a:pt x="911" y="76"/>
                    </a:moveTo>
                    <a:cubicBezTo>
                      <a:pt x="911" y="76"/>
                      <a:pt x="911" y="76"/>
                      <a:pt x="911" y="76"/>
                    </a:cubicBezTo>
                    <a:cubicBezTo>
                      <a:pt x="911" y="76"/>
                      <a:pt x="911" y="76"/>
                      <a:pt x="911" y="76"/>
                    </a:cubicBezTo>
                    <a:cubicBezTo>
                      <a:pt x="911" y="76"/>
                      <a:pt x="911" y="76"/>
                      <a:pt x="911" y="76"/>
                    </a:cubicBezTo>
                    <a:cubicBezTo>
                      <a:pt x="887" y="31"/>
                      <a:pt x="839" y="0"/>
                      <a:pt x="782" y="0"/>
                    </a:cubicBezTo>
                    <a:cubicBezTo>
                      <a:pt x="465" y="0"/>
                      <a:pt x="465" y="0"/>
                      <a:pt x="465" y="0"/>
                    </a:cubicBezTo>
                    <a:cubicBezTo>
                      <a:pt x="461" y="0"/>
                      <a:pt x="461" y="0"/>
                      <a:pt x="461" y="0"/>
                    </a:cubicBezTo>
                    <a:cubicBezTo>
                      <a:pt x="143" y="0"/>
                      <a:pt x="143" y="0"/>
                      <a:pt x="143" y="0"/>
                    </a:cubicBezTo>
                    <a:cubicBezTo>
                      <a:pt x="87" y="0"/>
                      <a:pt x="38" y="31"/>
                      <a:pt x="14" y="76"/>
                    </a:cubicBezTo>
                    <a:cubicBezTo>
                      <a:pt x="14" y="76"/>
                      <a:pt x="14" y="76"/>
                      <a:pt x="14" y="76"/>
                    </a:cubicBezTo>
                    <a:cubicBezTo>
                      <a:pt x="14" y="76"/>
                      <a:pt x="14" y="76"/>
                      <a:pt x="14" y="76"/>
                    </a:cubicBezTo>
                    <a:cubicBezTo>
                      <a:pt x="14" y="76"/>
                      <a:pt x="14" y="76"/>
                      <a:pt x="14" y="76"/>
                    </a:cubicBezTo>
                    <a:cubicBezTo>
                      <a:pt x="5" y="89"/>
                      <a:pt x="0" y="105"/>
                      <a:pt x="0" y="121"/>
                    </a:cubicBezTo>
                    <a:cubicBezTo>
                      <a:pt x="0" y="877"/>
                      <a:pt x="0" y="877"/>
                      <a:pt x="0" y="877"/>
                    </a:cubicBezTo>
                    <a:cubicBezTo>
                      <a:pt x="0" y="919"/>
                      <a:pt x="34" y="954"/>
                      <a:pt x="77" y="954"/>
                    </a:cubicBezTo>
                    <a:cubicBezTo>
                      <a:pt x="119" y="954"/>
                      <a:pt x="154" y="919"/>
                      <a:pt x="154" y="877"/>
                    </a:cubicBezTo>
                    <a:cubicBezTo>
                      <a:pt x="154" y="455"/>
                      <a:pt x="154" y="455"/>
                      <a:pt x="154" y="455"/>
                    </a:cubicBezTo>
                    <a:cubicBezTo>
                      <a:pt x="154" y="455"/>
                      <a:pt x="154" y="455"/>
                      <a:pt x="154" y="455"/>
                    </a:cubicBezTo>
                    <a:cubicBezTo>
                      <a:pt x="154" y="454"/>
                      <a:pt x="154" y="454"/>
                      <a:pt x="154" y="453"/>
                    </a:cubicBezTo>
                    <a:cubicBezTo>
                      <a:pt x="154" y="443"/>
                      <a:pt x="162" y="434"/>
                      <a:pt x="173" y="434"/>
                    </a:cubicBezTo>
                    <a:cubicBezTo>
                      <a:pt x="182" y="434"/>
                      <a:pt x="189" y="441"/>
                      <a:pt x="191" y="449"/>
                    </a:cubicBezTo>
                    <a:cubicBezTo>
                      <a:pt x="191" y="990"/>
                      <a:pt x="191" y="990"/>
                      <a:pt x="191" y="990"/>
                    </a:cubicBezTo>
                    <a:cubicBezTo>
                      <a:pt x="191" y="993"/>
                      <a:pt x="191" y="997"/>
                      <a:pt x="191" y="1000"/>
                    </a:cubicBezTo>
                    <a:cubicBezTo>
                      <a:pt x="191" y="2040"/>
                      <a:pt x="191" y="2040"/>
                      <a:pt x="191" y="2040"/>
                    </a:cubicBezTo>
                    <a:cubicBezTo>
                      <a:pt x="191" y="2095"/>
                      <a:pt x="235" y="2140"/>
                      <a:pt x="290" y="2140"/>
                    </a:cubicBezTo>
                    <a:cubicBezTo>
                      <a:pt x="346" y="2140"/>
                      <a:pt x="390" y="2095"/>
                      <a:pt x="390" y="2040"/>
                    </a:cubicBezTo>
                    <a:cubicBezTo>
                      <a:pt x="390" y="1129"/>
                      <a:pt x="390" y="1129"/>
                      <a:pt x="390" y="1129"/>
                    </a:cubicBezTo>
                    <a:cubicBezTo>
                      <a:pt x="461" y="1129"/>
                      <a:pt x="461" y="1129"/>
                      <a:pt x="461" y="1129"/>
                    </a:cubicBezTo>
                    <a:cubicBezTo>
                      <a:pt x="465" y="1129"/>
                      <a:pt x="465" y="1129"/>
                      <a:pt x="465" y="1129"/>
                    </a:cubicBezTo>
                    <a:cubicBezTo>
                      <a:pt x="535" y="1129"/>
                      <a:pt x="535" y="1129"/>
                      <a:pt x="535" y="1129"/>
                    </a:cubicBezTo>
                    <a:cubicBezTo>
                      <a:pt x="535" y="2040"/>
                      <a:pt x="535" y="2040"/>
                      <a:pt x="535" y="2040"/>
                    </a:cubicBezTo>
                    <a:cubicBezTo>
                      <a:pt x="535" y="2095"/>
                      <a:pt x="580" y="2140"/>
                      <a:pt x="635" y="2140"/>
                    </a:cubicBezTo>
                    <a:cubicBezTo>
                      <a:pt x="690" y="2140"/>
                      <a:pt x="735" y="2095"/>
                      <a:pt x="735" y="2040"/>
                    </a:cubicBezTo>
                    <a:cubicBezTo>
                      <a:pt x="735" y="1000"/>
                      <a:pt x="735" y="1000"/>
                      <a:pt x="735" y="1000"/>
                    </a:cubicBezTo>
                    <a:cubicBezTo>
                      <a:pt x="735" y="997"/>
                      <a:pt x="734" y="993"/>
                      <a:pt x="734" y="990"/>
                    </a:cubicBezTo>
                    <a:cubicBezTo>
                      <a:pt x="734" y="449"/>
                      <a:pt x="734" y="449"/>
                      <a:pt x="734" y="449"/>
                    </a:cubicBezTo>
                    <a:cubicBezTo>
                      <a:pt x="736" y="441"/>
                      <a:pt x="743" y="434"/>
                      <a:pt x="752" y="434"/>
                    </a:cubicBezTo>
                    <a:cubicBezTo>
                      <a:pt x="763" y="434"/>
                      <a:pt x="771" y="443"/>
                      <a:pt x="771" y="453"/>
                    </a:cubicBezTo>
                    <a:cubicBezTo>
                      <a:pt x="771" y="454"/>
                      <a:pt x="771" y="454"/>
                      <a:pt x="771" y="455"/>
                    </a:cubicBezTo>
                    <a:cubicBezTo>
                      <a:pt x="771" y="455"/>
                      <a:pt x="771" y="455"/>
                      <a:pt x="771" y="455"/>
                    </a:cubicBezTo>
                    <a:cubicBezTo>
                      <a:pt x="771" y="877"/>
                      <a:pt x="771" y="877"/>
                      <a:pt x="771" y="877"/>
                    </a:cubicBezTo>
                    <a:cubicBezTo>
                      <a:pt x="771" y="919"/>
                      <a:pt x="806" y="954"/>
                      <a:pt x="849" y="954"/>
                    </a:cubicBezTo>
                    <a:cubicBezTo>
                      <a:pt x="891" y="954"/>
                      <a:pt x="926" y="919"/>
                      <a:pt x="926" y="877"/>
                    </a:cubicBezTo>
                    <a:cubicBezTo>
                      <a:pt x="926" y="121"/>
                      <a:pt x="926" y="121"/>
                      <a:pt x="926" y="121"/>
                    </a:cubicBezTo>
                    <a:cubicBezTo>
                      <a:pt x="926" y="105"/>
                      <a:pt x="920" y="89"/>
                      <a:pt x="911" y="76"/>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6" name="Group 15"/>
            <p:cNvGrpSpPr/>
            <p:nvPr/>
          </p:nvGrpSpPr>
          <p:grpSpPr>
            <a:xfrm>
              <a:off x="9290050" y="4176713"/>
              <a:ext cx="1019175" cy="2159001"/>
              <a:chOff x="9290050" y="4176713"/>
              <a:chExt cx="1019175" cy="2159001"/>
            </a:xfrm>
          </p:grpSpPr>
          <p:sp>
            <p:nvSpPr>
              <p:cNvPr id="27" name="Freeform 18"/>
              <p:cNvSpPr/>
              <p:nvPr/>
            </p:nvSpPr>
            <p:spPr bwMode="auto">
              <a:xfrm>
                <a:off x="9290050" y="4565651"/>
                <a:ext cx="1019175" cy="1770063"/>
              </a:xfrm>
              <a:custGeom>
                <a:avLst/>
                <a:gdLst>
                  <a:gd name="T0" fmla="*/ 1920 w 1936"/>
                  <a:gd name="T1" fmla="*/ 1232 h 3368"/>
                  <a:gd name="T2" fmla="*/ 1722 w 1936"/>
                  <a:gd name="T3" fmla="*/ 233 h 3368"/>
                  <a:gd name="T4" fmla="*/ 1704 w 1936"/>
                  <a:gd name="T5" fmla="*/ 183 h 3368"/>
                  <a:gd name="T6" fmla="*/ 1434 w 1936"/>
                  <a:gd name="T7" fmla="*/ 0 h 3368"/>
                  <a:gd name="T8" fmla="*/ 973 w 1936"/>
                  <a:gd name="T9" fmla="*/ 0 h 3368"/>
                  <a:gd name="T10" fmla="*/ 513 w 1936"/>
                  <a:gd name="T11" fmla="*/ 0 h 3368"/>
                  <a:gd name="T12" fmla="*/ 243 w 1936"/>
                  <a:gd name="T13" fmla="*/ 183 h 3368"/>
                  <a:gd name="T14" fmla="*/ 225 w 1936"/>
                  <a:gd name="T15" fmla="*/ 233 h 3368"/>
                  <a:gd name="T16" fmla="*/ 16 w 1936"/>
                  <a:gd name="T17" fmla="*/ 1286 h 3368"/>
                  <a:gd name="T18" fmla="*/ 142 w 1936"/>
                  <a:gd name="T19" fmla="*/ 1470 h 3368"/>
                  <a:gd name="T20" fmla="*/ 171 w 1936"/>
                  <a:gd name="T21" fmla="*/ 1473 h 3368"/>
                  <a:gd name="T22" fmla="*/ 326 w 1936"/>
                  <a:gd name="T23" fmla="*/ 1343 h 3368"/>
                  <a:gd name="T24" fmla="*/ 485 w 1936"/>
                  <a:gd name="T25" fmla="*/ 564 h 3368"/>
                  <a:gd name="T26" fmla="*/ 520 w 1936"/>
                  <a:gd name="T27" fmla="*/ 542 h 3368"/>
                  <a:gd name="T28" fmla="*/ 560 w 1936"/>
                  <a:gd name="T29" fmla="*/ 580 h 3368"/>
                  <a:gd name="T30" fmla="*/ 560 w 1936"/>
                  <a:gd name="T31" fmla="*/ 580 h 3368"/>
                  <a:gd name="T32" fmla="*/ 353 w 1936"/>
                  <a:gd name="T33" fmla="*/ 1720 h 3368"/>
                  <a:gd name="T34" fmla="*/ 594 w 1936"/>
                  <a:gd name="T35" fmla="*/ 1949 h 3368"/>
                  <a:gd name="T36" fmla="*/ 594 w 1936"/>
                  <a:gd name="T37" fmla="*/ 3210 h 3368"/>
                  <a:gd name="T38" fmla="*/ 752 w 1936"/>
                  <a:gd name="T39" fmla="*/ 3368 h 3368"/>
                  <a:gd name="T40" fmla="*/ 910 w 1936"/>
                  <a:gd name="T41" fmla="*/ 3210 h 3368"/>
                  <a:gd name="T42" fmla="*/ 910 w 1936"/>
                  <a:gd name="T43" fmla="*/ 1964 h 3368"/>
                  <a:gd name="T44" fmla="*/ 973 w 1936"/>
                  <a:gd name="T45" fmla="*/ 1964 h 3368"/>
                  <a:gd name="T46" fmla="*/ 1036 w 1936"/>
                  <a:gd name="T47" fmla="*/ 1964 h 3368"/>
                  <a:gd name="T48" fmla="*/ 1036 w 1936"/>
                  <a:gd name="T49" fmla="*/ 3210 h 3368"/>
                  <a:gd name="T50" fmla="*/ 1194 w 1936"/>
                  <a:gd name="T51" fmla="*/ 3368 h 3368"/>
                  <a:gd name="T52" fmla="*/ 1352 w 1936"/>
                  <a:gd name="T53" fmla="*/ 3210 h 3368"/>
                  <a:gd name="T54" fmla="*/ 1352 w 1936"/>
                  <a:gd name="T55" fmla="*/ 1949 h 3368"/>
                  <a:gd name="T56" fmla="*/ 1593 w 1936"/>
                  <a:gd name="T57" fmla="*/ 1720 h 3368"/>
                  <a:gd name="T58" fmla="*/ 1386 w 1936"/>
                  <a:gd name="T59" fmla="*/ 580 h 3368"/>
                  <a:gd name="T60" fmla="*/ 1386 w 1936"/>
                  <a:gd name="T61" fmla="*/ 580 h 3368"/>
                  <a:gd name="T62" fmla="*/ 1426 w 1936"/>
                  <a:gd name="T63" fmla="*/ 542 h 3368"/>
                  <a:gd name="T64" fmla="*/ 1462 w 1936"/>
                  <a:gd name="T65" fmla="*/ 564 h 3368"/>
                  <a:gd name="T66" fmla="*/ 1609 w 1936"/>
                  <a:gd name="T67" fmla="*/ 1289 h 3368"/>
                  <a:gd name="T68" fmla="*/ 1764 w 1936"/>
                  <a:gd name="T69" fmla="*/ 1419 h 3368"/>
                  <a:gd name="T70" fmla="*/ 1793 w 1936"/>
                  <a:gd name="T71" fmla="*/ 1416 h 3368"/>
                  <a:gd name="T72" fmla="*/ 1920 w 1936"/>
                  <a:gd name="T73" fmla="*/ 1232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6" h="3368">
                    <a:moveTo>
                      <a:pt x="1920" y="1232"/>
                    </a:moveTo>
                    <a:cubicBezTo>
                      <a:pt x="1722" y="233"/>
                      <a:pt x="1722" y="233"/>
                      <a:pt x="1722" y="233"/>
                    </a:cubicBezTo>
                    <a:cubicBezTo>
                      <a:pt x="1718" y="215"/>
                      <a:pt x="1712" y="198"/>
                      <a:pt x="1704" y="183"/>
                    </a:cubicBezTo>
                    <a:cubicBezTo>
                      <a:pt x="1657" y="78"/>
                      <a:pt x="1547" y="0"/>
                      <a:pt x="1434" y="0"/>
                    </a:cubicBezTo>
                    <a:cubicBezTo>
                      <a:pt x="973" y="0"/>
                      <a:pt x="973" y="0"/>
                      <a:pt x="973" y="0"/>
                    </a:cubicBezTo>
                    <a:cubicBezTo>
                      <a:pt x="513" y="0"/>
                      <a:pt x="513" y="0"/>
                      <a:pt x="513" y="0"/>
                    </a:cubicBezTo>
                    <a:cubicBezTo>
                      <a:pt x="399" y="0"/>
                      <a:pt x="289" y="78"/>
                      <a:pt x="243" y="183"/>
                    </a:cubicBezTo>
                    <a:cubicBezTo>
                      <a:pt x="234" y="198"/>
                      <a:pt x="228" y="215"/>
                      <a:pt x="225" y="233"/>
                    </a:cubicBezTo>
                    <a:cubicBezTo>
                      <a:pt x="16" y="1286"/>
                      <a:pt x="16" y="1286"/>
                      <a:pt x="16" y="1286"/>
                    </a:cubicBezTo>
                    <a:cubicBezTo>
                      <a:pt x="0" y="1372"/>
                      <a:pt x="57" y="1454"/>
                      <a:pt x="142" y="1470"/>
                    </a:cubicBezTo>
                    <a:cubicBezTo>
                      <a:pt x="152" y="1472"/>
                      <a:pt x="162" y="1473"/>
                      <a:pt x="171" y="1473"/>
                    </a:cubicBezTo>
                    <a:cubicBezTo>
                      <a:pt x="246" y="1473"/>
                      <a:pt x="312" y="1419"/>
                      <a:pt x="326" y="1343"/>
                    </a:cubicBezTo>
                    <a:cubicBezTo>
                      <a:pt x="485" y="564"/>
                      <a:pt x="485" y="564"/>
                      <a:pt x="485" y="564"/>
                    </a:cubicBezTo>
                    <a:cubicBezTo>
                      <a:pt x="491" y="551"/>
                      <a:pt x="504" y="542"/>
                      <a:pt x="520" y="542"/>
                    </a:cubicBezTo>
                    <a:cubicBezTo>
                      <a:pt x="541" y="542"/>
                      <a:pt x="559" y="559"/>
                      <a:pt x="560" y="580"/>
                    </a:cubicBezTo>
                    <a:cubicBezTo>
                      <a:pt x="560" y="580"/>
                      <a:pt x="560" y="580"/>
                      <a:pt x="560" y="580"/>
                    </a:cubicBezTo>
                    <a:cubicBezTo>
                      <a:pt x="353" y="1720"/>
                      <a:pt x="353" y="1720"/>
                      <a:pt x="353" y="1720"/>
                    </a:cubicBezTo>
                    <a:cubicBezTo>
                      <a:pt x="334" y="1825"/>
                      <a:pt x="435" y="1915"/>
                      <a:pt x="594" y="1949"/>
                    </a:cubicBezTo>
                    <a:cubicBezTo>
                      <a:pt x="594" y="3210"/>
                      <a:pt x="594" y="3210"/>
                      <a:pt x="594" y="3210"/>
                    </a:cubicBezTo>
                    <a:cubicBezTo>
                      <a:pt x="594" y="3297"/>
                      <a:pt x="665" y="3368"/>
                      <a:pt x="752" y="3368"/>
                    </a:cubicBezTo>
                    <a:cubicBezTo>
                      <a:pt x="839" y="3368"/>
                      <a:pt x="910" y="3297"/>
                      <a:pt x="910" y="3210"/>
                    </a:cubicBezTo>
                    <a:cubicBezTo>
                      <a:pt x="910" y="1964"/>
                      <a:pt x="910" y="1964"/>
                      <a:pt x="910" y="1964"/>
                    </a:cubicBezTo>
                    <a:cubicBezTo>
                      <a:pt x="973" y="1964"/>
                      <a:pt x="973" y="1964"/>
                      <a:pt x="973" y="1964"/>
                    </a:cubicBezTo>
                    <a:cubicBezTo>
                      <a:pt x="1036" y="1964"/>
                      <a:pt x="1036" y="1964"/>
                      <a:pt x="1036" y="1964"/>
                    </a:cubicBezTo>
                    <a:cubicBezTo>
                      <a:pt x="1036" y="3210"/>
                      <a:pt x="1036" y="3210"/>
                      <a:pt x="1036" y="3210"/>
                    </a:cubicBezTo>
                    <a:cubicBezTo>
                      <a:pt x="1036" y="3297"/>
                      <a:pt x="1107" y="3368"/>
                      <a:pt x="1194" y="3368"/>
                    </a:cubicBezTo>
                    <a:cubicBezTo>
                      <a:pt x="1281" y="3368"/>
                      <a:pt x="1352" y="3297"/>
                      <a:pt x="1352" y="3210"/>
                    </a:cubicBezTo>
                    <a:cubicBezTo>
                      <a:pt x="1352" y="1949"/>
                      <a:pt x="1352" y="1949"/>
                      <a:pt x="1352" y="1949"/>
                    </a:cubicBezTo>
                    <a:cubicBezTo>
                      <a:pt x="1511" y="1915"/>
                      <a:pt x="1613" y="1825"/>
                      <a:pt x="1593" y="1720"/>
                    </a:cubicBezTo>
                    <a:cubicBezTo>
                      <a:pt x="1386" y="580"/>
                      <a:pt x="1386" y="580"/>
                      <a:pt x="1386" y="580"/>
                    </a:cubicBezTo>
                    <a:cubicBezTo>
                      <a:pt x="1386" y="580"/>
                      <a:pt x="1386" y="580"/>
                      <a:pt x="1386" y="580"/>
                    </a:cubicBezTo>
                    <a:cubicBezTo>
                      <a:pt x="1388" y="559"/>
                      <a:pt x="1405" y="542"/>
                      <a:pt x="1426" y="542"/>
                    </a:cubicBezTo>
                    <a:cubicBezTo>
                      <a:pt x="1442" y="542"/>
                      <a:pt x="1455" y="551"/>
                      <a:pt x="1462" y="564"/>
                    </a:cubicBezTo>
                    <a:cubicBezTo>
                      <a:pt x="1609" y="1289"/>
                      <a:pt x="1609" y="1289"/>
                      <a:pt x="1609" y="1289"/>
                    </a:cubicBezTo>
                    <a:cubicBezTo>
                      <a:pt x="1623" y="1365"/>
                      <a:pt x="1690" y="1419"/>
                      <a:pt x="1764" y="1419"/>
                    </a:cubicBezTo>
                    <a:cubicBezTo>
                      <a:pt x="1774" y="1419"/>
                      <a:pt x="1783" y="1418"/>
                      <a:pt x="1793" y="1416"/>
                    </a:cubicBezTo>
                    <a:cubicBezTo>
                      <a:pt x="1879" y="1400"/>
                      <a:pt x="1936" y="1318"/>
                      <a:pt x="1920" y="123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Oval 19"/>
              <p:cNvSpPr>
                <a:spLocks noChangeArrowheads="1"/>
              </p:cNvSpPr>
              <p:nvPr/>
            </p:nvSpPr>
            <p:spPr bwMode="auto">
              <a:xfrm>
                <a:off x="9647238" y="4176713"/>
                <a:ext cx="347663" cy="34925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8" name="Group 17"/>
            <p:cNvGrpSpPr/>
            <p:nvPr/>
          </p:nvGrpSpPr>
          <p:grpSpPr>
            <a:xfrm>
              <a:off x="7850188" y="4881563"/>
              <a:ext cx="652463" cy="1454151"/>
              <a:chOff x="7850188" y="4881563"/>
              <a:chExt cx="652463" cy="1454151"/>
            </a:xfrm>
          </p:grpSpPr>
          <p:sp>
            <p:nvSpPr>
              <p:cNvPr id="25" name="Freeform 20"/>
              <p:cNvSpPr/>
              <p:nvPr/>
            </p:nvSpPr>
            <p:spPr bwMode="auto">
              <a:xfrm>
                <a:off x="7850188" y="5200651"/>
                <a:ext cx="652463" cy="1135063"/>
              </a:xfrm>
              <a:custGeom>
                <a:avLst/>
                <a:gdLst>
                  <a:gd name="T0" fmla="*/ 1231 w 1241"/>
                  <a:gd name="T1" fmla="*/ 791 h 2161"/>
                  <a:gd name="T2" fmla="*/ 1104 w 1241"/>
                  <a:gd name="T3" fmla="*/ 149 h 2161"/>
                  <a:gd name="T4" fmla="*/ 1093 w 1241"/>
                  <a:gd name="T5" fmla="*/ 118 h 2161"/>
                  <a:gd name="T6" fmla="*/ 919 w 1241"/>
                  <a:gd name="T7" fmla="*/ 0 h 2161"/>
                  <a:gd name="T8" fmla="*/ 624 w 1241"/>
                  <a:gd name="T9" fmla="*/ 0 h 2161"/>
                  <a:gd name="T10" fmla="*/ 328 w 1241"/>
                  <a:gd name="T11" fmla="*/ 0 h 2161"/>
                  <a:gd name="T12" fmla="*/ 155 w 1241"/>
                  <a:gd name="T13" fmla="*/ 118 h 2161"/>
                  <a:gd name="T14" fmla="*/ 144 w 1241"/>
                  <a:gd name="T15" fmla="*/ 149 h 2161"/>
                  <a:gd name="T16" fmla="*/ 10 w 1241"/>
                  <a:gd name="T17" fmla="*/ 825 h 2161"/>
                  <a:gd name="T18" fmla="*/ 91 w 1241"/>
                  <a:gd name="T19" fmla="*/ 943 h 2161"/>
                  <a:gd name="T20" fmla="*/ 109 w 1241"/>
                  <a:gd name="T21" fmla="*/ 945 h 2161"/>
                  <a:gd name="T22" fmla="*/ 209 w 1241"/>
                  <a:gd name="T23" fmla="*/ 862 h 2161"/>
                  <a:gd name="T24" fmla="*/ 310 w 1241"/>
                  <a:gd name="T25" fmla="*/ 362 h 2161"/>
                  <a:gd name="T26" fmla="*/ 333 w 1241"/>
                  <a:gd name="T27" fmla="*/ 348 h 2161"/>
                  <a:gd name="T28" fmla="*/ 359 w 1241"/>
                  <a:gd name="T29" fmla="*/ 372 h 2161"/>
                  <a:gd name="T30" fmla="*/ 359 w 1241"/>
                  <a:gd name="T31" fmla="*/ 372 h 2161"/>
                  <a:gd name="T32" fmla="*/ 226 w 1241"/>
                  <a:gd name="T33" fmla="*/ 1103 h 2161"/>
                  <a:gd name="T34" fmla="*/ 381 w 1241"/>
                  <a:gd name="T35" fmla="*/ 1251 h 2161"/>
                  <a:gd name="T36" fmla="*/ 381 w 1241"/>
                  <a:gd name="T37" fmla="*/ 2059 h 2161"/>
                  <a:gd name="T38" fmla="*/ 482 w 1241"/>
                  <a:gd name="T39" fmla="*/ 2161 h 2161"/>
                  <a:gd name="T40" fmla="*/ 583 w 1241"/>
                  <a:gd name="T41" fmla="*/ 2059 h 2161"/>
                  <a:gd name="T42" fmla="*/ 583 w 1241"/>
                  <a:gd name="T43" fmla="*/ 1260 h 2161"/>
                  <a:gd name="T44" fmla="*/ 624 w 1241"/>
                  <a:gd name="T45" fmla="*/ 1260 h 2161"/>
                  <a:gd name="T46" fmla="*/ 664 w 1241"/>
                  <a:gd name="T47" fmla="*/ 1260 h 2161"/>
                  <a:gd name="T48" fmla="*/ 664 w 1241"/>
                  <a:gd name="T49" fmla="*/ 2059 h 2161"/>
                  <a:gd name="T50" fmla="*/ 766 w 1241"/>
                  <a:gd name="T51" fmla="*/ 2161 h 2161"/>
                  <a:gd name="T52" fmla="*/ 867 w 1241"/>
                  <a:gd name="T53" fmla="*/ 2059 h 2161"/>
                  <a:gd name="T54" fmla="*/ 867 w 1241"/>
                  <a:gd name="T55" fmla="*/ 1251 h 2161"/>
                  <a:gd name="T56" fmla="*/ 1022 w 1241"/>
                  <a:gd name="T57" fmla="*/ 1103 h 2161"/>
                  <a:gd name="T58" fmla="*/ 889 w 1241"/>
                  <a:gd name="T59" fmla="*/ 372 h 2161"/>
                  <a:gd name="T60" fmla="*/ 889 w 1241"/>
                  <a:gd name="T61" fmla="*/ 372 h 2161"/>
                  <a:gd name="T62" fmla="*/ 915 w 1241"/>
                  <a:gd name="T63" fmla="*/ 348 h 2161"/>
                  <a:gd name="T64" fmla="*/ 937 w 1241"/>
                  <a:gd name="T65" fmla="*/ 362 h 2161"/>
                  <a:gd name="T66" fmla="*/ 1032 w 1241"/>
                  <a:gd name="T67" fmla="*/ 827 h 2161"/>
                  <a:gd name="T68" fmla="*/ 1131 w 1241"/>
                  <a:gd name="T69" fmla="*/ 910 h 2161"/>
                  <a:gd name="T70" fmla="*/ 1150 w 1241"/>
                  <a:gd name="T71" fmla="*/ 909 h 2161"/>
                  <a:gd name="T72" fmla="*/ 1231 w 1241"/>
                  <a:gd name="T73" fmla="*/ 791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1" h="2161">
                    <a:moveTo>
                      <a:pt x="1231" y="791"/>
                    </a:moveTo>
                    <a:cubicBezTo>
                      <a:pt x="1104" y="149"/>
                      <a:pt x="1104" y="149"/>
                      <a:pt x="1104" y="149"/>
                    </a:cubicBezTo>
                    <a:cubicBezTo>
                      <a:pt x="1102" y="138"/>
                      <a:pt x="1098" y="127"/>
                      <a:pt x="1093" y="118"/>
                    </a:cubicBezTo>
                    <a:cubicBezTo>
                      <a:pt x="1063" y="50"/>
                      <a:pt x="992" y="0"/>
                      <a:pt x="919" y="0"/>
                    </a:cubicBezTo>
                    <a:cubicBezTo>
                      <a:pt x="624" y="0"/>
                      <a:pt x="624" y="0"/>
                      <a:pt x="624" y="0"/>
                    </a:cubicBezTo>
                    <a:cubicBezTo>
                      <a:pt x="328" y="0"/>
                      <a:pt x="328" y="0"/>
                      <a:pt x="328" y="0"/>
                    </a:cubicBezTo>
                    <a:cubicBezTo>
                      <a:pt x="255" y="0"/>
                      <a:pt x="185" y="50"/>
                      <a:pt x="155" y="118"/>
                    </a:cubicBezTo>
                    <a:cubicBezTo>
                      <a:pt x="150" y="127"/>
                      <a:pt x="146" y="138"/>
                      <a:pt x="144" y="149"/>
                    </a:cubicBezTo>
                    <a:cubicBezTo>
                      <a:pt x="10" y="825"/>
                      <a:pt x="10" y="825"/>
                      <a:pt x="10" y="825"/>
                    </a:cubicBezTo>
                    <a:cubicBezTo>
                      <a:pt x="0" y="880"/>
                      <a:pt x="36" y="933"/>
                      <a:pt x="91" y="943"/>
                    </a:cubicBezTo>
                    <a:cubicBezTo>
                      <a:pt x="97" y="944"/>
                      <a:pt x="103" y="945"/>
                      <a:pt x="109" y="945"/>
                    </a:cubicBezTo>
                    <a:cubicBezTo>
                      <a:pt x="157" y="945"/>
                      <a:pt x="200" y="911"/>
                      <a:pt x="209" y="862"/>
                    </a:cubicBezTo>
                    <a:cubicBezTo>
                      <a:pt x="310" y="362"/>
                      <a:pt x="310" y="362"/>
                      <a:pt x="310" y="362"/>
                    </a:cubicBezTo>
                    <a:cubicBezTo>
                      <a:pt x="315" y="354"/>
                      <a:pt x="323" y="348"/>
                      <a:pt x="333" y="348"/>
                    </a:cubicBezTo>
                    <a:cubicBezTo>
                      <a:pt x="347" y="348"/>
                      <a:pt x="358" y="359"/>
                      <a:pt x="359" y="372"/>
                    </a:cubicBezTo>
                    <a:cubicBezTo>
                      <a:pt x="359" y="372"/>
                      <a:pt x="359" y="372"/>
                      <a:pt x="359" y="372"/>
                    </a:cubicBezTo>
                    <a:cubicBezTo>
                      <a:pt x="226" y="1103"/>
                      <a:pt x="226" y="1103"/>
                      <a:pt x="226" y="1103"/>
                    </a:cubicBezTo>
                    <a:cubicBezTo>
                      <a:pt x="214" y="1171"/>
                      <a:pt x="279" y="1228"/>
                      <a:pt x="381" y="1251"/>
                    </a:cubicBezTo>
                    <a:cubicBezTo>
                      <a:pt x="381" y="2059"/>
                      <a:pt x="381" y="2059"/>
                      <a:pt x="381" y="2059"/>
                    </a:cubicBezTo>
                    <a:cubicBezTo>
                      <a:pt x="381" y="2115"/>
                      <a:pt x="426" y="2161"/>
                      <a:pt x="482" y="2161"/>
                    </a:cubicBezTo>
                    <a:cubicBezTo>
                      <a:pt x="538" y="2161"/>
                      <a:pt x="583" y="2115"/>
                      <a:pt x="583" y="2059"/>
                    </a:cubicBezTo>
                    <a:cubicBezTo>
                      <a:pt x="583" y="1260"/>
                      <a:pt x="583" y="1260"/>
                      <a:pt x="583" y="1260"/>
                    </a:cubicBezTo>
                    <a:cubicBezTo>
                      <a:pt x="624" y="1260"/>
                      <a:pt x="624" y="1260"/>
                      <a:pt x="624" y="1260"/>
                    </a:cubicBezTo>
                    <a:cubicBezTo>
                      <a:pt x="664" y="1260"/>
                      <a:pt x="664" y="1260"/>
                      <a:pt x="664" y="1260"/>
                    </a:cubicBezTo>
                    <a:cubicBezTo>
                      <a:pt x="664" y="2059"/>
                      <a:pt x="664" y="2059"/>
                      <a:pt x="664" y="2059"/>
                    </a:cubicBezTo>
                    <a:cubicBezTo>
                      <a:pt x="664" y="2115"/>
                      <a:pt x="710" y="2161"/>
                      <a:pt x="766" y="2161"/>
                    </a:cubicBezTo>
                    <a:cubicBezTo>
                      <a:pt x="822" y="2161"/>
                      <a:pt x="867" y="2115"/>
                      <a:pt x="867" y="2059"/>
                    </a:cubicBezTo>
                    <a:cubicBezTo>
                      <a:pt x="867" y="1251"/>
                      <a:pt x="867" y="1251"/>
                      <a:pt x="867" y="1251"/>
                    </a:cubicBezTo>
                    <a:cubicBezTo>
                      <a:pt x="969" y="1228"/>
                      <a:pt x="1034" y="1171"/>
                      <a:pt x="1022" y="1103"/>
                    </a:cubicBezTo>
                    <a:cubicBezTo>
                      <a:pt x="889" y="372"/>
                      <a:pt x="889" y="372"/>
                      <a:pt x="889" y="372"/>
                    </a:cubicBezTo>
                    <a:cubicBezTo>
                      <a:pt x="889" y="372"/>
                      <a:pt x="889" y="372"/>
                      <a:pt x="889" y="372"/>
                    </a:cubicBezTo>
                    <a:cubicBezTo>
                      <a:pt x="890" y="359"/>
                      <a:pt x="901" y="348"/>
                      <a:pt x="915" y="348"/>
                    </a:cubicBezTo>
                    <a:cubicBezTo>
                      <a:pt x="925" y="348"/>
                      <a:pt x="933" y="354"/>
                      <a:pt x="937" y="362"/>
                    </a:cubicBezTo>
                    <a:cubicBezTo>
                      <a:pt x="1032" y="827"/>
                      <a:pt x="1032" y="827"/>
                      <a:pt x="1032" y="827"/>
                    </a:cubicBezTo>
                    <a:cubicBezTo>
                      <a:pt x="1041" y="876"/>
                      <a:pt x="1084" y="910"/>
                      <a:pt x="1131" y="910"/>
                    </a:cubicBezTo>
                    <a:cubicBezTo>
                      <a:pt x="1138" y="910"/>
                      <a:pt x="1144" y="910"/>
                      <a:pt x="1150" y="909"/>
                    </a:cubicBezTo>
                    <a:cubicBezTo>
                      <a:pt x="1205" y="898"/>
                      <a:pt x="1241" y="846"/>
                      <a:pt x="1231" y="79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Oval 21"/>
              <p:cNvSpPr>
                <a:spLocks noChangeArrowheads="1"/>
              </p:cNvSpPr>
              <p:nvPr/>
            </p:nvSpPr>
            <p:spPr bwMode="auto">
              <a:xfrm>
                <a:off x="8040688" y="4881563"/>
                <a:ext cx="300038" cy="30003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9" name="Group 18"/>
            <p:cNvGrpSpPr/>
            <p:nvPr/>
          </p:nvGrpSpPr>
          <p:grpSpPr>
            <a:xfrm>
              <a:off x="8459788" y="3581401"/>
              <a:ext cx="1254125" cy="2754313"/>
              <a:chOff x="8459788" y="3581401"/>
              <a:chExt cx="1254125" cy="2754313"/>
            </a:xfrm>
          </p:grpSpPr>
          <p:sp>
            <p:nvSpPr>
              <p:cNvPr id="21" name="Freeform 22"/>
              <p:cNvSpPr/>
              <p:nvPr/>
            </p:nvSpPr>
            <p:spPr bwMode="auto">
              <a:xfrm>
                <a:off x="8678863" y="3719513"/>
                <a:ext cx="414338" cy="417513"/>
              </a:xfrm>
              <a:custGeom>
                <a:avLst/>
                <a:gdLst>
                  <a:gd name="T0" fmla="*/ 389 w 786"/>
                  <a:gd name="T1" fmla="*/ 793 h 794"/>
                  <a:gd name="T2" fmla="*/ 389 w 786"/>
                  <a:gd name="T3" fmla="*/ 794 h 794"/>
                  <a:gd name="T4" fmla="*/ 393 w 786"/>
                  <a:gd name="T5" fmla="*/ 794 h 794"/>
                  <a:gd name="T6" fmla="*/ 397 w 786"/>
                  <a:gd name="T7" fmla="*/ 794 h 794"/>
                  <a:gd name="T8" fmla="*/ 397 w 786"/>
                  <a:gd name="T9" fmla="*/ 793 h 794"/>
                  <a:gd name="T10" fmla="*/ 786 w 786"/>
                  <a:gd name="T11" fmla="*/ 397 h 794"/>
                  <a:gd name="T12" fmla="*/ 397 w 786"/>
                  <a:gd name="T13" fmla="*/ 0 h 794"/>
                  <a:gd name="T14" fmla="*/ 397 w 786"/>
                  <a:gd name="T15" fmla="*/ 0 h 794"/>
                  <a:gd name="T16" fmla="*/ 393 w 786"/>
                  <a:gd name="T17" fmla="*/ 0 h 794"/>
                  <a:gd name="T18" fmla="*/ 389 w 786"/>
                  <a:gd name="T19" fmla="*/ 0 h 794"/>
                  <a:gd name="T20" fmla="*/ 389 w 786"/>
                  <a:gd name="T21" fmla="*/ 0 h 794"/>
                  <a:gd name="T22" fmla="*/ 0 w 786"/>
                  <a:gd name="T23" fmla="*/ 397 h 794"/>
                  <a:gd name="T24" fmla="*/ 389 w 786"/>
                  <a:gd name="T25" fmla="*/ 79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6" h="794">
                    <a:moveTo>
                      <a:pt x="389" y="793"/>
                    </a:moveTo>
                    <a:cubicBezTo>
                      <a:pt x="389" y="794"/>
                      <a:pt x="389" y="794"/>
                      <a:pt x="389" y="794"/>
                    </a:cubicBezTo>
                    <a:cubicBezTo>
                      <a:pt x="391" y="794"/>
                      <a:pt x="392" y="794"/>
                      <a:pt x="393" y="794"/>
                    </a:cubicBezTo>
                    <a:cubicBezTo>
                      <a:pt x="395" y="794"/>
                      <a:pt x="396" y="794"/>
                      <a:pt x="397" y="794"/>
                    </a:cubicBezTo>
                    <a:cubicBezTo>
                      <a:pt x="397" y="793"/>
                      <a:pt x="397" y="793"/>
                      <a:pt x="397" y="793"/>
                    </a:cubicBezTo>
                    <a:cubicBezTo>
                      <a:pt x="613" y="789"/>
                      <a:pt x="786" y="613"/>
                      <a:pt x="786" y="397"/>
                    </a:cubicBezTo>
                    <a:cubicBezTo>
                      <a:pt x="786" y="180"/>
                      <a:pt x="613" y="4"/>
                      <a:pt x="397" y="0"/>
                    </a:cubicBezTo>
                    <a:cubicBezTo>
                      <a:pt x="397" y="0"/>
                      <a:pt x="397" y="0"/>
                      <a:pt x="397" y="0"/>
                    </a:cubicBezTo>
                    <a:cubicBezTo>
                      <a:pt x="396" y="0"/>
                      <a:pt x="395" y="0"/>
                      <a:pt x="393" y="0"/>
                    </a:cubicBezTo>
                    <a:cubicBezTo>
                      <a:pt x="392" y="0"/>
                      <a:pt x="391" y="0"/>
                      <a:pt x="389" y="0"/>
                    </a:cubicBezTo>
                    <a:cubicBezTo>
                      <a:pt x="389" y="0"/>
                      <a:pt x="389" y="0"/>
                      <a:pt x="389" y="0"/>
                    </a:cubicBezTo>
                    <a:cubicBezTo>
                      <a:pt x="174" y="4"/>
                      <a:pt x="0" y="180"/>
                      <a:pt x="0" y="397"/>
                    </a:cubicBezTo>
                    <a:cubicBezTo>
                      <a:pt x="0" y="613"/>
                      <a:pt x="174" y="789"/>
                      <a:pt x="389" y="79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23"/>
              <p:cNvSpPr/>
              <p:nvPr/>
            </p:nvSpPr>
            <p:spPr bwMode="auto">
              <a:xfrm>
                <a:off x="8459788" y="3581401"/>
                <a:ext cx="1254125" cy="2754313"/>
              </a:xfrm>
              <a:custGeom>
                <a:avLst/>
                <a:gdLst>
                  <a:gd name="T0" fmla="*/ 1279 w 2385"/>
                  <a:gd name="T1" fmla="*/ 1106 h 5241"/>
                  <a:gd name="T2" fmla="*/ 864 w 2385"/>
                  <a:gd name="T3" fmla="*/ 1109 h 5241"/>
                  <a:gd name="T4" fmla="*/ 857 w 2385"/>
                  <a:gd name="T5" fmla="*/ 1109 h 5241"/>
                  <a:gd name="T6" fmla="*/ 266 w 2385"/>
                  <a:gd name="T7" fmla="*/ 1109 h 5241"/>
                  <a:gd name="T8" fmla="*/ 28 w 2385"/>
                  <a:gd name="T9" fmla="*/ 1249 h 5241"/>
                  <a:gd name="T10" fmla="*/ 28 w 2385"/>
                  <a:gd name="T11" fmla="*/ 1249 h 5241"/>
                  <a:gd name="T12" fmla="*/ 27 w 2385"/>
                  <a:gd name="T13" fmla="*/ 1249 h 5241"/>
                  <a:gd name="T14" fmla="*/ 27 w 2385"/>
                  <a:gd name="T15" fmla="*/ 1250 h 5241"/>
                  <a:gd name="T16" fmla="*/ 0 w 2385"/>
                  <a:gd name="T17" fmla="*/ 1333 h 5241"/>
                  <a:gd name="T18" fmla="*/ 0 w 2385"/>
                  <a:gd name="T19" fmla="*/ 3100 h 5241"/>
                  <a:gd name="T20" fmla="*/ 144 w 2385"/>
                  <a:gd name="T21" fmla="*/ 3243 h 5241"/>
                  <a:gd name="T22" fmla="*/ 287 w 2385"/>
                  <a:gd name="T23" fmla="*/ 3100 h 5241"/>
                  <a:gd name="T24" fmla="*/ 287 w 2385"/>
                  <a:gd name="T25" fmla="*/ 1953 h 5241"/>
                  <a:gd name="T26" fmla="*/ 287 w 2385"/>
                  <a:gd name="T27" fmla="*/ 1953 h 5241"/>
                  <a:gd name="T28" fmla="*/ 287 w 2385"/>
                  <a:gd name="T29" fmla="*/ 1950 h 5241"/>
                  <a:gd name="T30" fmla="*/ 322 w 2385"/>
                  <a:gd name="T31" fmla="*/ 1915 h 5241"/>
                  <a:gd name="T32" fmla="*/ 356 w 2385"/>
                  <a:gd name="T33" fmla="*/ 1942 h 5241"/>
                  <a:gd name="T34" fmla="*/ 356 w 2385"/>
                  <a:gd name="T35" fmla="*/ 2947 h 5241"/>
                  <a:gd name="T36" fmla="*/ 355 w 2385"/>
                  <a:gd name="T37" fmla="*/ 2966 h 5241"/>
                  <a:gd name="T38" fmla="*/ 355 w 2385"/>
                  <a:gd name="T39" fmla="*/ 5055 h 5241"/>
                  <a:gd name="T40" fmla="*/ 541 w 2385"/>
                  <a:gd name="T41" fmla="*/ 5241 h 5241"/>
                  <a:gd name="T42" fmla="*/ 726 w 2385"/>
                  <a:gd name="T43" fmla="*/ 5055 h 5241"/>
                  <a:gd name="T44" fmla="*/ 726 w 2385"/>
                  <a:gd name="T45" fmla="*/ 3206 h 5241"/>
                  <a:gd name="T46" fmla="*/ 857 w 2385"/>
                  <a:gd name="T47" fmla="*/ 3206 h 5241"/>
                  <a:gd name="T48" fmla="*/ 864 w 2385"/>
                  <a:gd name="T49" fmla="*/ 3206 h 5241"/>
                  <a:gd name="T50" fmla="*/ 995 w 2385"/>
                  <a:gd name="T51" fmla="*/ 3206 h 5241"/>
                  <a:gd name="T52" fmla="*/ 995 w 2385"/>
                  <a:gd name="T53" fmla="*/ 5055 h 5241"/>
                  <a:gd name="T54" fmla="*/ 1180 w 2385"/>
                  <a:gd name="T55" fmla="*/ 5241 h 5241"/>
                  <a:gd name="T56" fmla="*/ 1366 w 2385"/>
                  <a:gd name="T57" fmla="*/ 5055 h 5241"/>
                  <a:gd name="T58" fmla="*/ 1366 w 2385"/>
                  <a:gd name="T59" fmla="*/ 2966 h 5241"/>
                  <a:gd name="T60" fmla="*/ 1365 w 2385"/>
                  <a:gd name="T61" fmla="*/ 2947 h 5241"/>
                  <a:gd name="T62" fmla="*/ 1367 w 2385"/>
                  <a:gd name="T63" fmla="*/ 2305 h 5241"/>
                  <a:gd name="T64" fmla="*/ 1408 w 2385"/>
                  <a:gd name="T65" fmla="*/ 1641 h 5241"/>
                  <a:gd name="T66" fmla="*/ 1536 w 2385"/>
                  <a:gd name="T67" fmla="*/ 1508 h 5241"/>
                  <a:gd name="T68" fmla="*/ 2053 w 2385"/>
                  <a:gd name="T69" fmla="*/ 1361 h 5241"/>
                  <a:gd name="T70" fmla="*/ 2253 w 2385"/>
                  <a:gd name="T71" fmla="*/ 1150 h 5241"/>
                  <a:gd name="T72" fmla="*/ 2368 w 2385"/>
                  <a:gd name="T73" fmla="*/ 234 h 5241"/>
                  <a:gd name="T74" fmla="*/ 2253 w 2385"/>
                  <a:gd name="T75" fmla="*/ 18 h 5241"/>
                  <a:gd name="T76" fmla="*/ 2076 w 2385"/>
                  <a:gd name="T77" fmla="*/ 162 h 5241"/>
                  <a:gd name="T78" fmla="*/ 1982 w 2385"/>
                  <a:gd name="T79" fmla="*/ 950 h 5241"/>
                  <a:gd name="T80" fmla="*/ 1861 w 2385"/>
                  <a:gd name="T81" fmla="*/ 1062 h 5241"/>
                  <a:gd name="T82" fmla="*/ 1279 w 2385"/>
                  <a:gd name="T83" fmla="*/ 1106 h 5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85" h="5241">
                    <a:moveTo>
                      <a:pt x="1279" y="1106"/>
                    </a:moveTo>
                    <a:cubicBezTo>
                      <a:pt x="864" y="1109"/>
                      <a:pt x="864" y="1109"/>
                      <a:pt x="864" y="1109"/>
                    </a:cubicBezTo>
                    <a:cubicBezTo>
                      <a:pt x="857" y="1109"/>
                      <a:pt x="857" y="1109"/>
                      <a:pt x="857" y="1109"/>
                    </a:cubicBezTo>
                    <a:cubicBezTo>
                      <a:pt x="266" y="1109"/>
                      <a:pt x="266" y="1109"/>
                      <a:pt x="266" y="1109"/>
                    </a:cubicBezTo>
                    <a:cubicBezTo>
                      <a:pt x="162" y="1109"/>
                      <a:pt x="71" y="1166"/>
                      <a:pt x="28" y="1249"/>
                    </a:cubicBezTo>
                    <a:cubicBezTo>
                      <a:pt x="28" y="1249"/>
                      <a:pt x="28" y="1249"/>
                      <a:pt x="28" y="1249"/>
                    </a:cubicBezTo>
                    <a:cubicBezTo>
                      <a:pt x="27" y="1249"/>
                      <a:pt x="27" y="1249"/>
                      <a:pt x="27" y="1249"/>
                    </a:cubicBezTo>
                    <a:cubicBezTo>
                      <a:pt x="27" y="1250"/>
                      <a:pt x="27" y="1250"/>
                      <a:pt x="27" y="1250"/>
                    </a:cubicBezTo>
                    <a:cubicBezTo>
                      <a:pt x="10" y="1273"/>
                      <a:pt x="0" y="1302"/>
                      <a:pt x="0" y="1333"/>
                    </a:cubicBezTo>
                    <a:cubicBezTo>
                      <a:pt x="0" y="3100"/>
                      <a:pt x="0" y="3100"/>
                      <a:pt x="0" y="3100"/>
                    </a:cubicBezTo>
                    <a:cubicBezTo>
                      <a:pt x="0" y="3179"/>
                      <a:pt x="65" y="3243"/>
                      <a:pt x="144" y="3243"/>
                    </a:cubicBezTo>
                    <a:cubicBezTo>
                      <a:pt x="223" y="3243"/>
                      <a:pt x="287" y="3179"/>
                      <a:pt x="287" y="3100"/>
                    </a:cubicBezTo>
                    <a:cubicBezTo>
                      <a:pt x="287" y="1953"/>
                      <a:pt x="287" y="1953"/>
                      <a:pt x="287" y="1953"/>
                    </a:cubicBezTo>
                    <a:cubicBezTo>
                      <a:pt x="287" y="1953"/>
                      <a:pt x="287" y="1953"/>
                      <a:pt x="287" y="1953"/>
                    </a:cubicBezTo>
                    <a:cubicBezTo>
                      <a:pt x="287" y="1952"/>
                      <a:pt x="287" y="1951"/>
                      <a:pt x="287" y="1950"/>
                    </a:cubicBezTo>
                    <a:cubicBezTo>
                      <a:pt x="287" y="1931"/>
                      <a:pt x="302" y="1915"/>
                      <a:pt x="322" y="1915"/>
                    </a:cubicBezTo>
                    <a:cubicBezTo>
                      <a:pt x="339" y="1915"/>
                      <a:pt x="353" y="1927"/>
                      <a:pt x="356" y="1942"/>
                    </a:cubicBezTo>
                    <a:cubicBezTo>
                      <a:pt x="356" y="2947"/>
                      <a:pt x="356" y="2947"/>
                      <a:pt x="356" y="2947"/>
                    </a:cubicBezTo>
                    <a:cubicBezTo>
                      <a:pt x="355" y="2954"/>
                      <a:pt x="355" y="2960"/>
                      <a:pt x="355" y="2966"/>
                    </a:cubicBezTo>
                    <a:cubicBezTo>
                      <a:pt x="355" y="5055"/>
                      <a:pt x="355" y="5055"/>
                      <a:pt x="355" y="5055"/>
                    </a:cubicBezTo>
                    <a:cubicBezTo>
                      <a:pt x="355" y="5158"/>
                      <a:pt x="438" y="5241"/>
                      <a:pt x="541" y="5241"/>
                    </a:cubicBezTo>
                    <a:cubicBezTo>
                      <a:pt x="643" y="5241"/>
                      <a:pt x="726" y="5158"/>
                      <a:pt x="726" y="5055"/>
                    </a:cubicBezTo>
                    <a:cubicBezTo>
                      <a:pt x="726" y="3206"/>
                      <a:pt x="726" y="3206"/>
                      <a:pt x="726" y="3206"/>
                    </a:cubicBezTo>
                    <a:cubicBezTo>
                      <a:pt x="857" y="3206"/>
                      <a:pt x="857" y="3206"/>
                      <a:pt x="857" y="3206"/>
                    </a:cubicBezTo>
                    <a:cubicBezTo>
                      <a:pt x="864" y="3206"/>
                      <a:pt x="864" y="3206"/>
                      <a:pt x="864" y="3206"/>
                    </a:cubicBezTo>
                    <a:cubicBezTo>
                      <a:pt x="995" y="3206"/>
                      <a:pt x="995" y="3206"/>
                      <a:pt x="995" y="3206"/>
                    </a:cubicBezTo>
                    <a:cubicBezTo>
                      <a:pt x="995" y="5055"/>
                      <a:pt x="995" y="5055"/>
                      <a:pt x="995" y="5055"/>
                    </a:cubicBezTo>
                    <a:cubicBezTo>
                      <a:pt x="995" y="5158"/>
                      <a:pt x="1078" y="5241"/>
                      <a:pt x="1180" y="5241"/>
                    </a:cubicBezTo>
                    <a:cubicBezTo>
                      <a:pt x="1283" y="5241"/>
                      <a:pt x="1366" y="5158"/>
                      <a:pt x="1366" y="5055"/>
                    </a:cubicBezTo>
                    <a:cubicBezTo>
                      <a:pt x="1366" y="2966"/>
                      <a:pt x="1366" y="2966"/>
                      <a:pt x="1366" y="2966"/>
                    </a:cubicBezTo>
                    <a:cubicBezTo>
                      <a:pt x="1366" y="2960"/>
                      <a:pt x="1365" y="2954"/>
                      <a:pt x="1365" y="2947"/>
                    </a:cubicBezTo>
                    <a:cubicBezTo>
                      <a:pt x="1367" y="2305"/>
                      <a:pt x="1367" y="2305"/>
                      <a:pt x="1367" y="2305"/>
                    </a:cubicBezTo>
                    <a:cubicBezTo>
                      <a:pt x="1367" y="2305"/>
                      <a:pt x="1378" y="1862"/>
                      <a:pt x="1408" y="1641"/>
                    </a:cubicBezTo>
                    <a:cubicBezTo>
                      <a:pt x="1424" y="1568"/>
                      <a:pt x="1490" y="1524"/>
                      <a:pt x="1536" y="1508"/>
                    </a:cubicBezTo>
                    <a:cubicBezTo>
                      <a:pt x="1676" y="1458"/>
                      <a:pt x="1890" y="1425"/>
                      <a:pt x="2053" y="1361"/>
                    </a:cubicBezTo>
                    <a:cubicBezTo>
                      <a:pt x="2134" y="1331"/>
                      <a:pt x="2214" y="1281"/>
                      <a:pt x="2253" y="1150"/>
                    </a:cubicBezTo>
                    <a:cubicBezTo>
                      <a:pt x="2357" y="716"/>
                      <a:pt x="2368" y="234"/>
                      <a:pt x="2368" y="234"/>
                    </a:cubicBezTo>
                    <a:cubicBezTo>
                      <a:pt x="2373" y="125"/>
                      <a:pt x="2385" y="52"/>
                      <a:pt x="2253" y="18"/>
                    </a:cubicBezTo>
                    <a:cubicBezTo>
                      <a:pt x="2128" y="0"/>
                      <a:pt x="2084" y="84"/>
                      <a:pt x="2076" y="162"/>
                    </a:cubicBezTo>
                    <a:cubicBezTo>
                      <a:pt x="2076" y="162"/>
                      <a:pt x="2036" y="668"/>
                      <a:pt x="1982" y="950"/>
                    </a:cubicBezTo>
                    <a:cubicBezTo>
                      <a:pt x="1951" y="1035"/>
                      <a:pt x="1889" y="1055"/>
                      <a:pt x="1861" y="1062"/>
                    </a:cubicBezTo>
                    <a:cubicBezTo>
                      <a:pt x="1598" y="1106"/>
                      <a:pt x="1322" y="1106"/>
                      <a:pt x="1279" y="1106"/>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pic>
        <p:nvPicPr>
          <p:cNvPr id="31" name="Espace réservé du contenu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37212" y="2355405"/>
            <a:ext cx="4353325" cy="3349727"/>
          </a:xfrm>
          <a:prstGeom prst="rect">
            <a:avLst/>
          </a:prstGeom>
        </p:spPr>
      </p:pic>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17" y="1150993"/>
            <a:ext cx="7133888" cy="4565539"/>
          </a:xfrm>
          <a:prstGeom prst="rect">
            <a:avLst/>
          </a:prstGeom>
        </p:spPr>
      </p:pic>
      <p:sp>
        <p:nvSpPr>
          <p:cNvPr id="32" name="Titre 1"/>
          <p:cNvSpPr>
            <a:spLocks noGrp="1"/>
          </p:cNvSpPr>
          <p:nvPr>
            <p:ph type="title"/>
          </p:nvPr>
        </p:nvSpPr>
        <p:spPr>
          <a:xfrm>
            <a:off x="126187" y="375466"/>
            <a:ext cx="7093547" cy="649853"/>
          </a:xfrm>
        </p:spPr>
        <p:txBody>
          <a:bodyPr>
            <a:normAutofit fontScale="90000"/>
          </a:bodyPr>
          <a:lstStyle/>
          <a:p>
            <a:pPr algn="ctr"/>
            <a:r>
              <a:rPr lang="x-none" sz="2400" i="1" dirty="0">
                <a:solidFill>
                  <a:schemeClr val="bg2"/>
                </a:solidFill>
                <a:latin typeface="Times New Roman" panose="02020603050405020304" pitchFamily="18" charset="0"/>
                <a:ea typeface="Brush Script MT" panose="03060802040406070304" pitchFamily="66" charset="-122"/>
                <a:cs typeface="Times New Roman" panose="02020603050405020304" pitchFamily="18" charset="0"/>
              </a:rPr>
              <a:t>MERCI</a:t>
            </a:r>
            <a:r>
              <a:rPr lang="fr-FR" sz="2400" i="1" dirty="0">
                <a:solidFill>
                  <a:schemeClr val="bg2"/>
                </a:solidFill>
                <a:latin typeface="Times New Roman" panose="02020603050405020304" pitchFamily="18" charset="0"/>
                <a:ea typeface="Brush Script MT" panose="03060802040406070304" pitchFamily="66" charset="-122"/>
                <a:cs typeface="Times New Roman" panose="02020603050405020304" pitchFamily="18" charset="0"/>
              </a:rPr>
              <a:t>,</a:t>
            </a:r>
            <a:r>
              <a:rPr lang="x-none" sz="2400" i="1" dirty="0">
                <a:solidFill>
                  <a:schemeClr val="bg2"/>
                </a:solidFill>
                <a:latin typeface="Times New Roman" panose="02020603050405020304" pitchFamily="18" charset="0"/>
                <a:ea typeface="Brush Script MT" panose="03060802040406070304" pitchFamily="66" charset="-122"/>
                <a:cs typeface="Times New Roman" panose="02020603050405020304" pitchFamily="18" charset="0"/>
              </a:rPr>
              <a:t> </a:t>
            </a:r>
            <a:r>
              <a:rPr lang="fr-FR" sz="2400" i="1" dirty="0">
                <a:solidFill>
                  <a:schemeClr val="bg2"/>
                </a:solidFill>
                <a:latin typeface="Times New Roman" panose="02020603050405020304" pitchFamily="18" charset="0"/>
                <a:ea typeface="Brush Script MT" panose="03060802040406070304" pitchFamily="66" charset="-122"/>
                <a:cs typeface="Times New Roman" panose="02020603050405020304" pitchFamily="18" charset="0"/>
              </a:rPr>
              <a:t>AKPE, THANK YOU, OBRIGADO, </a:t>
            </a:r>
            <a:r>
              <a:rPr lang="fr-FR" sz="2400" i="1" dirty="0" smtClean="0">
                <a:solidFill>
                  <a:schemeClr val="bg2"/>
                </a:solidFill>
                <a:latin typeface="Times New Roman" panose="02020603050405020304" pitchFamily="18" charset="0"/>
                <a:ea typeface="Brush Script MT" panose="03060802040406070304" pitchFamily="66" charset="-122"/>
                <a:cs typeface="Times New Roman" panose="02020603050405020304" pitchFamily="18" charset="0"/>
              </a:rPr>
              <a:t>GRACIAS, </a:t>
            </a:r>
            <a:r>
              <a:rPr lang="ar-SA" sz="2400" i="1" dirty="0" smtClean="0">
                <a:solidFill>
                  <a:schemeClr val="bg2"/>
                </a:solidFill>
                <a:latin typeface="Times New Roman" panose="02020603050405020304" pitchFamily="18" charset="0"/>
                <a:ea typeface="Brush Script MT" panose="03060802040406070304" pitchFamily="66" charset="-122"/>
                <a:cs typeface="Times New Roman" panose="02020603050405020304" pitchFamily="18" charset="0"/>
              </a:rPr>
              <a:t>شكرا</a:t>
            </a:r>
            <a:endParaRPr lang="x-none" sz="2400" i="1" dirty="0">
              <a:solidFill>
                <a:schemeClr val="bg2"/>
              </a:solidFill>
              <a:latin typeface="Times New Roman" panose="02020603050405020304" pitchFamily="18" charset="0"/>
              <a:ea typeface="Brush Script MT" panose="03060802040406070304" pitchFamily="66" charset="-122"/>
              <a:cs typeface="Times New Roman" panose="02020603050405020304" pitchFamily="18" charset="0"/>
            </a:endParaRPr>
          </a:p>
        </p:txBody>
      </p:sp>
      <p:pic>
        <p:nvPicPr>
          <p:cNvPr id="34" name="Image 33"/>
          <p:cNvPicPr>
            <a:picLocks noChangeAspect="1"/>
          </p:cNvPicPr>
          <p:nvPr/>
        </p:nvPicPr>
        <p:blipFill>
          <a:blip r:embed="rId3"/>
          <a:stretch>
            <a:fillRect/>
          </a:stretch>
        </p:blipFill>
        <p:spPr>
          <a:xfrm>
            <a:off x="2674429" y="6056671"/>
            <a:ext cx="707169" cy="760607"/>
          </a:xfrm>
          <a:prstGeom prst="rect">
            <a:avLst/>
          </a:prstGeom>
        </p:spPr>
      </p:pic>
      <p:pic>
        <p:nvPicPr>
          <p:cNvPr id="35" name="Picture 2" descr="Malaria Consortium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316" y="6056671"/>
            <a:ext cx="1047419" cy="760606"/>
          </a:xfrm>
          <a:prstGeom prst="rect">
            <a:avLst/>
          </a:prstGeom>
          <a:noFill/>
          <a:extLst>
            <a:ext uri="{909E8E84-426E-40DD-AFC4-6F175D3DCCD1}">
              <a14:hiddenFill xmlns:a14="http://schemas.microsoft.com/office/drawing/2010/main">
                <a:solidFill>
                  <a:srgbClr val="FFFFFF"/>
                </a:solidFill>
              </a14:hiddenFill>
            </a:ext>
          </a:extLst>
        </p:spPr>
      </p:pic>
      <p:pic>
        <p:nvPicPr>
          <p:cNvPr id="36" name="Image 35"/>
          <p:cNvPicPr>
            <a:picLocks noChangeAspect="1"/>
          </p:cNvPicPr>
          <p:nvPr/>
        </p:nvPicPr>
        <p:blipFill>
          <a:blip r:embed="rId5"/>
          <a:stretch>
            <a:fillRect/>
          </a:stretch>
        </p:blipFill>
        <p:spPr>
          <a:xfrm>
            <a:off x="7585410" y="6056671"/>
            <a:ext cx="922672" cy="760606"/>
          </a:xfrm>
          <a:prstGeom prst="rect">
            <a:avLst/>
          </a:prstGeom>
        </p:spPr>
      </p:pic>
      <p:pic>
        <p:nvPicPr>
          <p:cNvPr id="37" name="Image 36"/>
          <p:cNvPicPr>
            <a:picLocks noChangeAspect="1"/>
          </p:cNvPicPr>
          <p:nvPr/>
        </p:nvPicPr>
        <p:blipFill>
          <a:blip r:embed="rId6"/>
          <a:stretch>
            <a:fillRect/>
          </a:stretch>
        </p:blipFill>
        <p:spPr>
          <a:xfrm>
            <a:off x="8873758" y="6056672"/>
            <a:ext cx="840118" cy="760605"/>
          </a:xfrm>
          <a:prstGeom prst="rect">
            <a:avLst/>
          </a:prstGeom>
        </p:spPr>
      </p:pic>
      <p:pic>
        <p:nvPicPr>
          <p:cNvPr id="38" name="Imag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1415" y="6056671"/>
            <a:ext cx="1075226" cy="760607"/>
          </a:xfrm>
          <a:prstGeom prst="rect">
            <a:avLst/>
          </a:prstGeom>
        </p:spPr>
      </p:pic>
      <p:pic>
        <p:nvPicPr>
          <p:cNvPr id="39" name="Imag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47273" y="6056671"/>
            <a:ext cx="618467" cy="760606"/>
          </a:xfrm>
          <a:prstGeom prst="rect">
            <a:avLst/>
          </a:prstGeom>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0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60000">
                                          <p:cBhvr additive="base">
                                            <p:cTn id="7" dur="500" fill="hold"/>
                                            <p:tgtEl>
                                              <p:spTgt spid="24"/>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0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60000">
                                          <p:cBhvr additive="base">
                                            <p:cTn id="11" dur="500" fill="hold"/>
                                            <p:tgtEl>
                                              <p:spTgt spid="17"/>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1"/>
          <a:stretch>
            <a:fillRect/>
          </a:stretch>
        </p:blipFill>
        <p:spPr>
          <a:xfrm>
            <a:off x="9064552" y="109299"/>
            <a:ext cx="2433727" cy="905979"/>
          </a:xfrm>
          <a:prstGeom prst="rect">
            <a:avLst/>
          </a:prstGeom>
          <a:ln>
            <a:noFill/>
          </a:ln>
        </p:spPr>
      </p:pic>
      <p:sp>
        <p:nvSpPr>
          <p:cNvPr id="5" name="Rectangle 2"/>
          <p:cNvSpPr>
            <a:spLocks noChangeArrowheads="1"/>
          </p:cNvSpPr>
          <p:nvPr/>
        </p:nvSpPr>
        <p:spPr bwMode="auto">
          <a:xfrm>
            <a:off x="428385" y="949153"/>
            <a:ext cx="1126217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pPr>
            <a:r>
              <a:rPr kumimoji="0" lang="fr-FR" altLang="fr-FR"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 chimioprévention du paludisme permet la :</a:t>
            </a:r>
            <a:endParaRPr kumimoji="0" lang="fr-FR" altLang="fr-FR"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pPr>
            <a:endParaRPr kumimoji="0" lang="fr-FR" altLang="fr-FR" sz="7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indent="-342900" algn="just" eaLnBrk="0" fontAlgn="base" hangingPunct="0">
              <a:spcBef>
                <a:spcPct val="0"/>
              </a:spcBef>
              <a:spcAft>
                <a:spcPct val="0"/>
              </a:spcAft>
              <a:buFont typeface="Arial" panose="020B0604020202020204" pitchFamily="34" charset="0"/>
              <a:buChar char="•"/>
              <a:tabLst>
                <a:tab pos="4306570" algn="l"/>
              </a:tabLst>
            </a:pPr>
            <a:r>
              <a:rPr kumimoji="0" lang="fr-FR" altLang="fr-FR"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Réduction de l'incidence du paludisme</a:t>
            </a:r>
            <a:r>
              <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La chimioprévention diminue significativement le nombre de cas de paludisme chez les enfants de moins de cinq </a:t>
            </a:r>
            <a:r>
              <a:rPr kumimoji="0" lang="fr-FR" altLang="fr-F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ans</a:t>
            </a:r>
            <a:r>
              <a:rPr kumimoji="0" lang="fr-FR" altLang="fr-FR" sz="2000" b="0" i="0" u="none" strike="noStrike" cap="none" normalizeH="0" dirty="0" smtClean="0">
                <a:ln>
                  <a:noFill/>
                </a:ln>
                <a:solidFill>
                  <a:schemeClr val="tx1"/>
                </a:solidFill>
                <a:effectLst/>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3 </a:t>
            </a:r>
            <a:r>
              <a:rPr lang="fr-FR" sz="2000" dirty="0">
                <a:latin typeface="Times New Roman" panose="02020603050405020304" pitchFamily="18" charset="0"/>
                <a:cs typeface="Times New Roman" panose="02020603050405020304" pitchFamily="18" charset="0"/>
              </a:rPr>
              <a:t>à 59 </a:t>
            </a:r>
            <a:r>
              <a:rPr lang="fr-FR" sz="2000" dirty="0" smtClean="0">
                <a:latin typeface="Times New Roman" panose="02020603050405020304" pitchFamily="18" charset="0"/>
                <a:cs typeface="Times New Roman" panose="02020603050405020304" pitchFamily="18" charset="0"/>
              </a:rPr>
              <a:t>mois)</a:t>
            </a:r>
            <a:r>
              <a:rPr kumimoji="0" lang="fr-FR" altLang="fr-F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tab pos="4306570" algn="l"/>
              </a:tabLst>
            </a:pPr>
            <a:endParaRPr kumimoji="0" lang="fr-FR" altLang="fr-FR" sz="7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306570" algn="l"/>
              </a:tabLst>
            </a:pPr>
            <a:r>
              <a:rPr kumimoji="0" lang="fr-FR" altLang="fr-FR"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Diminution de la mortalité infantile</a:t>
            </a:r>
            <a:r>
              <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Elle contribue à une réduction notable de la mortalité infantile liée au paludisme.</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tab pos="4306570" algn="l"/>
              </a:tabLst>
            </a:pPr>
            <a:endParaRPr kumimoji="0" lang="fr-FR" altLang="fr-FR" sz="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306570" algn="l"/>
              </a:tabLst>
            </a:pPr>
            <a:r>
              <a:rPr kumimoji="0" lang="fr-FR" altLang="fr-FR"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Prévention des cas graves</a:t>
            </a:r>
            <a:r>
              <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Environ 75% des cas graves de paludisme sont évités grâce à la chimioprévention (OMS) ;</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tab pos="4306570" algn="l"/>
              </a:tabLst>
            </a:pPr>
            <a:endParaRPr kumimoji="0" lang="fr-FR" altLang="fr-FR" sz="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lvl="0" indent="-342900" algn="just" eaLnBrk="0" fontAlgn="base" hangingPunct="0">
              <a:spcBef>
                <a:spcPct val="0"/>
              </a:spcBef>
              <a:spcAft>
                <a:spcPct val="0"/>
              </a:spcAft>
              <a:buFont typeface="Arial" panose="020B0604020202020204" pitchFamily="34" charset="0"/>
              <a:buChar char="•"/>
              <a:tabLst>
                <a:tab pos="4306570" algn="l"/>
              </a:tabLst>
            </a:pPr>
            <a:r>
              <a:rPr kumimoji="0" lang="fr-FR" altLang="fr-FR"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Amélioration de la santé globale</a:t>
            </a:r>
            <a:r>
              <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Elle améliore la santé des enfants en réduisant l'anémie et en favorisant une meilleure croissance et développement (</a:t>
            </a:r>
            <a:r>
              <a:rPr lang="fr-FR" sz="1600" i="1" dirty="0">
                <a:latin typeface="Times New Roman" panose="02020603050405020304" pitchFamily="18" charset="0"/>
                <a:cs typeface="Times New Roman" panose="02020603050405020304" pitchFamily="18" charset="0"/>
                <a:hlinkClick r:id="rId2"/>
              </a:rPr>
              <a:t>https://hal.science/tel-03151935v1</a:t>
            </a:r>
            <a:r>
              <a:rPr lang="fr-FR" sz="2000" dirty="0">
                <a:latin typeface="Times New Roman" panose="02020603050405020304" pitchFamily="18" charset="0"/>
                <a:cs typeface="Times New Roman" panose="02020603050405020304" pitchFamily="18" charset="0"/>
              </a:rPr>
              <a:t>);</a:t>
            </a:r>
            <a:endParaRPr lang="fr-FR" sz="200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tabLst>
                <a:tab pos="4306570" algn="l"/>
              </a:tabLst>
            </a:pPr>
            <a:endParaRPr kumimoji="0" lang="fr-FR" altLang="fr-FR" sz="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306570" algn="l"/>
              </a:tabLst>
            </a:pPr>
            <a:r>
              <a:rPr kumimoji="0" lang="fr-FR" altLang="fr-FR"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Impact économique positif</a:t>
            </a:r>
            <a:r>
              <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La diminution des cas de paludisme réduit les coûts de traitement et augmente la productivité économique (</a:t>
            </a:r>
            <a:r>
              <a:rPr kumimoji="0" lang="fr-FR" altLang="fr-FR" sz="16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hlinkClick r:id="rId3"/>
              </a:rPr>
              <a:t>https://hsd-fmsb.org/index.php/hsd/article/view/3022</a:t>
            </a:r>
            <a:r>
              <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tab pos="4306570" algn="l"/>
              </a:tabLst>
            </a:pPr>
            <a:endParaRPr kumimoji="0" lang="fr-FR" altLang="fr-FR" sz="7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306570" algn="l"/>
              </a:tabLst>
            </a:pPr>
            <a:r>
              <a:rPr kumimoji="0" lang="fr-FR" altLang="fr-FR"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Renforcement des systèmes de santé</a:t>
            </a:r>
            <a:r>
              <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La mise en œuvre de programmes de chimioprévention renforce la formation des agents de santé et l'infrastructure des services de santé (</a:t>
            </a:r>
            <a:r>
              <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hlinkClick r:id="rId4"/>
              </a:rPr>
              <a:t>https://bibliosante.ml/handle/123456789/12757</a:t>
            </a:r>
            <a:r>
              <a:rPr lang="fr-FR" altLang="fr-FR" sz="2000" dirty="0">
                <a:latin typeface="Times New Roman" panose="02020603050405020304" pitchFamily="18" charset="0"/>
                <a:cs typeface="Times New Roman" panose="02020603050405020304" pitchFamily="18" charset="0"/>
              </a:rPr>
              <a:t>)</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6" name="Image 5"/>
          <p:cNvPicPr>
            <a:picLocks noChangeAspect="1"/>
          </p:cNvPicPr>
          <p:nvPr/>
        </p:nvPicPr>
        <p:blipFill>
          <a:blip r:embed="rId5"/>
          <a:stretch>
            <a:fillRect/>
          </a:stretch>
        </p:blipFill>
        <p:spPr>
          <a:xfrm>
            <a:off x="2674429" y="5989833"/>
            <a:ext cx="707169" cy="827445"/>
          </a:xfrm>
          <a:prstGeom prst="rect">
            <a:avLst/>
          </a:prstGeom>
        </p:spPr>
      </p:pic>
      <p:pic>
        <p:nvPicPr>
          <p:cNvPr id="7" name="Picture 2" descr="Malaria Consortium - Wikiped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316" y="5989833"/>
            <a:ext cx="1047419" cy="82744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7"/>
          <a:stretch>
            <a:fillRect/>
          </a:stretch>
        </p:blipFill>
        <p:spPr>
          <a:xfrm>
            <a:off x="7585410" y="5989833"/>
            <a:ext cx="922672" cy="827444"/>
          </a:xfrm>
          <a:prstGeom prst="rect">
            <a:avLst/>
          </a:prstGeom>
        </p:spPr>
      </p:pic>
      <p:pic>
        <p:nvPicPr>
          <p:cNvPr id="9" name="Image 8"/>
          <p:cNvPicPr>
            <a:picLocks noChangeAspect="1"/>
          </p:cNvPicPr>
          <p:nvPr/>
        </p:nvPicPr>
        <p:blipFill>
          <a:blip r:embed="rId8"/>
          <a:stretch>
            <a:fillRect/>
          </a:stretch>
        </p:blipFill>
        <p:spPr>
          <a:xfrm>
            <a:off x="8873758" y="5989834"/>
            <a:ext cx="814772" cy="827443"/>
          </a:xfrm>
          <a:prstGeom prst="rect">
            <a:avLst/>
          </a:prstGeom>
        </p:spPr>
      </p:pic>
      <p:pic>
        <p:nvPicPr>
          <p:cNvPr id="10" name="Imag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31415" y="5989833"/>
            <a:ext cx="1075226" cy="827445"/>
          </a:xfrm>
          <a:prstGeom prst="rect">
            <a:avLst/>
          </a:prstGeom>
        </p:spPr>
      </p:pic>
      <p:pic>
        <p:nvPicPr>
          <p:cNvPr id="12" name="Imag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47273" y="5989833"/>
            <a:ext cx="618467" cy="827444"/>
          </a:xfrm>
          <a:prstGeom prst="rect">
            <a:avLst/>
          </a:prstGeom>
        </p:spPr>
      </p:pic>
      <p:sp>
        <p:nvSpPr>
          <p:cNvPr id="13" name="Titre 1"/>
          <p:cNvSpPr>
            <a:spLocks noGrp="1"/>
          </p:cNvSpPr>
          <p:nvPr>
            <p:ph type="title"/>
          </p:nvPr>
        </p:nvSpPr>
        <p:spPr>
          <a:xfrm>
            <a:off x="428385" y="186812"/>
            <a:ext cx="8079697" cy="521111"/>
          </a:xfrm>
        </p:spPr>
        <p:txBody>
          <a:bodyPr>
            <a:noAutofit/>
          </a:bodyPr>
          <a:lstStyle/>
          <a:p>
            <a:pPr lvl="0" algn="ctr" hangingPunct="0"/>
            <a:r>
              <a:rPr lang="fr-FR" sz="2400" b="1" dirty="0">
                <a:latin typeface="Times New Roman" panose="02020603050405020304" pitchFamily="18" charset="0"/>
                <a:cs typeface="Times New Roman" panose="02020603050405020304" pitchFamily="18" charset="0"/>
              </a:rPr>
              <a:t>Impact de la Chimioprévention du Paludisme Saisonnier</a:t>
            </a:r>
            <a:endParaRPr lang="fr-FR" sz="2400" b="1"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0"/>
          <p:cNvSpPr>
            <a:spLocks noGrp="1"/>
          </p:cNvSpPr>
          <p:nvPr>
            <p:ph type="sldNum" sz="quarter" idx="9"/>
          </p:nvPr>
        </p:nvSpPr>
        <p:spPr/>
        <p:txBody>
          <a:bodyPr/>
          <a:lstStyle/>
          <a:p>
            <a:fld id="{D3F7C509-FEEF-45D3-B896-7C07814C0C13}" type="slidenum">
              <a:rPr lang="en-US" smtClean="0"/>
            </a:fld>
            <a:endParaRPr lang="en-US" dirty="0"/>
          </a:p>
        </p:txBody>
      </p:sp>
      <p:graphicFrame>
        <p:nvGraphicFramePr>
          <p:cNvPr id="10" name="Tableau 9"/>
          <p:cNvGraphicFramePr>
            <a:graphicFrameLocks noGrp="1"/>
          </p:cNvGraphicFramePr>
          <p:nvPr/>
        </p:nvGraphicFramePr>
        <p:xfrm>
          <a:off x="163207" y="1705213"/>
          <a:ext cx="5855942" cy="4872015"/>
        </p:xfrm>
        <a:graphic>
          <a:graphicData uri="http://schemas.openxmlformats.org/drawingml/2006/table">
            <a:tbl>
              <a:tblPr/>
              <a:tblGrid>
                <a:gridCol w="1726850"/>
                <a:gridCol w="2786467"/>
                <a:gridCol w="1342625"/>
              </a:tblGrid>
              <a:tr h="1097209">
                <a:tc>
                  <a:txBody>
                    <a:bodyPr/>
                    <a:lstStyle/>
                    <a:p>
                      <a:pPr algn="ctr" fontAlgn="ctr"/>
                      <a:r>
                        <a:rPr lang="fr-FR" sz="1600" b="1" i="0" u="none" strike="noStrike" dirty="0">
                          <a:solidFill>
                            <a:srgbClr val="000000"/>
                          </a:solidFill>
                          <a:effectLst/>
                          <a:latin typeface="Times New Roman" panose="02020603050405020304" pitchFamily="18" charset="0"/>
                          <a:cs typeface="Times New Roman" panose="02020603050405020304" pitchFamily="18" charset="0"/>
                        </a:rPr>
                        <a:t>Partenaires</a:t>
                      </a:r>
                      <a:endParaRPr lang="fr-F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fr-FR" sz="1600" b="1" i="0" u="none" strike="noStrike" dirty="0">
                          <a:solidFill>
                            <a:srgbClr val="000000"/>
                          </a:solidFill>
                          <a:effectLst/>
                          <a:latin typeface="Times New Roman" panose="02020603050405020304" pitchFamily="18" charset="0"/>
                          <a:cs typeface="Times New Roman" panose="02020603050405020304" pitchFamily="18" charset="0"/>
                        </a:rPr>
                        <a:t>Délégations Sanitaires Provinciales (DSP)</a:t>
                      </a:r>
                      <a:endParaRPr lang="fr-F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fr-FR" sz="1600" b="1" i="0" u="none" strike="noStrike" dirty="0" smtClean="0">
                          <a:solidFill>
                            <a:srgbClr val="000000"/>
                          </a:solidFill>
                          <a:effectLst/>
                          <a:latin typeface="Times New Roman" panose="02020603050405020304" pitchFamily="18" charset="0"/>
                          <a:cs typeface="Times New Roman" panose="02020603050405020304" pitchFamily="18" charset="0"/>
                        </a:rPr>
                        <a:t>Nombre </a:t>
                      </a:r>
                      <a:r>
                        <a:rPr lang="fr-FR" sz="1600" b="1" i="0" u="none" strike="noStrike" dirty="0">
                          <a:solidFill>
                            <a:srgbClr val="000000"/>
                          </a:solidFill>
                          <a:effectLst/>
                          <a:latin typeface="Times New Roman" panose="02020603050405020304" pitchFamily="18" charset="0"/>
                          <a:cs typeface="Times New Roman" panose="02020603050405020304" pitchFamily="18" charset="0"/>
                        </a:rPr>
                        <a:t>de District Sanitaire (DS)</a:t>
                      </a:r>
                      <a:endParaRPr lang="fr-F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r>
              <a:tr h="1258268">
                <a:tc>
                  <a:txBody>
                    <a:bodyPr/>
                    <a:lstStyle/>
                    <a:p>
                      <a:pPr algn="ctr" fontAlgn="ctr"/>
                      <a:r>
                        <a:rPr lang="fr-FR" sz="1800" b="1" i="0" u="none" strike="noStrike" dirty="0">
                          <a:solidFill>
                            <a:srgbClr val="000000"/>
                          </a:solidFill>
                          <a:effectLst/>
                          <a:latin typeface="Times New Roman" panose="02020603050405020304" pitchFamily="18" charset="0"/>
                          <a:cs typeface="Times New Roman" panose="02020603050405020304" pitchFamily="18" charset="0"/>
                        </a:rPr>
                        <a:t>FONDS MONDIAL</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fr-FR" sz="1800" b="1" i="0" u="none" strike="noStrike" dirty="0">
                          <a:solidFill>
                            <a:srgbClr val="000000"/>
                          </a:solidFill>
                          <a:effectLst/>
                          <a:latin typeface="Times New Roman" panose="02020603050405020304" pitchFamily="18" charset="0"/>
                          <a:cs typeface="Times New Roman" panose="02020603050405020304" pitchFamily="18" charset="0"/>
                        </a:rPr>
                        <a:t>BATHA, KANEM, LAC, SILA, SALAMAT, OUADDAI, WADI FIRA</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fr-FR" sz="1800" b="1" i="0" u="none" strike="noStrike" dirty="0">
                          <a:solidFill>
                            <a:srgbClr val="000000"/>
                          </a:solidFill>
                          <a:effectLst/>
                          <a:latin typeface="Times New Roman" panose="02020603050405020304" pitchFamily="18" charset="0"/>
                          <a:cs typeface="Times New Roman" panose="02020603050405020304" pitchFamily="18" charset="0"/>
                        </a:rPr>
                        <a:t>43</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r>
              <a:tr h="1676732">
                <a:tc>
                  <a:txBody>
                    <a:bodyPr/>
                    <a:lstStyle/>
                    <a:p>
                      <a:pPr algn="ctr" fontAlgn="ctr"/>
                      <a:r>
                        <a:rPr lang="fr-FR" sz="1800" b="1" i="0" u="none" strike="noStrike">
                          <a:solidFill>
                            <a:srgbClr val="000000"/>
                          </a:solidFill>
                          <a:effectLst/>
                          <a:latin typeface="Times New Roman" panose="02020603050405020304" pitchFamily="18" charset="0"/>
                          <a:cs typeface="Times New Roman" panose="02020603050405020304" pitchFamily="18" charset="0"/>
                        </a:rPr>
                        <a:t>MALARIA CONSORTIUM</a:t>
                      </a:r>
                      <a:endParaRPr lang="fr-FR" sz="1800" b="1" i="0" u="none" strike="noStrike">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fr-FR" sz="1800" b="1" i="0" u="none" strike="noStrike" dirty="0">
                          <a:solidFill>
                            <a:srgbClr val="000000"/>
                          </a:solidFill>
                          <a:effectLst/>
                          <a:latin typeface="Times New Roman" panose="02020603050405020304" pitchFamily="18" charset="0"/>
                          <a:cs typeface="Times New Roman" panose="02020603050405020304" pitchFamily="18" charset="0"/>
                        </a:rPr>
                        <a:t>BATHA, CHARI BAGUIRMI, NDJAMENA, HADJER LAMIS, MAYO KEBBI EST, BARH ELGAZEL</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fr-FR" sz="1800" b="1" i="0" u="none" strike="noStrike" dirty="0">
                          <a:solidFill>
                            <a:srgbClr val="000000"/>
                          </a:solidFill>
                          <a:effectLst/>
                          <a:latin typeface="Times New Roman" panose="02020603050405020304" pitchFamily="18" charset="0"/>
                          <a:cs typeface="Times New Roman" panose="02020603050405020304" pitchFamily="18" charset="0"/>
                        </a:rPr>
                        <a:t>30 dont 1 avec digitalisation</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r h="419903">
                <a:tc>
                  <a:txBody>
                    <a:bodyPr/>
                    <a:lstStyle/>
                    <a:p>
                      <a:pPr algn="ctr" fontAlgn="ctr"/>
                      <a:r>
                        <a:rPr lang="fr-FR" sz="1800" b="1" i="0" u="none" strike="noStrike">
                          <a:solidFill>
                            <a:srgbClr val="000000"/>
                          </a:solidFill>
                          <a:effectLst/>
                          <a:latin typeface="Times New Roman" panose="02020603050405020304" pitchFamily="18" charset="0"/>
                          <a:cs typeface="Times New Roman" panose="02020603050405020304" pitchFamily="18" charset="0"/>
                        </a:rPr>
                        <a:t>UNICEF</a:t>
                      </a:r>
                      <a:endParaRPr lang="fr-FR" sz="1800" b="1" i="0" u="none" strike="noStrike">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r-FR" sz="1800" b="1" i="0" u="none" strike="noStrike" dirty="0">
                          <a:solidFill>
                            <a:srgbClr val="000000"/>
                          </a:solidFill>
                          <a:effectLst/>
                          <a:latin typeface="Times New Roman" panose="02020603050405020304" pitchFamily="18" charset="0"/>
                          <a:cs typeface="Times New Roman" panose="02020603050405020304" pitchFamily="18" charset="0"/>
                        </a:rPr>
                        <a:t>GUERA</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r-FR" sz="1800" b="1" i="0" u="none" strike="noStrike" dirty="0">
                          <a:solidFill>
                            <a:srgbClr val="000000"/>
                          </a:solidFill>
                          <a:effectLst/>
                          <a:latin typeface="Times New Roman" panose="02020603050405020304" pitchFamily="18" charset="0"/>
                          <a:cs typeface="Times New Roman" panose="02020603050405020304" pitchFamily="18" charset="0"/>
                        </a:rPr>
                        <a:t>7</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419903">
                <a:tc>
                  <a:txBody>
                    <a:bodyPr/>
                    <a:lstStyle/>
                    <a:p>
                      <a:pPr algn="ctr" fontAlgn="ctr"/>
                      <a:r>
                        <a:rPr lang="fr-FR" sz="1800" b="1" i="0" u="none" strike="noStrike">
                          <a:solidFill>
                            <a:srgbClr val="000000"/>
                          </a:solidFill>
                          <a:effectLst/>
                          <a:latin typeface="Times New Roman" panose="02020603050405020304" pitchFamily="18" charset="0"/>
                          <a:cs typeface="Times New Roman" panose="02020603050405020304" pitchFamily="18" charset="0"/>
                        </a:rPr>
                        <a:t>MSF France</a:t>
                      </a:r>
                      <a:endParaRPr lang="fr-FR" sz="1800" b="1" i="0" u="none" strike="noStrike">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fr-FR" sz="1800" b="1" i="0" u="none" strike="noStrike" dirty="0">
                          <a:solidFill>
                            <a:srgbClr val="000000"/>
                          </a:solidFill>
                          <a:effectLst/>
                          <a:latin typeface="Times New Roman" panose="02020603050405020304" pitchFamily="18" charset="0"/>
                          <a:cs typeface="Times New Roman" panose="02020603050405020304" pitchFamily="18" charset="0"/>
                        </a:rPr>
                        <a:t>MANDOUL</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fr-FR" sz="1800" b="1" i="0" u="none" strike="noStrike" dirty="0">
                          <a:solidFill>
                            <a:srgbClr val="000000"/>
                          </a:solidFill>
                          <a:effectLst/>
                          <a:latin typeface="Times New Roman" panose="02020603050405020304" pitchFamily="18" charset="0"/>
                          <a:cs typeface="Times New Roman" panose="02020603050405020304" pitchFamily="18" charset="0"/>
                        </a:rPr>
                        <a:t>4</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721" marR="2721" marT="2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r>
            </a:tbl>
          </a:graphicData>
        </a:graphic>
      </p:graphicFrame>
      <p:pic>
        <p:nvPicPr>
          <p:cNvPr id="15" name="Image 14"/>
          <p:cNvPicPr>
            <a:picLocks noChangeAspect="1"/>
          </p:cNvPicPr>
          <p:nvPr/>
        </p:nvPicPr>
        <p:blipFill rotWithShape="1">
          <a:blip r:embed="rId1" cstate="print">
            <a:extLst>
              <a:ext uri="{28A0092B-C50C-407E-A947-70E740481C1C}">
                <a14:useLocalDpi xmlns:a14="http://schemas.microsoft.com/office/drawing/2010/main" val="0"/>
              </a:ext>
            </a:extLst>
          </a:blip>
          <a:srcRect l="23733" t="5839" r="42574" b="4472"/>
          <a:stretch>
            <a:fillRect/>
          </a:stretch>
        </p:blipFill>
        <p:spPr>
          <a:xfrm>
            <a:off x="6192432" y="348418"/>
            <a:ext cx="4597167" cy="6228810"/>
          </a:xfrm>
          <a:prstGeom prst="rect">
            <a:avLst/>
          </a:prstGeom>
        </p:spPr>
      </p:pic>
      <p:sp>
        <p:nvSpPr>
          <p:cNvPr id="17" name="Rectangle 16"/>
          <p:cNvSpPr/>
          <p:nvPr/>
        </p:nvSpPr>
        <p:spPr>
          <a:xfrm>
            <a:off x="163207" y="929606"/>
            <a:ext cx="5751031" cy="646331"/>
          </a:xfrm>
          <a:prstGeom prst="rect">
            <a:avLst/>
          </a:prstGeom>
        </p:spPr>
        <p:txBody>
          <a:bodyPr wrap="square">
            <a:spAutoFit/>
          </a:bodyPr>
          <a:lstStyle/>
          <a:p>
            <a:pPr marL="285750" indent="-285750">
              <a:buFont typeface="Arial" panose="020B0604020202020204" pitchFamily="34" charset="0"/>
              <a:buChar char="•"/>
            </a:pPr>
            <a:r>
              <a:rPr lang="fr-FR" altLang="fr-FR" b="1" dirty="0">
                <a:solidFill>
                  <a:srgbClr val="002060"/>
                </a:solidFill>
                <a:latin typeface="Times New Roman" panose="02020603050405020304" pitchFamily="18" charset="0"/>
                <a:cs typeface="Times New Roman" panose="02020603050405020304" pitchFamily="18" charset="0"/>
              </a:rPr>
              <a:t>Au total 84 DS ont été couvert sur les 141 DS éligibles </a:t>
            </a:r>
            <a:endParaRPr lang="fr-FR" altLang="fr-FR" b="1" dirty="0">
              <a:solidFill>
                <a:srgbClr val="00206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altLang="fr-FR" b="1" dirty="0">
                <a:solidFill>
                  <a:srgbClr val="002060"/>
                </a:solidFill>
                <a:latin typeface="Times New Roman" panose="02020603050405020304" pitchFamily="18" charset="0"/>
                <a:cs typeface="Times New Roman" panose="02020603050405020304" pitchFamily="18" charset="0"/>
              </a:rPr>
              <a:t>44 DS ont expérimenté la digitalisation de la CPS</a:t>
            </a:r>
            <a:endParaRPr lang="fr-FR" dirty="0"/>
          </a:p>
        </p:txBody>
      </p:sp>
      <p:sp>
        <p:nvSpPr>
          <p:cNvPr id="18" name="Rectangle 17"/>
          <p:cNvSpPr/>
          <p:nvPr/>
        </p:nvSpPr>
        <p:spPr>
          <a:xfrm>
            <a:off x="8829367" y="205804"/>
            <a:ext cx="3149981" cy="93473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000" dirty="0">
                <a:latin typeface="Times New Roman" panose="02020603050405020304" pitchFamily="18" charset="0"/>
                <a:cs typeface="Times New Roman" panose="02020603050405020304" pitchFamily="18" charset="0"/>
              </a:rPr>
              <a:t>Provinces ayant expérimentées la </a:t>
            </a:r>
            <a:endParaRPr lang="fr-FR" sz="2000" dirty="0">
              <a:latin typeface="Times New Roman" panose="02020603050405020304" pitchFamily="18" charset="0"/>
              <a:cs typeface="Times New Roman" panose="02020603050405020304" pitchFamily="18" charset="0"/>
            </a:endParaRPr>
          </a:p>
          <a:p>
            <a:pPr algn="ctr"/>
            <a:r>
              <a:rPr lang="fr-FR" sz="2000" dirty="0">
                <a:latin typeface="Times New Roman" panose="02020603050405020304" pitchFamily="18" charset="0"/>
                <a:cs typeface="Times New Roman" panose="02020603050405020304" pitchFamily="18" charset="0"/>
              </a:rPr>
              <a:t>digitalisation de la CPS 2024</a:t>
            </a:r>
            <a:endParaRPr lang="fr-FR" sz="2000" dirty="0">
              <a:latin typeface="Times New Roman" panose="02020603050405020304" pitchFamily="18" charset="0"/>
              <a:cs typeface="Times New Roman" panose="02020603050405020304" pitchFamily="18" charset="0"/>
            </a:endParaRPr>
          </a:p>
        </p:txBody>
      </p:sp>
      <p:pic>
        <p:nvPicPr>
          <p:cNvPr id="8" name="Image 7"/>
          <p:cNvPicPr>
            <a:picLocks noChangeAspect="1"/>
          </p:cNvPicPr>
          <p:nvPr/>
        </p:nvPicPr>
        <p:blipFill>
          <a:blip r:embed="rId2"/>
          <a:stretch>
            <a:fillRect/>
          </a:stretch>
        </p:blipFill>
        <p:spPr>
          <a:xfrm>
            <a:off x="8149582" y="6347660"/>
            <a:ext cx="452528" cy="510339"/>
          </a:xfrm>
          <a:prstGeom prst="rect">
            <a:avLst/>
          </a:prstGeom>
        </p:spPr>
      </p:pic>
      <p:pic>
        <p:nvPicPr>
          <p:cNvPr id="9" name="Picture 2" descr="Malaria Consortium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4316" y="6347662"/>
            <a:ext cx="670258" cy="51033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p:nvPicPr>
        <p:blipFill>
          <a:blip r:embed="rId4"/>
          <a:stretch>
            <a:fillRect/>
          </a:stretch>
        </p:blipFill>
        <p:spPr>
          <a:xfrm>
            <a:off x="10817857" y="6324977"/>
            <a:ext cx="590431" cy="510338"/>
          </a:xfrm>
          <a:prstGeom prst="rect">
            <a:avLst/>
          </a:prstGeom>
        </p:spPr>
      </p:pic>
      <p:pic>
        <p:nvPicPr>
          <p:cNvPr id="13" name="Image 12"/>
          <p:cNvPicPr>
            <a:picLocks noChangeAspect="1"/>
          </p:cNvPicPr>
          <p:nvPr/>
        </p:nvPicPr>
        <p:blipFill>
          <a:blip r:embed="rId5"/>
          <a:stretch>
            <a:fillRect/>
          </a:stretch>
        </p:blipFill>
        <p:spPr>
          <a:xfrm>
            <a:off x="11581571" y="6324978"/>
            <a:ext cx="521385" cy="510338"/>
          </a:xfrm>
          <a:prstGeom prst="rect">
            <a:avLst/>
          </a:prstGeom>
        </p:spPr>
      </p:pic>
      <p:pic>
        <p:nvPicPr>
          <p:cNvPr id="14" name="Imag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9621" y="6324978"/>
            <a:ext cx="688053" cy="534790"/>
          </a:xfrm>
          <a:prstGeom prst="rect">
            <a:avLst/>
          </a:prstGeom>
        </p:spPr>
      </p:pic>
      <p:pic>
        <p:nvPicPr>
          <p:cNvPr id="19" name="Imag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47135" y="6331636"/>
            <a:ext cx="395766" cy="510338"/>
          </a:xfrm>
          <a:prstGeom prst="rect">
            <a:avLst/>
          </a:prstGeom>
        </p:spPr>
      </p:pic>
      <p:sp>
        <p:nvSpPr>
          <p:cNvPr id="20" name="Titre 1"/>
          <p:cNvSpPr>
            <a:spLocks noGrp="1"/>
          </p:cNvSpPr>
          <p:nvPr>
            <p:ph type="title"/>
          </p:nvPr>
        </p:nvSpPr>
        <p:spPr>
          <a:xfrm>
            <a:off x="163207" y="209954"/>
            <a:ext cx="5855942" cy="590376"/>
          </a:xfrm>
        </p:spPr>
        <p:txBody>
          <a:bodyPr>
            <a:normAutofit/>
          </a:bodyPr>
          <a:lstStyle/>
          <a:p>
            <a:pPr algn="ctr" hangingPunct="0"/>
            <a:r>
              <a:rPr lang="fr-FR" altLang="fr-FR" sz="2800" b="1" dirty="0">
                <a:latin typeface="Times New Roman" panose="02020603050405020304" pitchFamily="18" charset="0"/>
                <a:cs typeface="Times New Roman" panose="02020603050405020304" pitchFamily="18" charset="0"/>
              </a:rPr>
              <a:t>Couverture des districts éligibles</a:t>
            </a:r>
            <a:endParaRPr lang="fr-FR" altLang="fr-FR" sz="28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3961" y="64032"/>
            <a:ext cx="11376525" cy="507273"/>
          </a:xfrm>
        </p:spPr>
        <p:txBody>
          <a:bodyPr>
            <a:normAutofit/>
          </a:bodyPr>
          <a:lstStyle/>
          <a:p>
            <a:pPr algn="ct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Planification de la </a:t>
            </a:r>
            <a:r>
              <a:rPr lang="fr-FR" sz="2400" dirty="0">
                <a:latin typeface="Times New Roman" panose="02020603050405020304" pitchFamily="18" charset="0"/>
                <a:ea typeface="Calibri" panose="020F0502020204030204" pitchFamily="34" charset="0"/>
                <a:cs typeface="Times New Roman" panose="02020603050405020304" pitchFamily="18" charset="0"/>
              </a:rPr>
              <a:t>campagne CPS digitalisée</a:t>
            </a:r>
            <a:endParaRPr lang="fr-FR" sz="2000" dirty="0">
              <a:latin typeface="Arial" panose="020B0604020202020204" pitchFamily="34" charset="0"/>
              <a:cs typeface="Arial" panose="020B0604020202020204" pitchFamily="34" charset="0"/>
            </a:endParaRPr>
          </a:p>
        </p:txBody>
      </p:sp>
      <p:sp>
        <p:nvSpPr>
          <p:cNvPr id="8" name="Espace réservé du pied de page 3"/>
          <p:cNvSpPr txBox="1"/>
          <p:nvPr/>
        </p:nvSpPr>
        <p:spPr>
          <a:xfrm>
            <a:off x="353961" y="623069"/>
            <a:ext cx="11376525" cy="5315002"/>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b="1" dirty="0">
                <a:latin typeface="Times New Roman" panose="02020603050405020304" pitchFamily="18" charset="0"/>
                <a:ea typeface="Calibri" panose="020F0502020204030204" pitchFamily="34" charset="0"/>
                <a:cs typeface="Times New Roman" panose="02020603050405020304" pitchFamily="18" charset="0"/>
              </a:rPr>
              <a:t>La </a:t>
            </a:r>
            <a:r>
              <a:rPr lang="fr-FR" b="1" dirty="0" err="1">
                <a:latin typeface="Times New Roman" panose="02020603050405020304" pitchFamily="18" charset="0"/>
                <a:ea typeface="Calibri" panose="020F0502020204030204" pitchFamily="34" charset="0"/>
                <a:cs typeface="Times New Roman" panose="02020603050405020304" pitchFamily="18" charset="0"/>
              </a:rPr>
              <a:t>microplanification</a:t>
            </a:r>
            <a:r>
              <a:rPr lang="fr-FR" b="1" dirty="0">
                <a:latin typeface="Times New Roman" panose="02020603050405020304" pitchFamily="18" charset="0"/>
                <a:ea typeface="Calibri" panose="020F0502020204030204" pitchFamily="34" charset="0"/>
                <a:cs typeface="Times New Roman" panose="02020603050405020304" pitchFamily="18" charset="0"/>
              </a:rPr>
              <a:t> nous a permis non seulement à quantifier les intrants (SPAQ, Registres et autres) mais aussi de quantifier le besoin en terme d’outils informatiques (tablettes, powerbank, carte SIM et mégas internet)</a:t>
            </a:r>
            <a:endParaRPr lang="fr-FR"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fr-FR" b="1" dirty="0">
                <a:latin typeface="Times New Roman" panose="02020603050405020304" pitchFamily="18" charset="0"/>
                <a:ea typeface="Calibri" panose="020F0502020204030204" pitchFamily="34" charset="0"/>
                <a:cs typeface="Times New Roman" panose="02020603050405020304" pitchFamily="18" charset="0"/>
              </a:rPr>
              <a:t>Cette étape nous a permis de disponibiliser une quantité suffisante d’outils informatiques avec une quelques pièces de rechanges en cas de panne ou de perte.</a:t>
            </a:r>
            <a:endParaRPr lang="fr-FR" b="1" dirty="0">
              <a:latin typeface="Times New Roman" panose="02020603050405020304" pitchFamily="18" charset="0"/>
              <a:ea typeface="Calibri" panose="020F0502020204030204" pitchFamily="34" charset="0"/>
              <a:cs typeface="Times New Roman" panose="02020603050405020304" pitchFamily="18" charset="0"/>
            </a:endParaRPr>
          </a:p>
          <a:p>
            <a:endParaRPr lang="fr-FR" b="1"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q"/>
            </a:pPr>
            <a:r>
              <a:rPr lang="fr-FR" b="1" dirty="0">
                <a:latin typeface="Times New Roman" panose="02020603050405020304" pitchFamily="18" charset="0"/>
                <a:ea typeface="Calibri" panose="020F0502020204030204" pitchFamily="34" charset="0"/>
                <a:cs typeface="Times New Roman" panose="02020603050405020304" pitchFamily="18" charset="0"/>
              </a:rPr>
              <a:t>Ressources humaines</a:t>
            </a:r>
            <a:endParaRPr lang="fr-FR" b="1"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r>
              <a:rPr lang="fr-FR" b="1" dirty="0">
                <a:latin typeface="Times New Roman" panose="02020603050405020304" pitchFamily="18" charset="0"/>
                <a:ea typeface="Calibri" panose="020F0502020204030204" pitchFamily="34" charset="0"/>
                <a:cs typeface="Times New Roman" panose="02020603050405020304" pitchFamily="18" charset="0"/>
              </a:rPr>
              <a:t>Recrutement d’un consultant national en digitalisation </a:t>
            </a:r>
            <a:r>
              <a:rPr lang="fr-FR" dirty="0">
                <a:latin typeface="Times New Roman" panose="02020603050405020304" pitchFamily="18" charset="0"/>
                <a:ea typeface="Calibri" panose="020F0502020204030204" pitchFamily="34" charset="0"/>
                <a:cs typeface="Times New Roman" panose="02020603050405020304" pitchFamily="18" charset="0"/>
              </a:rPr>
              <a:t>pour la gestion de tout ce qui est en lien avec la digitalisation ;</a:t>
            </a:r>
            <a:endParaRPr lang="fr-FR"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r>
              <a:rPr lang="fr-FR" b="1" dirty="0">
                <a:latin typeface="Times New Roman" panose="02020603050405020304" pitchFamily="18" charset="0"/>
                <a:ea typeface="Calibri" panose="020F0502020204030204" pitchFamily="34" charset="0"/>
                <a:cs typeface="Times New Roman" panose="02020603050405020304" pitchFamily="18" charset="0"/>
              </a:rPr>
              <a:t>Recrutement de 50 techniciens de districts </a:t>
            </a:r>
            <a:r>
              <a:rPr lang="fr-FR" dirty="0">
                <a:latin typeface="Times New Roman" panose="02020603050405020304" pitchFamily="18" charset="0"/>
                <a:ea typeface="Calibri" panose="020F0502020204030204" pitchFamily="34" charset="0"/>
                <a:cs typeface="Times New Roman" panose="02020603050405020304" pitchFamily="18" charset="0"/>
              </a:rPr>
              <a:t>(43 pour la zone FM, 1 pour MC et 6 </a:t>
            </a:r>
            <a:r>
              <a:rPr lang="fr-FR" dirty="0" smtClean="0">
                <a:latin typeface="Times New Roman" panose="02020603050405020304" pitchFamily="18" charset="0"/>
                <a:ea typeface="Calibri" panose="020F0502020204030204" pitchFamily="34" charset="0"/>
                <a:cs typeface="Times New Roman" panose="02020603050405020304" pitchFamily="18" charset="0"/>
              </a:rPr>
              <a:t>réservistes) </a:t>
            </a:r>
            <a:r>
              <a:rPr lang="fr-FR" dirty="0">
                <a:latin typeface="Times New Roman" panose="02020603050405020304" pitchFamily="18" charset="0"/>
                <a:ea typeface="Calibri" panose="020F0502020204030204" pitchFamily="34" charset="0"/>
                <a:cs typeface="Times New Roman" panose="02020603050405020304" pitchFamily="18" charset="0"/>
              </a:rPr>
              <a:t>;</a:t>
            </a:r>
            <a:endParaRPr lang="fr-FR"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r>
              <a:rPr lang="fr-FR" b="1" dirty="0">
                <a:latin typeface="Times New Roman" panose="02020603050405020304" pitchFamily="18" charset="0"/>
                <a:ea typeface="Calibri" panose="020F0502020204030204" pitchFamily="34" charset="0"/>
                <a:cs typeface="Times New Roman" panose="02020603050405020304" pitchFamily="18" charset="0"/>
              </a:rPr>
              <a:t>Recrutement des relais communautaire </a:t>
            </a:r>
            <a:r>
              <a:rPr lang="fr-FR" dirty="0">
                <a:latin typeface="Times New Roman" panose="02020603050405020304" pitchFamily="18" charset="0"/>
                <a:ea typeface="Calibri" panose="020F0502020204030204" pitchFamily="34" charset="0"/>
                <a:cs typeface="Times New Roman" panose="02020603050405020304" pitchFamily="18" charset="0"/>
              </a:rPr>
              <a:t>avec des bonnes compétences sur l’utilisation des tablettes </a:t>
            </a:r>
            <a:r>
              <a:rPr lang="fr-FR" dirty="0" smtClean="0">
                <a:latin typeface="Times New Roman" panose="02020603050405020304" pitchFamily="18" charset="0"/>
                <a:ea typeface="Calibri" panose="020F0502020204030204" pitchFamily="34" charset="0"/>
                <a:cs typeface="Times New Roman" panose="02020603050405020304" pitchFamily="18" charset="0"/>
              </a:rPr>
              <a:t>;</a:t>
            </a:r>
            <a:endParaRPr lang="fr-FR" dirty="0" smtClean="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r>
              <a:rPr lang="fr-FR" b="1" dirty="0" smtClean="0">
                <a:latin typeface="Times New Roman" panose="02020603050405020304" pitchFamily="18" charset="0"/>
                <a:ea typeface="Calibri" panose="020F0502020204030204" pitchFamily="34" charset="0"/>
                <a:cs typeface="Times New Roman" panose="02020603050405020304" pitchFamily="18" charset="0"/>
              </a:rPr>
              <a:t>Recrutement des superviseurs de proximité et crieurs publiques.</a:t>
            </a:r>
            <a:endParaRPr lang="fr-FR" b="1"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q"/>
            </a:pPr>
            <a:r>
              <a:rPr lang="fr-FR" b="1" dirty="0">
                <a:latin typeface="Times New Roman" panose="02020603050405020304" pitchFamily="18" charset="0"/>
                <a:ea typeface="Calibri" panose="020F0502020204030204" pitchFamily="34" charset="0"/>
                <a:cs typeface="Times New Roman" panose="02020603050405020304" pitchFamily="18" charset="0"/>
              </a:rPr>
              <a:t>Formations</a:t>
            </a:r>
            <a:endParaRPr lang="fr-FR" b="1"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r>
              <a:rPr lang="fr-FR" b="1" dirty="0">
                <a:latin typeface="Times New Roman" panose="02020603050405020304" pitchFamily="18" charset="0"/>
                <a:ea typeface="Calibri" panose="020F0502020204030204" pitchFamily="34" charset="0"/>
                <a:cs typeface="Times New Roman" panose="02020603050405020304" pitchFamily="18" charset="0"/>
              </a:rPr>
              <a:t>Les techniciens en appui aux districts </a:t>
            </a:r>
            <a:r>
              <a:rPr lang="fr-FR" dirty="0">
                <a:latin typeface="Times New Roman" panose="02020603050405020304" pitchFamily="18" charset="0"/>
                <a:ea typeface="Calibri" panose="020F0502020204030204" pitchFamily="34" charset="0"/>
                <a:cs typeface="Times New Roman" panose="02020603050405020304" pitchFamily="18" charset="0"/>
              </a:rPr>
              <a:t>ont été formé sur la maintenance des tablettes, les techniques d’appui et de renforcement des capacités des équipes sur le terrain, les tracking des tablettes et des équipes, la préparation des justificatifs de la campagne ;</a:t>
            </a:r>
            <a:endParaRPr lang="fr-FR"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r>
              <a:rPr lang="fr-FR" b="1" dirty="0">
                <a:latin typeface="Times New Roman" panose="02020603050405020304" pitchFamily="18" charset="0"/>
                <a:ea typeface="Calibri" panose="020F0502020204030204" pitchFamily="34" charset="0"/>
                <a:cs typeface="Times New Roman" panose="02020603050405020304" pitchFamily="18" charset="0"/>
              </a:rPr>
              <a:t>Les superviseurs </a:t>
            </a:r>
            <a:r>
              <a:rPr lang="fr-FR" dirty="0">
                <a:latin typeface="Times New Roman" panose="02020603050405020304" pitchFamily="18" charset="0"/>
                <a:ea typeface="Calibri" panose="020F0502020204030204" pitchFamily="34" charset="0"/>
                <a:cs typeface="Times New Roman" panose="02020603050405020304" pitchFamily="18" charset="0"/>
              </a:rPr>
              <a:t>ont été formés à leur tour sur la gestion des incidents, l’appui des équipes des districts, DSP et RCS sur tous les aspects de la campagne y compris la </a:t>
            </a:r>
            <a:r>
              <a:rPr lang="fr-FR" dirty="0" smtClean="0">
                <a:latin typeface="Times New Roman" panose="02020603050405020304" pitchFamily="18" charset="0"/>
                <a:ea typeface="Calibri" panose="020F0502020204030204" pitchFamily="34" charset="0"/>
                <a:cs typeface="Times New Roman" panose="02020603050405020304" pitchFamily="18" charset="0"/>
              </a:rPr>
              <a:t>digitalisation ;</a:t>
            </a:r>
            <a:endParaRPr lang="fr-FR"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r>
              <a:rPr lang="fr-FR" b="1" dirty="0">
                <a:latin typeface="Times New Roman" panose="02020603050405020304" pitchFamily="18" charset="0"/>
                <a:ea typeface="Calibri" panose="020F0502020204030204" pitchFamily="34" charset="0"/>
                <a:cs typeface="Times New Roman" panose="02020603050405020304" pitchFamily="18" charset="0"/>
              </a:rPr>
              <a:t>Les formateurs nationaux </a:t>
            </a:r>
            <a:r>
              <a:rPr lang="fr-FR" dirty="0">
                <a:latin typeface="Times New Roman" panose="02020603050405020304" pitchFamily="18" charset="0"/>
                <a:ea typeface="Calibri" panose="020F0502020204030204" pitchFamily="34" charset="0"/>
                <a:cs typeface="Times New Roman" panose="02020603050405020304" pitchFamily="18" charset="0"/>
              </a:rPr>
              <a:t>ont été formés sur la digitalisation puis s’en est suivi la formation en </a:t>
            </a:r>
            <a:r>
              <a:rPr lang="fr-FR" dirty="0" smtClean="0">
                <a:latin typeface="Times New Roman" panose="02020603050405020304" pitchFamily="18" charset="0"/>
                <a:ea typeface="Calibri" panose="020F0502020204030204" pitchFamily="34" charset="0"/>
                <a:cs typeface="Times New Roman" panose="02020603050405020304" pitchFamily="18" charset="0"/>
              </a:rPr>
              <a:t>cascade.</a:t>
            </a:r>
            <a:endParaRPr lang="fr-FR"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1"/>
          <a:stretch>
            <a:fillRect/>
          </a:stretch>
        </p:blipFill>
        <p:spPr>
          <a:xfrm>
            <a:off x="2674429" y="5989833"/>
            <a:ext cx="707169" cy="827445"/>
          </a:xfrm>
          <a:prstGeom prst="rect">
            <a:avLst/>
          </a:prstGeom>
        </p:spPr>
      </p:pic>
      <p:pic>
        <p:nvPicPr>
          <p:cNvPr id="6" name="Picture 2" descr="Malaria Consortium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316" y="5989833"/>
            <a:ext cx="1047419" cy="82744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p:nvPicPr>
        <p:blipFill>
          <a:blip r:embed="rId3"/>
          <a:stretch>
            <a:fillRect/>
          </a:stretch>
        </p:blipFill>
        <p:spPr>
          <a:xfrm>
            <a:off x="7585410" y="5989833"/>
            <a:ext cx="922672" cy="827444"/>
          </a:xfrm>
          <a:prstGeom prst="rect">
            <a:avLst/>
          </a:prstGeom>
        </p:spPr>
      </p:pic>
      <p:pic>
        <p:nvPicPr>
          <p:cNvPr id="10" name="Image 9"/>
          <p:cNvPicPr>
            <a:picLocks noChangeAspect="1"/>
          </p:cNvPicPr>
          <p:nvPr/>
        </p:nvPicPr>
        <p:blipFill>
          <a:blip r:embed="rId4"/>
          <a:stretch>
            <a:fillRect/>
          </a:stretch>
        </p:blipFill>
        <p:spPr>
          <a:xfrm>
            <a:off x="8873758" y="5989834"/>
            <a:ext cx="814772" cy="827443"/>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1415" y="5989833"/>
            <a:ext cx="1075226" cy="827445"/>
          </a:xfrm>
          <a:prstGeom prst="rect">
            <a:avLst/>
          </a:prstGeom>
        </p:spPr>
      </p:pic>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7273" y="5989833"/>
            <a:ext cx="618467" cy="82744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7516" y="70683"/>
            <a:ext cx="11181347" cy="354652"/>
          </a:xfrm>
        </p:spPr>
        <p:txBody>
          <a:bodyPr>
            <a:normAutofit fontScale="90000"/>
          </a:bodyPr>
          <a:lstStyle/>
          <a:p>
            <a:pPr algn="ctr"/>
            <a:r>
              <a:rPr lang="fr-FR" sz="2000" b="1" dirty="0">
                <a:effectLst/>
                <a:latin typeface="Times New Roman" panose="02020603050405020304" pitchFamily="18" charset="0"/>
                <a:ea typeface="Calibri" panose="020F0502020204030204" pitchFamily="34" charset="0"/>
                <a:cs typeface="Times New Roman" panose="02020603050405020304" pitchFamily="18" charset="0"/>
              </a:rPr>
              <a:t>Graphique : Comparaison des données micro-planifiées par rapport aux enfants dénombrés pour la CPS 2024</a:t>
            </a:r>
            <a:endParaRPr lang="fr-FR" sz="1800" dirty="0">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4294967295"/>
          </p:nvPr>
        </p:nvSpPr>
        <p:spPr>
          <a:xfrm>
            <a:off x="7099065" y="1178837"/>
            <a:ext cx="4858333" cy="709361"/>
          </a:xfrm>
          <a:prstGeom prst="rect">
            <a:avLst/>
          </a:prstGeom>
        </p:spPr>
        <p:txBody>
          <a:bodyPr/>
          <a:lstStyle/>
          <a:p>
            <a:r>
              <a:rPr lang="fr-FR"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Commentaire</a:t>
            </a:r>
            <a:r>
              <a:rPr lang="fr-FR"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 population dénombrée </a:t>
            </a:r>
            <a:r>
              <a:rPr lang="fr-FR"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dépasse largement celle du Microplan pour toutes les DSP.</a:t>
            </a:r>
            <a:endParaRPr lang="fr-FR" sz="1600" dirty="0"/>
          </a:p>
        </p:txBody>
      </p:sp>
      <p:sp>
        <p:nvSpPr>
          <p:cNvPr id="5" name="Espace réservé du numéro de diapositive 4"/>
          <p:cNvSpPr>
            <a:spLocks noGrp="1"/>
          </p:cNvSpPr>
          <p:nvPr>
            <p:ph type="sldNum" sz="quarter" idx="12"/>
          </p:nvPr>
        </p:nvSpPr>
        <p:spPr>
          <a:xfrm>
            <a:off x="6955558" y="6484017"/>
            <a:ext cx="2743200" cy="365125"/>
          </a:xfrm>
        </p:spPr>
        <p:txBody>
          <a:bodyPr/>
          <a:lstStyle/>
          <a:p>
            <a:fld id="{27E0BB98-DA0F-4719-BE7A-687BE969C827}" type="slidenum">
              <a:rPr lang="fr-FR" smtClean="0"/>
            </a:fld>
            <a:endParaRPr lang="fr-FR" dirty="0"/>
          </a:p>
        </p:txBody>
      </p:sp>
      <p:graphicFrame>
        <p:nvGraphicFramePr>
          <p:cNvPr id="6" name="Graphique 5"/>
          <p:cNvGraphicFramePr/>
          <p:nvPr/>
        </p:nvGraphicFramePr>
        <p:xfrm>
          <a:off x="1203158" y="457200"/>
          <a:ext cx="9958260" cy="5348177"/>
        </p:xfrm>
        <a:graphic>
          <a:graphicData uri="http://schemas.openxmlformats.org/drawingml/2006/chart">
            <c:chart xmlns:c="http://schemas.openxmlformats.org/drawingml/2006/chart" xmlns:r="http://schemas.openxmlformats.org/officeDocument/2006/relationships" r:id="rId1"/>
          </a:graphicData>
        </a:graphic>
      </p:graphicFrame>
      <p:pic>
        <p:nvPicPr>
          <p:cNvPr id="8" name="Image 7"/>
          <p:cNvPicPr>
            <a:picLocks noChangeAspect="1"/>
          </p:cNvPicPr>
          <p:nvPr/>
        </p:nvPicPr>
        <p:blipFill>
          <a:blip r:embed="rId2"/>
          <a:stretch>
            <a:fillRect/>
          </a:stretch>
        </p:blipFill>
        <p:spPr>
          <a:xfrm>
            <a:off x="2674429" y="6037005"/>
            <a:ext cx="707169" cy="780273"/>
          </a:xfrm>
          <a:prstGeom prst="rect">
            <a:avLst/>
          </a:prstGeom>
        </p:spPr>
      </p:pic>
      <p:pic>
        <p:nvPicPr>
          <p:cNvPr id="9" name="Picture 2" descr="Malaria Consortium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316" y="6037005"/>
            <a:ext cx="1047419" cy="78027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p:nvPicPr>
        <p:blipFill>
          <a:blip r:embed="rId4"/>
          <a:stretch>
            <a:fillRect/>
          </a:stretch>
        </p:blipFill>
        <p:spPr>
          <a:xfrm>
            <a:off x="7585410" y="6037005"/>
            <a:ext cx="922672" cy="780272"/>
          </a:xfrm>
          <a:prstGeom prst="rect">
            <a:avLst/>
          </a:prstGeom>
        </p:spPr>
      </p:pic>
      <p:pic>
        <p:nvPicPr>
          <p:cNvPr id="11" name="Image 10"/>
          <p:cNvPicPr>
            <a:picLocks noChangeAspect="1"/>
          </p:cNvPicPr>
          <p:nvPr/>
        </p:nvPicPr>
        <p:blipFill>
          <a:blip r:embed="rId5"/>
          <a:stretch>
            <a:fillRect/>
          </a:stretch>
        </p:blipFill>
        <p:spPr>
          <a:xfrm>
            <a:off x="8873758" y="6037006"/>
            <a:ext cx="814772" cy="780271"/>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1415" y="6037005"/>
            <a:ext cx="1075226" cy="780273"/>
          </a:xfrm>
          <a:prstGeom prst="rect">
            <a:avLst/>
          </a:prstGeom>
        </p:spPr>
      </p:pic>
      <p:pic>
        <p:nvPicPr>
          <p:cNvPr id="13" name="Imag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7273" y="6037005"/>
            <a:ext cx="618467" cy="78027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598" y="1010652"/>
            <a:ext cx="4892843" cy="646331"/>
          </a:xfrm>
          <a:prstGeom prst="rect">
            <a:avLst/>
          </a:prstGeom>
          <a:noFill/>
        </p:spPr>
        <p:txBody>
          <a:bodyPr wrap="square" rtlCol="0">
            <a:spAutoFit/>
          </a:bodyPr>
          <a:lstStyle/>
          <a:p>
            <a:pPr marL="285750" lvl="0" indent="-285750" hangingPunct="0">
              <a:buFont typeface="Arial" panose="020B0604020202020204" pitchFamily="34" charset="0"/>
              <a:buChar char="•"/>
            </a:pPr>
            <a:endParaRPr lang="fr-FR" sz="1800" dirty="0"/>
          </a:p>
          <a:p>
            <a:endParaRPr lang="x-none" dirty="0"/>
          </a:p>
        </p:txBody>
      </p:sp>
      <p:sp>
        <p:nvSpPr>
          <p:cNvPr id="3" name="TextBox 2"/>
          <p:cNvSpPr txBox="1"/>
          <p:nvPr/>
        </p:nvSpPr>
        <p:spPr>
          <a:xfrm>
            <a:off x="314587" y="1168989"/>
            <a:ext cx="9732383" cy="4647426"/>
          </a:xfrm>
          <a:prstGeom prst="rect">
            <a:avLst/>
          </a:prstGeom>
          <a:noFill/>
        </p:spPr>
        <p:txBody>
          <a:bodyPr wrap="square" rtlCol="0">
            <a:spAutoFit/>
          </a:bodyPr>
          <a:lstStyle/>
          <a:p>
            <a:pPr lvl="1" algn="just"/>
            <a:r>
              <a:rPr lang="fr-FR" sz="2200" b="1" dirty="0">
                <a:solidFill>
                  <a:srgbClr val="002060"/>
                </a:solidFill>
                <a:latin typeface="Times New Roman" panose="02020603050405020304" pitchFamily="18" charset="0"/>
                <a:cs typeface="Times New Roman" panose="02020603050405020304" pitchFamily="18" charset="0"/>
              </a:rPr>
              <a:t>L’approche utilisée est la numérisation de tous les outils papier de la campagne pour une mise en œuvre combinant (outils papier et tablette). Pour ce faire, ces 4 approches ont été appliquées, à savoir :</a:t>
            </a:r>
            <a:endParaRPr lang="fr-FR" sz="2200" b="1" dirty="0">
              <a:solidFill>
                <a:srgbClr val="002060"/>
              </a:solidFill>
              <a:latin typeface="Times New Roman" panose="02020603050405020304" pitchFamily="18" charset="0"/>
              <a:cs typeface="Times New Roman" panose="02020603050405020304" pitchFamily="18" charset="0"/>
            </a:endParaRPr>
          </a:p>
          <a:p>
            <a:pPr lvl="1" algn="just"/>
            <a:endParaRPr lang="fr-FR" sz="400" b="1" dirty="0">
              <a:solidFill>
                <a:srgbClr val="002060"/>
              </a:solidFill>
              <a:latin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q"/>
            </a:pPr>
            <a:r>
              <a:rPr lang="fr-FR" sz="2200" b="1" dirty="0">
                <a:solidFill>
                  <a:srgbClr val="002060"/>
                </a:solidFill>
                <a:latin typeface="Times New Roman" panose="02020603050405020304" pitchFamily="18" charset="0"/>
                <a:cs typeface="Times New Roman" panose="02020603050405020304" pitchFamily="18" charset="0"/>
              </a:rPr>
              <a:t>Système utilisé </a:t>
            </a:r>
            <a:r>
              <a:rPr lang="fr-FR" sz="2200" dirty="0">
                <a:solidFill>
                  <a:srgbClr val="002060"/>
                </a:solidFill>
                <a:latin typeface="Times New Roman" panose="02020603050405020304" pitchFamily="18" charset="0"/>
                <a:cs typeface="Times New Roman" panose="02020603050405020304" pitchFamily="18" charset="0"/>
              </a:rPr>
              <a:t>: </a:t>
            </a:r>
            <a:r>
              <a:rPr lang="fr-FR" sz="2200" b="1" dirty="0">
                <a:solidFill>
                  <a:srgbClr val="002060"/>
                </a:solidFill>
                <a:latin typeface="Times New Roman" panose="02020603050405020304" pitchFamily="18" charset="0"/>
                <a:cs typeface="Times New Roman" panose="02020603050405020304" pitchFamily="18" charset="0"/>
              </a:rPr>
              <a:t>DHIS2</a:t>
            </a:r>
            <a:r>
              <a:rPr lang="fr-FR" sz="2200" dirty="0">
                <a:solidFill>
                  <a:srgbClr val="002060"/>
                </a:solidFill>
                <a:latin typeface="Times New Roman" panose="02020603050405020304" pitchFamily="18" charset="0"/>
                <a:cs typeface="Times New Roman" panose="02020603050405020304" pitchFamily="18" charset="0"/>
              </a:rPr>
              <a:t> </a:t>
            </a:r>
            <a:endParaRPr lang="fr-FR" sz="2200" dirty="0">
              <a:solidFill>
                <a:srgbClr val="002060"/>
              </a:solidFill>
              <a:latin typeface="Times New Roman" panose="02020603050405020304" pitchFamily="18" charset="0"/>
              <a:cs typeface="Times New Roman" panose="02020603050405020304" pitchFamily="18" charset="0"/>
            </a:endParaRPr>
          </a:p>
          <a:p>
            <a:pPr marL="1714500" lvl="3" indent="-342900" algn="just">
              <a:buFont typeface="Wingdings" panose="05000000000000000000" pitchFamily="2" charset="2"/>
              <a:buChar char="Ø"/>
            </a:pPr>
            <a:r>
              <a:rPr lang="fr-FR" sz="2200" b="1" dirty="0">
                <a:solidFill>
                  <a:srgbClr val="002060"/>
                </a:solidFill>
                <a:latin typeface="Times New Roman" panose="02020603050405020304" pitchFamily="18" charset="0"/>
                <a:cs typeface="Times New Roman" panose="02020603050405020304" pitchFamily="18" charset="0"/>
              </a:rPr>
              <a:t>Tracker</a:t>
            </a:r>
            <a:r>
              <a:rPr lang="fr-FR" sz="2200" dirty="0">
                <a:solidFill>
                  <a:srgbClr val="002060"/>
                </a:solidFill>
                <a:latin typeface="Times New Roman" panose="02020603050405020304" pitchFamily="18" charset="0"/>
                <a:cs typeface="Times New Roman" panose="02020603050405020304" pitchFamily="18" charset="0"/>
              </a:rPr>
              <a:t> pour le suivi </a:t>
            </a:r>
            <a:r>
              <a:rPr lang="fr-FR" sz="2200" dirty="0" smtClean="0">
                <a:solidFill>
                  <a:srgbClr val="002060"/>
                </a:solidFill>
                <a:latin typeface="Times New Roman" panose="02020603050405020304" pitchFamily="18" charset="0"/>
                <a:cs typeface="Times New Roman" panose="02020603050405020304" pitchFamily="18" charset="0"/>
              </a:rPr>
              <a:t>individuel</a:t>
            </a:r>
            <a:endParaRPr lang="fr-FR" sz="2200" dirty="0">
              <a:solidFill>
                <a:srgbClr val="002060"/>
              </a:solidFill>
              <a:latin typeface="Times New Roman" panose="02020603050405020304" pitchFamily="18" charset="0"/>
              <a:cs typeface="Times New Roman" panose="02020603050405020304" pitchFamily="18" charset="0"/>
            </a:endParaRPr>
          </a:p>
          <a:p>
            <a:pPr marL="1714500" lvl="3" indent="-342900" algn="just">
              <a:buFont typeface="Wingdings" panose="05000000000000000000" pitchFamily="2" charset="2"/>
              <a:buChar char="Ø"/>
            </a:pPr>
            <a:r>
              <a:rPr lang="fr-FR" sz="2200" b="1" dirty="0">
                <a:solidFill>
                  <a:srgbClr val="002060"/>
                </a:solidFill>
                <a:latin typeface="Times New Roman" panose="02020603050405020304" pitchFamily="18" charset="0"/>
                <a:cs typeface="Times New Roman" panose="02020603050405020304" pitchFamily="18" charset="0"/>
              </a:rPr>
              <a:t>evenements</a:t>
            </a:r>
            <a:r>
              <a:rPr lang="fr-FR" sz="2200" dirty="0">
                <a:solidFill>
                  <a:srgbClr val="002060"/>
                </a:solidFill>
                <a:latin typeface="Times New Roman" panose="02020603050405020304" pitchFamily="18" charset="0"/>
                <a:cs typeface="Times New Roman" panose="02020603050405020304" pitchFamily="18" charset="0"/>
              </a:rPr>
              <a:t> pour la supervision et </a:t>
            </a:r>
            <a:endParaRPr lang="fr-FR" sz="2200" dirty="0">
              <a:solidFill>
                <a:srgbClr val="002060"/>
              </a:solidFill>
              <a:latin typeface="Times New Roman" panose="02020603050405020304" pitchFamily="18" charset="0"/>
              <a:cs typeface="Times New Roman" panose="02020603050405020304" pitchFamily="18" charset="0"/>
            </a:endParaRPr>
          </a:p>
          <a:p>
            <a:pPr marL="1714500" lvl="3" indent="-342900" algn="just">
              <a:buFont typeface="Wingdings" panose="05000000000000000000" pitchFamily="2" charset="2"/>
              <a:buChar char="Ø"/>
            </a:pPr>
            <a:r>
              <a:rPr lang="fr-FR" sz="2200" b="1" dirty="0">
                <a:solidFill>
                  <a:srgbClr val="002060"/>
                </a:solidFill>
                <a:latin typeface="Times New Roman" panose="02020603050405020304" pitchFamily="18" charset="0"/>
                <a:cs typeface="Times New Roman" panose="02020603050405020304" pitchFamily="18" charset="0"/>
              </a:rPr>
              <a:t>agrégé</a:t>
            </a:r>
            <a:r>
              <a:rPr lang="fr-FR" sz="2200" dirty="0">
                <a:solidFill>
                  <a:srgbClr val="002060"/>
                </a:solidFill>
                <a:latin typeface="Times New Roman" panose="02020603050405020304" pitchFamily="18" charset="0"/>
                <a:cs typeface="Times New Roman" panose="02020603050405020304" pitchFamily="18" charset="0"/>
              </a:rPr>
              <a:t> pour la gestion de stock</a:t>
            </a:r>
            <a:endParaRPr lang="fr-FR" sz="2200" dirty="0">
              <a:solidFill>
                <a:srgbClr val="002060"/>
              </a:solidFill>
              <a:latin typeface="Times New Roman" panose="02020603050405020304" pitchFamily="18" charset="0"/>
              <a:cs typeface="Times New Roman" panose="02020603050405020304" pitchFamily="18" charset="0"/>
            </a:endParaRPr>
          </a:p>
          <a:p>
            <a:pPr lvl="3" algn="just"/>
            <a:endParaRPr lang="fr-FR" sz="900" dirty="0">
              <a:solidFill>
                <a:srgbClr val="002060"/>
              </a:solidFill>
              <a:latin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q"/>
            </a:pPr>
            <a:r>
              <a:rPr lang="fr-FR" sz="2200" b="1" dirty="0">
                <a:solidFill>
                  <a:srgbClr val="002060"/>
                </a:solidFill>
                <a:latin typeface="Times New Roman" panose="02020603050405020304" pitchFamily="18" charset="0"/>
                <a:cs typeface="Times New Roman" panose="02020603050405020304" pitchFamily="18" charset="0"/>
              </a:rPr>
              <a:t>Stratégie</a:t>
            </a:r>
            <a:r>
              <a:rPr lang="fr-FR" sz="2200" dirty="0">
                <a:solidFill>
                  <a:srgbClr val="002060"/>
                </a:solidFill>
                <a:latin typeface="Times New Roman" panose="02020603050405020304" pitchFamily="18" charset="0"/>
                <a:cs typeface="Times New Roman" panose="02020603050405020304" pitchFamily="18" charset="0"/>
              </a:rPr>
              <a:t> : En mode porte-à-porte (PAP)</a:t>
            </a:r>
            <a:endParaRPr lang="fr-FR" sz="2200" dirty="0">
              <a:solidFill>
                <a:srgbClr val="002060"/>
              </a:solidFill>
              <a:latin typeface="Times New Roman" panose="02020603050405020304" pitchFamily="18" charset="0"/>
              <a:cs typeface="Times New Roman" panose="02020603050405020304" pitchFamily="18" charset="0"/>
            </a:endParaRPr>
          </a:p>
          <a:p>
            <a:pPr lvl="1" algn="just"/>
            <a:endParaRPr lang="fr-FR" sz="700" dirty="0">
              <a:solidFill>
                <a:srgbClr val="002060"/>
              </a:solidFill>
              <a:latin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q"/>
            </a:pPr>
            <a:r>
              <a:rPr lang="fr-FR" sz="2200" b="1" dirty="0">
                <a:solidFill>
                  <a:srgbClr val="002060"/>
                </a:solidFill>
                <a:latin typeface="Times New Roman" panose="02020603050405020304" pitchFamily="18" charset="0"/>
                <a:cs typeface="Times New Roman" panose="02020603050405020304" pitchFamily="18" charset="0"/>
              </a:rPr>
              <a:t>Approche</a:t>
            </a:r>
            <a:r>
              <a:rPr lang="fr-FR" sz="2200" dirty="0">
                <a:solidFill>
                  <a:srgbClr val="002060"/>
                </a:solidFill>
                <a:latin typeface="Times New Roman" panose="02020603050405020304" pitchFamily="18" charset="0"/>
                <a:cs typeface="Times New Roman" panose="02020603050405020304" pitchFamily="18" charset="0"/>
              </a:rPr>
              <a:t> combinant simultanément le dénombrement des ménages et l’administration de SPAQ en DOT</a:t>
            </a:r>
            <a:endParaRPr lang="fr-FR" sz="2200" dirty="0">
              <a:solidFill>
                <a:srgbClr val="002060"/>
              </a:solidFill>
              <a:latin typeface="Times New Roman" panose="02020603050405020304" pitchFamily="18" charset="0"/>
              <a:cs typeface="Times New Roman" panose="02020603050405020304" pitchFamily="18" charset="0"/>
            </a:endParaRPr>
          </a:p>
          <a:p>
            <a:pPr lvl="1" algn="just"/>
            <a:endParaRPr lang="fr-FR" sz="400" dirty="0">
              <a:solidFill>
                <a:srgbClr val="002060"/>
              </a:solidFill>
              <a:latin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q"/>
            </a:pPr>
            <a:r>
              <a:rPr lang="fr-FR" sz="2200" b="1" dirty="0">
                <a:solidFill>
                  <a:srgbClr val="002060"/>
                </a:solidFill>
                <a:latin typeface="Times New Roman" panose="02020603050405020304" pitchFamily="18" charset="0"/>
                <a:cs typeface="Times New Roman" panose="02020603050405020304" pitchFamily="18" charset="0"/>
              </a:rPr>
              <a:t>Collecte des données</a:t>
            </a:r>
            <a:r>
              <a:rPr lang="fr-FR" sz="2200" b="1" i="1" dirty="0">
                <a:solidFill>
                  <a:srgbClr val="002060"/>
                </a:solidFill>
                <a:latin typeface="Times New Roman" panose="02020603050405020304" pitchFamily="18" charset="0"/>
                <a:cs typeface="Times New Roman" panose="02020603050405020304" pitchFamily="18" charset="0"/>
              </a:rPr>
              <a:t> </a:t>
            </a:r>
            <a:r>
              <a:rPr lang="fr-FR" sz="2200" dirty="0">
                <a:solidFill>
                  <a:srgbClr val="002060"/>
                </a:solidFill>
                <a:latin typeface="Times New Roman" panose="02020603050405020304" pitchFamily="18" charset="0"/>
                <a:cs typeface="Times New Roman" panose="02020603050405020304" pitchFamily="18" charset="0"/>
              </a:rPr>
              <a:t>mode hybride avec cohabitation d’une collecte numérisée et l’utilisation en même temps de support papier.</a:t>
            </a:r>
            <a:endParaRPr lang="fr-FR" sz="2200" b="1" dirty="0">
              <a:solidFill>
                <a:srgbClr val="002060"/>
              </a:solidFill>
              <a:latin typeface="Times New Roman" panose="02020603050405020304" pitchFamily="18" charset="0"/>
              <a:cs typeface="Times New Roman" panose="02020603050405020304" pitchFamily="18" charset="0"/>
            </a:endParaRPr>
          </a:p>
        </p:txBody>
      </p:sp>
      <p:pic>
        <p:nvPicPr>
          <p:cNvPr id="9" name="Imag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012756" y="3793712"/>
            <a:ext cx="2179244" cy="1764789"/>
          </a:xfrm>
          <a:prstGeom prst="rect">
            <a:avLst/>
          </a:prstGeom>
        </p:spPr>
      </p:pic>
      <p:pic>
        <p:nvPicPr>
          <p:cNvPr id="11" name="Image 10"/>
          <p:cNvPicPr>
            <a:picLocks noChangeAspect="1"/>
          </p:cNvPicPr>
          <p:nvPr/>
        </p:nvPicPr>
        <p:blipFill>
          <a:blip r:embed="rId2"/>
          <a:stretch>
            <a:fillRect/>
          </a:stretch>
        </p:blipFill>
        <p:spPr>
          <a:xfrm>
            <a:off x="9544612" y="132653"/>
            <a:ext cx="2433727" cy="905979"/>
          </a:xfrm>
          <a:prstGeom prst="rect">
            <a:avLst/>
          </a:prstGeom>
          <a:ln>
            <a:noFill/>
          </a:ln>
        </p:spPr>
      </p:pic>
      <p:pic>
        <p:nvPicPr>
          <p:cNvPr id="10" name="Image 9"/>
          <p:cNvPicPr>
            <a:picLocks noChangeAspect="1"/>
          </p:cNvPicPr>
          <p:nvPr/>
        </p:nvPicPr>
        <p:blipFill>
          <a:blip r:embed="rId3"/>
          <a:stretch>
            <a:fillRect/>
          </a:stretch>
        </p:blipFill>
        <p:spPr>
          <a:xfrm>
            <a:off x="2674429" y="5974753"/>
            <a:ext cx="707169" cy="842526"/>
          </a:xfrm>
          <a:prstGeom prst="rect">
            <a:avLst/>
          </a:prstGeom>
        </p:spPr>
      </p:pic>
      <p:pic>
        <p:nvPicPr>
          <p:cNvPr id="12" name="Picture 2" descr="Malaria Consortium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316" y="5974752"/>
            <a:ext cx="1047419" cy="84252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p:nvPicPr>
        <p:blipFill>
          <a:blip r:embed="rId5"/>
          <a:stretch>
            <a:fillRect/>
          </a:stretch>
        </p:blipFill>
        <p:spPr>
          <a:xfrm>
            <a:off x="7585410" y="5974752"/>
            <a:ext cx="922672" cy="842525"/>
          </a:xfrm>
          <a:prstGeom prst="rect">
            <a:avLst/>
          </a:prstGeom>
        </p:spPr>
      </p:pic>
      <p:pic>
        <p:nvPicPr>
          <p:cNvPr id="16" name="Image 15"/>
          <p:cNvPicPr>
            <a:picLocks noChangeAspect="1"/>
          </p:cNvPicPr>
          <p:nvPr/>
        </p:nvPicPr>
        <p:blipFill>
          <a:blip r:embed="rId6"/>
          <a:stretch>
            <a:fillRect/>
          </a:stretch>
        </p:blipFill>
        <p:spPr>
          <a:xfrm>
            <a:off x="8873758" y="5974754"/>
            <a:ext cx="814772" cy="842524"/>
          </a:xfrm>
          <a:prstGeom prst="rect">
            <a:avLst/>
          </a:prstGeom>
        </p:spPr>
      </p:pic>
      <p:pic>
        <p:nvPicPr>
          <p:cNvPr id="17" name="Imag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1415" y="5974753"/>
            <a:ext cx="1075226" cy="842526"/>
          </a:xfrm>
          <a:prstGeom prst="rect">
            <a:avLst/>
          </a:prstGeom>
        </p:spPr>
      </p:pic>
      <p:pic>
        <p:nvPicPr>
          <p:cNvPr id="18" name="Imag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47273" y="5974752"/>
            <a:ext cx="618467" cy="842525"/>
          </a:xfrm>
          <a:prstGeom prst="rect">
            <a:avLst/>
          </a:prstGeom>
        </p:spPr>
      </p:pic>
      <p:sp>
        <p:nvSpPr>
          <p:cNvPr id="19" name="Titre 3"/>
          <p:cNvSpPr>
            <a:spLocks noGrp="1"/>
          </p:cNvSpPr>
          <p:nvPr>
            <p:ph type="title"/>
          </p:nvPr>
        </p:nvSpPr>
        <p:spPr>
          <a:xfrm>
            <a:off x="551872" y="432182"/>
            <a:ext cx="5254769" cy="499301"/>
          </a:xfrm>
        </p:spPr>
        <p:txBody>
          <a:bodyPr>
            <a:normAutofit/>
          </a:bodyPr>
          <a:lstStyle/>
          <a:p>
            <a:pPr algn="ctr"/>
            <a:r>
              <a:rPr lang="fr-FR" sz="2800" b="1" dirty="0">
                <a:latin typeface="Times New Roman" panose="02020603050405020304" pitchFamily="18" charset="0"/>
                <a:cs typeface="Times New Roman" panose="02020603050405020304" pitchFamily="18" charset="0"/>
              </a:rPr>
              <a:t>Approche de digitalisation</a:t>
            </a:r>
            <a:endParaRPr lang="fr-FR" sz="2800" b="1" dirty="0">
              <a:latin typeface="Times New Roman" panose="02020603050405020304" pitchFamily="18" charset="0"/>
              <a:cs typeface="Times New Roman" panose="02020603050405020304" pitchFamily="18" charset="0"/>
            </a:endParaRPr>
          </a:p>
        </p:txBody>
      </p:sp>
      <p:pic>
        <p:nvPicPr>
          <p:cNvPr id="20" name="Espace réservé du contenu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2852" y="2350932"/>
            <a:ext cx="2910348" cy="1749119"/>
          </a:xfrm>
          <a:prstGeom prst="rect">
            <a:avLst/>
          </a:prstGeom>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7780" y="560070"/>
            <a:ext cx="11732119" cy="5783525"/>
          </a:xfrm>
        </p:spPr>
        <p:txBody>
          <a:bodyPr>
            <a:normAutofit fontScale="62500" lnSpcReduction="20000"/>
          </a:bodyPr>
          <a:lstStyle/>
          <a:p>
            <a:pPr marL="0" indent="0" algn="just">
              <a:lnSpc>
                <a:spcPct val="120000"/>
              </a:lnSpc>
              <a:buNone/>
            </a:pPr>
            <a:r>
              <a:rPr lang="fr-FR" b="1" u="sng" dirty="0">
                <a:latin typeface="Times New Roman" panose="02020603050405020304" pitchFamily="18" charset="0"/>
                <a:cs typeface="Times New Roman" panose="02020603050405020304" pitchFamily="18" charset="0"/>
              </a:rPr>
              <a:t>Appui aux districts</a:t>
            </a:r>
            <a:endParaRPr lang="fr-FR" u="sng" dirty="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fr-FR" b="0" dirty="0">
                <a:latin typeface="Times New Roman" panose="02020603050405020304" pitchFamily="18" charset="0"/>
                <a:cs typeface="Times New Roman" panose="02020603050405020304" pitchFamily="18" charset="0"/>
              </a:rPr>
              <a:t>Un </a:t>
            </a:r>
            <a:r>
              <a:rPr lang="fr-FR" dirty="0">
                <a:latin typeface="Times New Roman" panose="02020603050405020304" pitchFamily="18" charset="0"/>
                <a:cs typeface="Times New Roman" panose="02020603050405020304" pitchFamily="18" charset="0"/>
              </a:rPr>
              <a:t>technicien</a:t>
            </a:r>
            <a:r>
              <a:rPr lang="fr-FR" b="0" dirty="0">
                <a:latin typeface="Times New Roman" panose="02020603050405020304" pitchFamily="18" charset="0"/>
                <a:cs typeface="Times New Roman" panose="02020603050405020304" pitchFamily="18" charset="0"/>
              </a:rPr>
              <a:t> est affecté par district pour appuyer l’équipe cadre, les RCS et les relais en matière de digitalisation, de suivi des équipes, de la remonté des données et de la préparation des justifs de qualité ;</a:t>
            </a:r>
            <a:endParaRPr lang="fr-FR" b="0" dirty="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fr-FR" dirty="0">
                <a:latin typeface="Times New Roman" panose="02020603050405020304" pitchFamily="18" charset="0"/>
                <a:cs typeface="Times New Roman" panose="02020603050405020304" pitchFamily="18" charset="0"/>
              </a:rPr>
              <a:t>Un superviseur du niveau central </a:t>
            </a:r>
            <a:r>
              <a:rPr lang="fr-FR" b="0" dirty="0">
                <a:latin typeface="Times New Roman" panose="02020603050405020304" pitchFamily="18" charset="0"/>
                <a:cs typeface="Times New Roman" panose="02020603050405020304" pitchFamily="18" charset="0"/>
              </a:rPr>
              <a:t>est chargé de couvrir entre </a:t>
            </a:r>
            <a:r>
              <a:rPr lang="fr-FR" dirty="0">
                <a:latin typeface="Times New Roman" panose="02020603050405020304" pitchFamily="18" charset="0"/>
                <a:cs typeface="Times New Roman" panose="02020603050405020304" pitchFamily="18" charset="0"/>
              </a:rPr>
              <a:t>3 et 4 districts </a:t>
            </a:r>
            <a:r>
              <a:rPr lang="fr-FR" b="0" dirty="0">
                <a:latin typeface="Times New Roman" panose="02020603050405020304" pitchFamily="18" charset="0"/>
                <a:cs typeface="Times New Roman" panose="02020603050405020304" pitchFamily="18" charset="0"/>
              </a:rPr>
              <a:t>dans une province dont la mission principale l’appui des équipes des districts en matière de coordination, de suivi et de résolution des conflits/difficultés, etc. ;</a:t>
            </a:r>
            <a:endParaRPr lang="fr-FR" b="0" dirty="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fr-FR" b="0" dirty="0">
                <a:latin typeface="Times New Roman" panose="02020603050405020304" pitchFamily="18" charset="0"/>
                <a:cs typeface="Times New Roman" panose="02020603050405020304" pitchFamily="18" charset="0"/>
              </a:rPr>
              <a:t>La vérification systématique de la </a:t>
            </a:r>
            <a:r>
              <a:rPr lang="fr-FR" dirty="0">
                <a:latin typeface="Times New Roman" panose="02020603050405020304" pitchFamily="18" charset="0"/>
                <a:cs typeface="Times New Roman" panose="02020603050405020304" pitchFamily="18" charset="0"/>
              </a:rPr>
              <a:t>qualité</a:t>
            </a:r>
            <a:r>
              <a:rPr lang="fr-FR" b="0" dirty="0">
                <a:latin typeface="Times New Roman" panose="02020603050405020304" pitchFamily="18" charset="0"/>
                <a:cs typeface="Times New Roman" panose="02020603050405020304" pitchFamily="18" charset="0"/>
              </a:rPr>
              <a:t> des données par le techniciens et les superviseurs, </a:t>
            </a:r>
            <a:r>
              <a:rPr lang="fr-FR" b="0" dirty="0" smtClean="0">
                <a:latin typeface="Times New Roman" panose="02020603050405020304" pitchFamily="18" charset="0"/>
                <a:cs typeface="Times New Roman" panose="02020603050405020304" pitchFamily="18" charset="0"/>
              </a:rPr>
              <a:t>l’évaluation du </a:t>
            </a:r>
            <a:r>
              <a:rPr lang="fr-FR" b="0" dirty="0">
                <a:latin typeface="Times New Roman" panose="02020603050405020304" pitchFamily="18" charset="0"/>
                <a:cs typeface="Times New Roman" panose="02020603050405020304" pitchFamily="18" charset="0"/>
              </a:rPr>
              <a:t>stock, l’observation des acteurs sur le terrain afin de s’assurer du respect de l’approche ;</a:t>
            </a:r>
            <a:endParaRPr lang="fr-FR" b="0" dirty="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fr-FR" b="0" dirty="0">
                <a:latin typeface="Times New Roman" panose="02020603050405020304" pitchFamily="18" charset="0"/>
                <a:cs typeface="Times New Roman" panose="02020603050405020304" pitchFamily="18" charset="0"/>
              </a:rPr>
              <a:t>Appui à la </a:t>
            </a:r>
            <a:r>
              <a:rPr lang="fr-FR" dirty="0">
                <a:latin typeface="Times New Roman" panose="02020603050405020304" pitchFamily="18" charset="0"/>
                <a:cs typeface="Times New Roman" panose="02020603050405020304" pitchFamily="18" charset="0"/>
              </a:rPr>
              <a:t>validation</a:t>
            </a:r>
            <a:r>
              <a:rPr lang="fr-FR" b="0" dirty="0">
                <a:latin typeface="Times New Roman" panose="02020603050405020304" pitchFamily="18" charset="0"/>
                <a:cs typeface="Times New Roman" panose="02020603050405020304" pitchFamily="18" charset="0"/>
              </a:rPr>
              <a:t> des données de chaque cycle </a:t>
            </a:r>
            <a:r>
              <a:rPr lang="fr-FR" b="0" dirty="0" smtClean="0">
                <a:latin typeface="Times New Roman" panose="02020603050405020304" pitchFamily="18" charset="0"/>
                <a:cs typeface="Times New Roman" panose="02020603050405020304" pitchFamily="18" charset="0"/>
              </a:rPr>
              <a:t>: correction </a:t>
            </a:r>
            <a:r>
              <a:rPr lang="fr-FR" b="0" dirty="0">
                <a:latin typeface="Times New Roman" panose="02020603050405020304" pitchFamily="18" charset="0"/>
                <a:cs typeface="Times New Roman" panose="02020603050405020304" pitchFamily="18" charset="0"/>
              </a:rPr>
              <a:t>des erreurs, identification des équipes non performantes, identification et corrections des écarts, </a:t>
            </a:r>
            <a:r>
              <a:rPr lang="fr-FR" b="0" dirty="0" smtClean="0">
                <a:latin typeface="Times New Roman" panose="02020603050405020304" pitchFamily="18" charset="0"/>
                <a:cs typeface="Times New Roman" panose="02020603050405020304" pitchFamily="18" charset="0"/>
              </a:rPr>
              <a:t>vérification </a:t>
            </a:r>
            <a:r>
              <a:rPr lang="fr-FR" b="0" dirty="0">
                <a:latin typeface="Times New Roman" panose="02020603050405020304" pitchFamily="18" charset="0"/>
                <a:cs typeface="Times New Roman" panose="02020603050405020304" pitchFamily="18" charset="0"/>
              </a:rPr>
              <a:t>de la qualité des données saisies dans les registres, etc</a:t>
            </a:r>
            <a:r>
              <a:rPr lang="fr-FR" b="0" dirty="0" smtClean="0">
                <a:latin typeface="Times New Roman" panose="02020603050405020304" pitchFamily="18" charset="0"/>
                <a:cs typeface="Times New Roman" panose="02020603050405020304" pitchFamily="18" charset="0"/>
              </a:rPr>
              <a:t>.</a:t>
            </a:r>
            <a:endParaRPr lang="fr-FR" b="0" dirty="0">
              <a:latin typeface="Times New Roman" panose="02020603050405020304" pitchFamily="18" charset="0"/>
              <a:cs typeface="Times New Roman" panose="02020603050405020304" pitchFamily="18" charset="0"/>
            </a:endParaRPr>
          </a:p>
          <a:p>
            <a:pPr marL="0" indent="0" algn="just">
              <a:buNone/>
            </a:pPr>
            <a:r>
              <a:rPr lang="fr-FR" b="1" u="sng" dirty="0">
                <a:latin typeface="Times New Roman" panose="02020603050405020304" pitchFamily="18" charset="0"/>
                <a:cs typeface="Times New Roman" panose="02020603050405020304" pitchFamily="18" charset="0"/>
              </a:rPr>
              <a:t>Evaluation des techniciens </a:t>
            </a:r>
            <a:endParaRPr lang="fr-FR" b="1" u="sng" dirty="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fr-FR" b="0" dirty="0">
                <a:latin typeface="Times New Roman" panose="02020603050405020304" pitchFamily="18" charset="0"/>
                <a:cs typeface="Times New Roman" panose="02020603050405020304" pitchFamily="18" charset="0"/>
              </a:rPr>
              <a:t>Tous les techniciens sont évalués après chaque mission en fonction des résultats obtenus, de la qualité du service rendu et de la collaboration avec les différents acteurs du terrain ;</a:t>
            </a:r>
            <a:endParaRPr lang="fr-FR" b="0" dirty="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fr-FR" b="0" dirty="0">
                <a:latin typeface="Times New Roman" panose="02020603050405020304" pitchFamily="18" charset="0"/>
                <a:cs typeface="Times New Roman" panose="02020603050405020304" pitchFamily="18" charset="0"/>
              </a:rPr>
              <a:t>Seuls les techniciens les plus performants sont recommandés pour les cycles suivants de la CPS ;</a:t>
            </a:r>
            <a:endParaRPr lang="fr-FR" b="0" dirty="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fr-FR" b="0" dirty="0">
                <a:latin typeface="Times New Roman" panose="02020603050405020304" pitchFamily="18" charset="0"/>
                <a:cs typeface="Times New Roman" panose="02020603050405020304" pitchFamily="18" charset="0"/>
              </a:rPr>
              <a:t>Des renforcements de capacités et des recyclages sont faits systématiquement avant chaque </a:t>
            </a:r>
            <a:r>
              <a:rPr lang="fr-FR" b="0" dirty="0" smtClean="0">
                <a:latin typeface="Times New Roman" panose="02020603050405020304" pitchFamily="18" charset="0"/>
                <a:cs typeface="Times New Roman" panose="02020603050405020304" pitchFamily="18" charset="0"/>
              </a:rPr>
              <a:t>cycle.</a:t>
            </a:r>
            <a:endParaRPr lang="fr-FR" b="0" dirty="0">
              <a:latin typeface="Times New Roman" panose="02020603050405020304" pitchFamily="18" charset="0"/>
              <a:cs typeface="Times New Roman" panose="02020603050405020304" pitchFamily="18" charset="0"/>
            </a:endParaRPr>
          </a:p>
          <a:p>
            <a:pPr marL="0" indent="0" algn="just">
              <a:buNone/>
            </a:pPr>
            <a:r>
              <a:rPr lang="fr-FR" b="1" u="sng" dirty="0">
                <a:latin typeface="Times New Roman" panose="02020603050405020304" pitchFamily="18" charset="0"/>
                <a:cs typeface="Times New Roman" panose="02020603050405020304" pitchFamily="18" charset="0"/>
              </a:rPr>
              <a:t>Cadre d’échanges </a:t>
            </a:r>
            <a:endParaRPr lang="fr-FR" b="1" u="sng" dirty="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fr-FR" dirty="0">
                <a:latin typeface="Times New Roman" panose="02020603050405020304" pitchFamily="18" charset="0"/>
                <a:cs typeface="Times New Roman" panose="02020603050405020304" pitchFamily="18" charset="0"/>
              </a:rPr>
              <a:t>Une restitution est organisée après chaque </a:t>
            </a:r>
            <a:r>
              <a:rPr lang="fr-FR" dirty="0" smtClean="0">
                <a:latin typeface="Times New Roman" panose="02020603050405020304" pitchFamily="18" charset="0"/>
                <a:cs typeface="Times New Roman" panose="02020603050405020304" pitchFamily="18" charset="0"/>
              </a:rPr>
              <a:t>mission </a:t>
            </a:r>
            <a:r>
              <a:rPr lang="fr-FR" dirty="0">
                <a:latin typeface="Times New Roman" panose="02020603050405020304" pitchFamily="18" charset="0"/>
                <a:cs typeface="Times New Roman" panose="02020603050405020304" pitchFamily="18" charset="0"/>
              </a:rPr>
              <a:t>pour partager les leçons apprises et les difficultés rencontrés au cours de la mission ainsi que les actions entreprises pour </a:t>
            </a:r>
            <a:r>
              <a:rPr lang="fr-FR" dirty="0" smtClean="0">
                <a:latin typeface="Times New Roman" panose="02020603050405020304" pitchFamily="18" charset="0"/>
                <a:cs typeface="Times New Roman" panose="02020603050405020304" pitchFamily="18" charset="0"/>
              </a:rPr>
              <a:t>répondre </a:t>
            </a:r>
            <a:r>
              <a:rPr lang="fr-FR" dirty="0">
                <a:latin typeface="Times New Roman" panose="02020603050405020304" pitchFamily="18" charset="0"/>
                <a:cs typeface="Times New Roman" panose="02020603050405020304" pitchFamily="18" charset="0"/>
              </a:rPr>
              <a:t>à ces derniers.</a:t>
            </a:r>
            <a:endParaRPr lang="fr-FR" dirty="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fr-FR" dirty="0">
                <a:latin typeface="Times New Roman" panose="02020603050405020304" pitchFamily="18" charset="0"/>
                <a:cs typeface="Times New Roman" panose="02020603050405020304" pitchFamily="18" charset="0"/>
              </a:rPr>
              <a:t>Présentation des résultats obtenus et des recommandations formulées auprès des différents acteurs pour favoriser une amélioration continue.</a:t>
            </a:r>
            <a:endParaRPr lang="fr-FR" dirty="0">
              <a:latin typeface="Times New Roman" panose="02020603050405020304" pitchFamily="18" charset="0"/>
              <a:cs typeface="Times New Roman" panose="02020603050405020304" pitchFamily="18" charset="0"/>
            </a:endParaRPr>
          </a:p>
        </p:txBody>
      </p:sp>
      <p:sp>
        <p:nvSpPr>
          <p:cNvPr id="4" name="Titre 3"/>
          <p:cNvSpPr>
            <a:spLocks noGrp="1"/>
          </p:cNvSpPr>
          <p:nvPr>
            <p:ph type="title"/>
          </p:nvPr>
        </p:nvSpPr>
        <p:spPr>
          <a:xfrm>
            <a:off x="551872" y="60769"/>
            <a:ext cx="11215255" cy="499301"/>
          </a:xfrm>
        </p:spPr>
        <p:txBody>
          <a:bodyPr>
            <a:normAutofit/>
          </a:bodyPr>
          <a:lstStyle/>
          <a:p>
            <a:pPr algn="ctr"/>
            <a:r>
              <a:rPr lang="fr-FR" sz="2800" b="1" dirty="0">
                <a:latin typeface="Times New Roman" panose="02020603050405020304" pitchFamily="18" charset="0"/>
                <a:cs typeface="Times New Roman" panose="02020603050405020304" pitchFamily="18" charset="0"/>
              </a:rPr>
              <a:t>Mise en œuvre de la CPS avec digitalisation</a:t>
            </a:r>
            <a:endParaRPr lang="fr-FR" sz="2800" dirty="0"/>
          </a:p>
        </p:txBody>
      </p:sp>
      <p:pic>
        <p:nvPicPr>
          <p:cNvPr id="5" name="Image 4"/>
          <p:cNvPicPr>
            <a:picLocks noChangeAspect="1"/>
          </p:cNvPicPr>
          <p:nvPr/>
        </p:nvPicPr>
        <p:blipFill>
          <a:blip r:embed="rId1"/>
          <a:stretch>
            <a:fillRect/>
          </a:stretch>
        </p:blipFill>
        <p:spPr>
          <a:xfrm>
            <a:off x="2674429" y="6046839"/>
            <a:ext cx="707169" cy="770439"/>
          </a:xfrm>
          <a:prstGeom prst="rect">
            <a:avLst/>
          </a:prstGeom>
        </p:spPr>
      </p:pic>
      <p:pic>
        <p:nvPicPr>
          <p:cNvPr id="7" name="Picture 2" descr="Malaria Consortium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316" y="6046839"/>
            <a:ext cx="1047419" cy="77043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a:stretch>
            <a:fillRect/>
          </a:stretch>
        </p:blipFill>
        <p:spPr>
          <a:xfrm>
            <a:off x="7585410" y="6046839"/>
            <a:ext cx="922672" cy="770438"/>
          </a:xfrm>
          <a:prstGeom prst="rect">
            <a:avLst/>
          </a:prstGeom>
        </p:spPr>
      </p:pic>
      <p:pic>
        <p:nvPicPr>
          <p:cNvPr id="9" name="Image 8"/>
          <p:cNvPicPr>
            <a:picLocks noChangeAspect="1"/>
          </p:cNvPicPr>
          <p:nvPr/>
        </p:nvPicPr>
        <p:blipFill>
          <a:blip r:embed="rId4"/>
          <a:stretch>
            <a:fillRect/>
          </a:stretch>
        </p:blipFill>
        <p:spPr>
          <a:xfrm>
            <a:off x="8873758" y="6046840"/>
            <a:ext cx="814772" cy="770437"/>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1415" y="6046839"/>
            <a:ext cx="1075226" cy="770439"/>
          </a:xfrm>
          <a:prstGeom prst="rect">
            <a:avLst/>
          </a:prstGeom>
        </p:spPr>
      </p:pic>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7273" y="6046839"/>
            <a:ext cx="618467" cy="77043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17474</Words>
  <Application>WPS Presentation</Application>
  <PresentationFormat>Grand écran</PresentationFormat>
  <Paragraphs>987</Paragraphs>
  <Slides>33</Slides>
  <Notes>3</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33</vt:i4>
      </vt:variant>
    </vt:vector>
  </HeadingPairs>
  <TitlesOfParts>
    <vt:vector size="48" baseType="lpstr">
      <vt:lpstr>Arial</vt:lpstr>
      <vt:lpstr>SimSun</vt:lpstr>
      <vt:lpstr>Wingdings</vt:lpstr>
      <vt:lpstr>Calibri</vt:lpstr>
      <vt:lpstr>Times New Roman</vt:lpstr>
      <vt:lpstr>Microsoft YaHei</vt:lpstr>
      <vt:lpstr>Arial Unicode MS</vt:lpstr>
      <vt:lpstr>Fjalla One</vt:lpstr>
      <vt:lpstr>Segoe Print</vt:lpstr>
      <vt:lpstr>Barlow Semi Condensed</vt:lpstr>
      <vt:lpstr>Aptos Narrow</vt:lpstr>
      <vt:lpstr>Brush Script MT</vt:lpstr>
      <vt:lpstr>Segoe UI Variable Display</vt:lpstr>
      <vt:lpstr>Office Theme</vt:lpstr>
      <vt:lpstr>Custom Design</vt:lpstr>
      <vt:lpstr>PROGRAMME NATIONAL DE LUTTE CONTRE LE PALUDISME  TCHAD</vt:lpstr>
      <vt:lpstr>Cadre d’intervention</vt:lpstr>
      <vt:lpstr>DONNEES CPS 2024</vt:lpstr>
      <vt:lpstr>Impact de la Chimioprévention du Paludisme Saisonnier</vt:lpstr>
      <vt:lpstr>Couverture des districts éligibles</vt:lpstr>
      <vt:lpstr>Planification de la campagne CPS digitalisée</vt:lpstr>
      <vt:lpstr>Graphique : Comparaison des données micro-planifiées par rapport aux enfants dénombrés pour la CPS 2024</vt:lpstr>
      <vt:lpstr>Approche de digitalisation</vt:lpstr>
      <vt:lpstr>Mise en œuvre de la CPS avec digitalisation</vt:lpstr>
      <vt:lpstr>RÉSULTATS DE LA DIGITALISATION CPS 2024</vt:lpstr>
      <vt:lpstr>Comparaison de la cible estimée (Microplan) et la cible dénombrée par DSP (Dénombrement tablettes)</vt:lpstr>
      <vt:lpstr>Graphique 1. Taux de couverture des enfants traités au SPAQ (CPS 2024)</vt:lpstr>
      <vt:lpstr>Graphique : taux global de la couverture des enfants dénombrés pour la CPS 2024</vt:lpstr>
      <vt:lpstr>Situation des enfants ayant reçu 1er, 2e, 3e et 4e cycle de la CPS selon les registres et tablettes avec le dénombrement et le microplan</vt:lpstr>
      <vt:lpstr>Comparaison des enfants dénombrés et enfants traités  (Tablettes et registres)</vt:lpstr>
      <vt:lpstr>Indicateur de base de la CPS</vt:lpstr>
      <vt:lpstr>EFFETS INDÉSIRABLES / MAPI (1/2) </vt:lpstr>
      <vt:lpstr>EFFETS INDÉSIRABLES (2/2) </vt:lpstr>
      <vt:lpstr>La digitalisation CPS 2024, une réussite ?</vt:lpstr>
      <vt:lpstr>Remise des récompenses des meilleurs Districts et Centres de Santé</vt:lpstr>
      <vt:lpstr>Résultats des gagnants</vt:lpstr>
      <vt:lpstr>IMAGES</vt:lpstr>
      <vt:lpstr>POINTS FORTS</vt:lpstr>
      <vt:lpstr>POINTS A AMELIORER</vt:lpstr>
      <vt:lpstr>OPPORTUNITÉS </vt:lpstr>
      <vt:lpstr>MENACES</vt:lpstr>
      <vt:lpstr>PowerPoint 演示文稿</vt:lpstr>
      <vt:lpstr>   CONSTATS ET RECOMMANDATIONS (1/4)  </vt:lpstr>
      <vt:lpstr>   CONSTATS ET RECOMMANDATIONS (2/4)  </vt:lpstr>
      <vt:lpstr>CONSTATS ET RECOMMANDATIONS (3/4)</vt:lpstr>
      <vt:lpstr>CONSTATS ET RECOMMANDATIONS (4/4)</vt:lpstr>
      <vt:lpstr>SMC CHAD 2025</vt:lpstr>
      <vt:lpstr>MERCI, AKPE, THANK YOU, OBRIGADO, GRACIAS, شكرا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Abena Poku-Awuku</dc:creator>
  <cp:lastModifiedBy>flex 5 i5</cp:lastModifiedBy>
  <cp:revision>61</cp:revision>
  <dcterms:created xsi:type="dcterms:W3CDTF">2023-03-09T12:42:00Z</dcterms:created>
  <dcterms:modified xsi:type="dcterms:W3CDTF">2025-03-04T09:12:56Z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1A94D14196294AC396E817BF9E39FA83_13</vt:lpwstr>
  </property>
  <property fmtid="{D5CDD505-2E9C-101B-9397-08002B2CF9AE}" pid="3" name="KSOProductBuildVer">
    <vt:lpwstr>2057-12.2.0.20341</vt:lpwstr>
  </property>
</Properties>
</file>