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media/image1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 id="2147483676" r:id="rId4"/>
    <p:sldMasterId id="2147483694" r:id="rId5"/>
  </p:sldMasterIdLst>
  <p:notesMasterIdLst>
    <p:notesMasterId r:id="rId13"/>
  </p:notesMasterIdLst>
  <p:sldIdLst>
    <p:sldId id="258" r:id="rId6"/>
    <p:sldId id="257" r:id="rId7"/>
    <p:sldId id="567" r:id="rId8"/>
    <p:sldId id="16765487" r:id="rId9"/>
    <p:sldId id="16765490" r:id="rId10"/>
    <p:sldId id="16671926" r:id="rId11"/>
    <p:sldId id="883" r:id="rId12"/>
    <p:sldId id="4238" r:id="rId14"/>
    <p:sldId id="16671929" r:id="rId15"/>
    <p:sldId id="16671930" r:id="rId16"/>
    <p:sldId id="16671928" r:id="rId17"/>
    <p:sldId id="16671933" r:id="rId18"/>
    <p:sldId id="312" r:id="rId19"/>
    <p:sldId id="16671937" r:id="rId20"/>
    <p:sldId id="16671938" r:id="rId21"/>
    <p:sldId id="291" r:id="rId22"/>
    <p:sldId id="16765488" r:id="rId23"/>
    <p:sldId id="16671944" r:id="rId24"/>
    <p:sldId id="16671945" r:id="rId25"/>
    <p:sldId id="311" r:id="rId26"/>
    <p:sldId id="16765489" r:id="rId27"/>
    <p:sldId id="259"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1" autoAdjust="0"/>
    <p:restoredTop sz="94660"/>
  </p:normalViewPr>
  <p:slideViewPr>
    <p:cSldViewPr snapToGrid="0">
      <p:cViewPr varScale="1">
        <p:scale>
          <a:sx n="67" d="100"/>
          <a:sy n="67" d="100"/>
        </p:scale>
        <p:origin x="63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notesMaster" Target="notesMasters/notesMaster1.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GB" sz="1400" b="0" i="0" u="none" strike="noStrike" kern="1200" spc="0" baseline="0">
                <a:solidFill>
                  <a:schemeClr val="tx1"/>
                </a:solidFill>
                <a:latin typeface="+mn-lt"/>
                <a:ea typeface="+mn-ea"/>
                <a:cs typeface="+mn-cs"/>
              </a:defRPr>
            </a:pPr>
            <a:r>
              <a:rPr lang="en-GB">
                <a:solidFill>
                  <a:schemeClr val="tx1"/>
                </a:solidFill>
              </a:rPr>
              <a:t>Number of scheduled and unscheduled SP doses administered to children</a:t>
            </a:r>
            <a:endParaRPr lang="en-GB">
              <a:solidFill>
                <a:schemeClr val="tx1"/>
              </a:solidFill>
            </a:endParaRPr>
          </a:p>
        </c:rich>
      </c:tx>
      <c:layout/>
      <c:overlay val="0"/>
      <c:spPr>
        <a:noFill/>
        <a:ln>
          <a:noFill/>
        </a:ln>
        <a:effectLst/>
      </c:spPr>
    </c:title>
    <c:autoTitleDeleted val="0"/>
    <c:plotArea>
      <c:layout/>
      <c:barChart>
        <c:barDir val="col"/>
        <c:grouping val="clustered"/>
        <c:varyColors val="0"/>
        <c:ser>
          <c:idx val="0"/>
          <c:order val="0"/>
          <c:tx>
            <c:strRef>
              <c:f>'[charts for presentation.xlsx]Sheet2'!$C$29</c:f>
              <c:strCache>
                <c:ptCount val="1"/>
                <c:pt idx="0">
                  <c:v>Unscheduled</c:v>
                </c:pt>
              </c:strCache>
            </c:strRef>
          </c:tx>
          <c:spPr>
            <a:solidFill>
              <a:srgbClr val="5ED4A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'[charts for presentation.xlsx]Sheet2'!$B$30:$B$41</c:f>
              <c:numCache>
                <c:formatCode>mmm\-yy</c:formatCode>
                <c:ptCount val="12"/>
                <c:pt idx="0" c:formatCode="mmm\-yy">
                  <c:v>45170</c:v>
                </c:pt>
                <c:pt idx="1" c:formatCode="mmm\-yy">
                  <c:v>45200</c:v>
                </c:pt>
                <c:pt idx="2" c:formatCode="mmm\-yy">
                  <c:v>45231</c:v>
                </c:pt>
                <c:pt idx="3" c:formatCode="mmm\-yy">
                  <c:v>45261</c:v>
                </c:pt>
                <c:pt idx="4" c:formatCode="mmm\-yy">
                  <c:v>45292</c:v>
                </c:pt>
                <c:pt idx="5" c:formatCode="mmm\-yy">
                  <c:v>45323</c:v>
                </c:pt>
                <c:pt idx="6" c:formatCode="mmm\-yy">
                  <c:v>45352</c:v>
                </c:pt>
                <c:pt idx="7" c:formatCode="mmm\-yy">
                  <c:v>45383</c:v>
                </c:pt>
                <c:pt idx="8" c:formatCode="mmm\-yy">
                  <c:v>45413</c:v>
                </c:pt>
                <c:pt idx="9" c:formatCode="mmm\-yy">
                  <c:v>45444</c:v>
                </c:pt>
                <c:pt idx="10" c:formatCode="mmm\-yy">
                  <c:v>45474</c:v>
                </c:pt>
                <c:pt idx="11" c:formatCode="mmm\-yy">
                  <c:v>45505</c:v>
                </c:pt>
              </c:numCache>
            </c:numRef>
          </c:cat>
          <c:val>
            <c:numRef>
              <c:f>'[charts for presentation.xlsx]Sheet2'!$C$30:$C$41</c:f>
              <c:numCache>
                <c:formatCode>General</c:formatCode>
                <c:ptCount val="12"/>
                <c:pt idx="0">
                  <c:v>14</c:v>
                </c:pt>
                <c:pt idx="1">
                  <c:v>24</c:v>
                </c:pt>
                <c:pt idx="2">
                  <c:v>8</c:v>
                </c:pt>
                <c:pt idx="3">
                  <c:v>559</c:v>
                </c:pt>
                <c:pt idx="4">
                  <c:v>100</c:v>
                </c:pt>
                <c:pt idx="5">
                  <c:v>814</c:v>
                </c:pt>
                <c:pt idx="6">
                  <c:v>519</c:v>
                </c:pt>
                <c:pt idx="7">
                  <c:v>318</c:v>
                </c:pt>
                <c:pt idx="8">
                  <c:v>157</c:v>
                </c:pt>
                <c:pt idx="9">
                  <c:v>160</c:v>
                </c:pt>
                <c:pt idx="10">
                  <c:v>309</c:v>
                </c:pt>
                <c:pt idx="11">
                  <c:v>664</c:v>
                </c:pt>
              </c:numCache>
            </c:numRef>
          </c:val>
        </c:ser>
        <c:ser>
          <c:idx val="1"/>
          <c:order val="1"/>
          <c:tx>
            <c:strRef>
              <c:f>'[charts for presentation.xlsx]Sheet2'!$D$29</c:f>
              <c:strCache>
                <c:ptCount val="1"/>
                <c:pt idx="0">
                  <c:v>Scheduled</c:v>
                </c:pt>
              </c:strCache>
            </c:strRef>
          </c:tx>
          <c:spPr>
            <a:solidFill>
              <a:srgbClr val="0071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'[charts for presentation.xlsx]Sheet2'!$B$30:$B$41</c:f>
              <c:numCache>
                <c:formatCode>mmm\-yy</c:formatCode>
                <c:ptCount val="12"/>
                <c:pt idx="0" c:formatCode="mmm\-yy">
                  <c:v>45170</c:v>
                </c:pt>
                <c:pt idx="1" c:formatCode="mmm\-yy">
                  <c:v>45200</c:v>
                </c:pt>
                <c:pt idx="2" c:formatCode="mmm\-yy">
                  <c:v>45231</c:v>
                </c:pt>
                <c:pt idx="3" c:formatCode="mmm\-yy">
                  <c:v>45261</c:v>
                </c:pt>
                <c:pt idx="4" c:formatCode="mmm\-yy">
                  <c:v>45292</c:v>
                </c:pt>
                <c:pt idx="5" c:formatCode="mmm\-yy">
                  <c:v>45323</c:v>
                </c:pt>
                <c:pt idx="6" c:formatCode="mmm\-yy">
                  <c:v>45352</c:v>
                </c:pt>
                <c:pt idx="7" c:formatCode="mmm\-yy">
                  <c:v>45383</c:v>
                </c:pt>
                <c:pt idx="8" c:formatCode="mmm\-yy">
                  <c:v>45413</c:v>
                </c:pt>
                <c:pt idx="9" c:formatCode="mmm\-yy">
                  <c:v>45444</c:v>
                </c:pt>
                <c:pt idx="10" c:formatCode="mmm\-yy">
                  <c:v>45474</c:v>
                </c:pt>
                <c:pt idx="11" c:formatCode="mmm\-yy">
                  <c:v>45505</c:v>
                </c:pt>
              </c:numCache>
            </c:numRef>
          </c:cat>
          <c:val>
            <c:numRef>
              <c:f>'[charts for presentation.xlsx]Sheet2'!$D$30:$D$41</c:f>
              <c:numCache>
                <c:formatCode>General</c:formatCode>
                <c:ptCount val="12"/>
                <c:pt idx="0">
                  <c:v>84</c:v>
                </c:pt>
                <c:pt idx="1">
                  <c:v>156</c:v>
                </c:pt>
                <c:pt idx="2">
                  <c:v>254</c:v>
                </c:pt>
                <c:pt idx="3">
                  <c:v>2436</c:v>
                </c:pt>
                <c:pt idx="4">
                  <c:v>427</c:v>
                </c:pt>
                <c:pt idx="5">
                  <c:v>4698</c:v>
                </c:pt>
                <c:pt idx="6">
                  <c:v>2213</c:v>
                </c:pt>
                <c:pt idx="7">
                  <c:v>2017</c:v>
                </c:pt>
                <c:pt idx="8">
                  <c:v>759</c:v>
                </c:pt>
                <c:pt idx="9">
                  <c:v>804</c:v>
                </c:pt>
                <c:pt idx="10">
                  <c:v>1723</c:v>
                </c:pt>
                <c:pt idx="11">
                  <c:v>3858</c:v>
                </c:pt>
              </c:numCache>
            </c:numRef>
          </c:val>
        </c:ser>
        <c:dLbls>
          <c:showLegendKey val="0"/>
          <c:showVal val="0"/>
          <c:showCatName val="0"/>
          <c:showSerName val="0"/>
          <c:showPercent val="0"/>
          <c:showBubbleSize val="0"/>
        </c:dLbls>
        <c:gapWidth val="171"/>
        <c:overlap val="-27"/>
        <c:axId val="41581328"/>
        <c:axId val="41581808"/>
      </c:barChart>
      <c:dateAx>
        <c:axId val="415813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41581808"/>
        <c:crosses val="autoZero"/>
        <c:auto val="1"/>
        <c:lblOffset val="100"/>
        <c:baseTimeUnit val="months"/>
      </c:dateAx>
      <c:valAx>
        <c:axId val="4158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41581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GB" sz="900" b="0" i="0" u="none" strike="noStrike" kern="1200" baseline="0">
              <a:solidFill>
                <a:schemeClr val="tx1"/>
              </a:solidFill>
              <a:latin typeface="+mn-lt"/>
              <a:ea typeface="+mn-ea"/>
              <a:cs typeface="+mn-cs"/>
            </a:defRPr>
          </a:pPr>
        </a:p>
      </c:txPr>
    </c:legend>
    <c:plotVisOnly val="1"/>
    <c:dispBlanksAs val="gap"/>
    <c:showDLblsOverMax val="0"/>
    <c:extLst>
      <c:ext uri="{0b15fc19-7d7d-44ad-8c2d-2c3a37ce22c3}">
        <chartProps xmlns="https://web.wps.cn/et/2018/main" chartId="{4761491f-573b-485d-bdb6-69a63d12b37a}"/>
      </c:ext>
    </c:extLst>
  </c:chart>
  <c:spPr>
    <a:noFill/>
    <a:ln>
      <a:noFill/>
    </a:ln>
    <a:effectLst/>
  </c:spPr>
  <c:txPr>
    <a:bodyPr/>
    <a:lstStyle/>
    <a:p>
      <a:pPr>
        <a:defRPr lang="en-GB"/>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7BE105F-CCCC-4077-9351-07442D66082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A3A12E4B-B478-4BEB-B946-CA75A97261B6}">
      <dgm:prSet/>
      <dgm:spPr/>
      <dgm:t>
        <a:bodyPr/>
        <a:lstStyle/>
        <a:p>
          <a:r>
            <a:rPr lang="en-US" dirty="0"/>
            <a:t>Is there a measurable reduction in malaria morbidity in children 10 weeks to 24 months after the introduction of SP-PMC?</a:t>
          </a:r>
        </a:p>
      </dgm:t>
    </dgm:pt>
    <dgm:pt modelId="{313EB1CC-5351-4516-B5D3-FBA1DBB1E55F}" cxnId="{6DF528CA-000F-4587-B51B-F9DA8424153C}" type="parTrans">
      <dgm:prSet/>
      <dgm:spPr/>
      <dgm:t>
        <a:bodyPr/>
        <a:lstStyle/>
        <a:p>
          <a:endParaRPr lang="en-US"/>
        </a:p>
      </dgm:t>
    </dgm:pt>
    <dgm:pt modelId="{5EB97590-B789-4671-8B6F-C2866B647290}" cxnId="{6DF528CA-000F-4587-B51B-F9DA8424153C}" type="sibTrans">
      <dgm:prSet/>
      <dgm:spPr/>
      <dgm:t>
        <a:bodyPr/>
        <a:lstStyle/>
        <a:p>
          <a:endParaRPr lang="en-US"/>
        </a:p>
      </dgm:t>
    </dgm:pt>
    <dgm:pt modelId="{AB97D18D-56A2-4834-87D1-4A0EE3540316}">
      <dgm:prSet/>
      <dgm:spPr/>
      <dgm:t>
        <a:bodyPr/>
        <a:lstStyle/>
        <a:p>
          <a:r>
            <a:rPr lang="en-GB"/>
            <a:t>Is the implementation of SP-PMC  feasible at scale in Nigeria? </a:t>
          </a:r>
          <a:endParaRPr lang="en-US"/>
        </a:p>
      </dgm:t>
    </dgm:pt>
    <dgm:pt modelId="{873033F7-A20F-4C1B-A1CB-1459A35EF7E9}" cxnId="{C85337A8-6A5B-4AC5-B2DB-513829D2CFA3}" type="parTrans">
      <dgm:prSet/>
      <dgm:spPr/>
      <dgm:t>
        <a:bodyPr/>
        <a:lstStyle/>
        <a:p>
          <a:endParaRPr lang="en-US"/>
        </a:p>
      </dgm:t>
    </dgm:pt>
    <dgm:pt modelId="{EBD46429-59CD-4527-8E75-A7B469EFC278}" cxnId="{C85337A8-6A5B-4AC5-B2DB-513829D2CFA3}" type="sibTrans">
      <dgm:prSet/>
      <dgm:spPr/>
      <dgm:t>
        <a:bodyPr/>
        <a:lstStyle/>
        <a:p>
          <a:endParaRPr lang="en-US"/>
        </a:p>
      </dgm:t>
    </dgm:pt>
    <dgm:pt modelId="{9EC672E5-CFB7-4C80-8AEB-B4B39946CB7B}">
      <dgm:prSet/>
      <dgm:spPr/>
      <dgm:t>
        <a:bodyPr/>
        <a:lstStyle/>
        <a:p>
          <a:r>
            <a:rPr lang="en-US" dirty="0"/>
            <a:t>Are there considerable rebound morbidities after the last dose of PMC-SP at 15 months  (14-16 months) </a:t>
          </a:r>
        </a:p>
      </dgm:t>
    </dgm:pt>
    <dgm:pt modelId="{225D22C0-3C1B-490A-B97A-2B4FBB430E6B}" cxnId="{04702F4B-3CBC-4402-A16B-5687A8DDB1CC}" type="parTrans">
      <dgm:prSet/>
      <dgm:spPr/>
      <dgm:t>
        <a:bodyPr/>
        <a:lstStyle/>
        <a:p>
          <a:endParaRPr lang="en-US"/>
        </a:p>
      </dgm:t>
    </dgm:pt>
    <dgm:pt modelId="{FD9F0C86-6DC7-4DEA-8225-F3971D4C9F3C}" cxnId="{04702F4B-3CBC-4402-A16B-5687A8DDB1CC}" type="sibTrans">
      <dgm:prSet/>
      <dgm:spPr/>
      <dgm:t>
        <a:bodyPr/>
        <a:lstStyle/>
        <a:p>
          <a:endParaRPr lang="en-US"/>
        </a:p>
      </dgm:t>
    </dgm:pt>
    <dgm:pt modelId="{64045CB4-98F0-40F0-8808-21361BACEF14}">
      <dgm:prSet/>
      <dgm:spPr/>
      <dgm:t>
        <a:bodyPr/>
        <a:lstStyle/>
        <a:p>
          <a:r>
            <a:rPr lang="en-US"/>
            <a:t>Does uptake of SP-PMC have a measurable impact on moderate to severe anemia among infants?</a:t>
          </a:r>
        </a:p>
      </dgm:t>
    </dgm:pt>
    <dgm:pt modelId="{D0D1112C-40E0-4E41-980C-BA42C34CE558}" cxnId="{A160C3DF-D96E-42EE-B24A-1B72208AA0E8}" type="parTrans">
      <dgm:prSet/>
      <dgm:spPr/>
      <dgm:t>
        <a:bodyPr/>
        <a:lstStyle/>
        <a:p>
          <a:endParaRPr lang="en-US"/>
        </a:p>
      </dgm:t>
    </dgm:pt>
    <dgm:pt modelId="{3E3C6CBE-7B1D-458B-AF82-CE6AABEBD044}" cxnId="{A160C3DF-D96E-42EE-B24A-1B72208AA0E8}" type="sibTrans">
      <dgm:prSet/>
      <dgm:spPr/>
      <dgm:t>
        <a:bodyPr/>
        <a:lstStyle/>
        <a:p>
          <a:endParaRPr lang="en-US"/>
        </a:p>
      </dgm:t>
    </dgm:pt>
    <dgm:pt modelId="{971B4F95-8533-444A-9201-9480B803E67F}">
      <dgm:prSet/>
      <dgm:spPr/>
      <dgm:t>
        <a:bodyPr/>
        <a:lstStyle/>
        <a:p>
          <a:r>
            <a:rPr lang="en-US"/>
            <a:t>Does the inclusion of multiple  additional touchpoints increase the clinical effectiveness of SP-PMC?</a:t>
          </a:r>
        </a:p>
      </dgm:t>
    </dgm:pt>
    <dgm:pt modelId="{330FDC82-6149-4171-9648-651BB93E6EAC}" cxnId="{3E2473AC-4FBD-47FE-9E70-EF00117001A6}" type="parTrans">
      <dgm:prSet/>
      <dgm:spPr/>
      <dgm:t>
        <a:bodyPr/>
        <a:lstStyle/>
        <a:p>
          <a:endParaRPr lang="en-US"/>
        </a:p>
      </dgm:t>
    </dgm:pt>
    <dgm:pt modelId="{5EFFB080-0971-4AF7-B6B1-EFA6502BB1BE}" cxnId="{3E2473AC-4FBD-47FE-9E70-EF00117001A6}" type="sibTrans">
      <dgm:prSet/>
      <dgm:spPr/>
      <dgm:t>
        <a:bodyPr/>
        <a:lstStyle/>
        <a:p>
          <a:endParaRPr lang="en-US"/>
        </a:p>
      </dgm:t>
    </dgm:pt>
    <dgm:pt modelId="{172B8EAD-8E04-42F3-BE0B-A608F1190D4C}">
      <dgm:prSet/>
      <dgm:spPr/>
      <dgm:t>
        <a:bodyPr/>
        <a:lstStyle/>
        <a:p>
          <a:r>
            <a:rPr lang="en-US" dirty="0"/>
            <a:t>What are the cost and cost-effectiveness of scaling up SP-PMC?</a:t>
          </a:r>
        </a:p>
      </dgm:t>
    </dgm:pt>
    <dgm:pt modelId="{3B3C5F10-C357-439D-9DCB-7FBB8EF4B5F2}" cxnId="{41EAE5D0-FBBF-45C0-B014-DB81BF4A90D1}" type="parTrans">
      <dgm:prSet/>
      <dgm:spPr/>
      <dgm:t>
        <a:bodyPr/>
        <a:lstStyle/>
        <a:p>
          <a:endParaRPr lang="en-US"/>
        </a:p>
      </dgm:t>
    </dgm:pt>
    <dgm:pt modelId="{B6480EC9-2494-4BF2-8487-0FF31973E3DC}" cxnId="{41EAE5D0-FBBF-45C0-B014-DB81BF4A90D1}" type="sibTrans">
      <dgm:prSet/>
      <dgm:spPr/>
      <dgm:t>
        <a:bodyPr/>
        <a:lstStyle/>
        <a:p>
          <a:endParaRPr lang="en-US"/>
        </a:p>
      </dgm:t>
    </dgm:pt>
    <dgm:pt modelId="{A09B8716-1F8C-433C-8001-56F852057E82}" type="pres">
      <dgm:prSet presAssocID="{87BE105F-CCCC-4077-9351-07442D660829}" presName="linear" presStyleCnt="0">
        <dgm:presLayoutVars>
          <dgm:animLvl val="lvl"/>
          <dgm:resizeHandles val="exact"/>
        </dgm:presLayoutVars>
      </dgm:prSet>
      <dgm:spPr/>
    </dgm:pt>
    <dgm:pt modelId="{C9FADE45-2505-45E6-8ECA-D956A0CFDD15}" type="pres">
      <dgm:prSet presAssocID="{A3A12E4B-B478-4BEB-B946-CA75A97261B6}" presName="parentText" presStyleLbl="node1" presStyleIdx="0" presStyleCnt="6">
        <dgm:presLayoutVars>
          <dgm:chMax val="0"/>
          <dgm:bulletEnabled val="1"/>
        </dgm:presLayoutVars>
      </dgm:prSet>
      <dgm:spPr/>
    </dgm:pt>
    <dgm:pt modelId="{102EFC97-31A0-4B17-BB3C-2AD4C988AC5A}" type="pres">
      <dgm:prSet presAssocID="{5EB97590-B789-4671-8B6F-C2866B647290}" presName="spacer" presStyleCnt="0"/>
      <dgm:spPr/>
    </dgm:pt>
    <dgm:pt modelId="{92CE9216-3F41-4445-81B9-4B93EFDC8CC7}" type="pres">
      <dgm:prSet presAssocID="{AB97D18D-56A2-4834-87D1-4A0EE3540316}" presName="parentText" presStyleLbl="node1" presStyleIdx="1" presStyleCnt="6" custLinFactY="1831" custLinFactNeighborX="1057" custLinFactNeighborY="100000">
        <dgm:presLayoutVars>
          <dgm:chMax val="0"/>
          <dgm:bulletEnabled val="1"/>
        </dgm:presLayoutVars>
      </dgm:prSet>
      <dgm:spPr/>
    </dgm:pt>
    <dgm:pt modelId="{03022DD7-CF84-48B9-B729-64A6FE4D0734}" type="pres">
      <dgm:prSet presAssocID="{EBD46429-59CD-4527-8E75-A7B469EFC278}" presName="spacer" presStyleCnt="0"/>
      <dgm:spPr/>
    </dgm:pt>
    <dgm:pt modelId="{35559B31-4082-4572-B225-670DF70DBAC5}" type="pres">
      <dgm:prSet presAssocID="{9EC672E5-CFB7-4C80-8AEB-B4B39946CB7B}" presName="parentText" presStyleLbl="node1" presStyleIdx="2" presStyleCnt="6">
        <dgm:presLayoutVars>
          <dgm:chMax val="0"/>
          <dgm:bulletEnabled val="1"/>
        </dgm:presLayoutVars>
      </dgm:prSet>
      <dgm:spPr/>
    </dgm:pt>
    <dgm:pt modelId="{7E6CFDB9-8CCB-4FE4-A1E4-F3916E073032}" type="pres">
      <dgm:prSet presAssocID="{FD9F0C86-6DC7-4DEA-8225-F3971D4C9F3C}" presName="spacer" presStyleCnt="0"/>
      <dgm:spPr/>
    </dgm:pt>
    <dgm:pt modelId="{B72C9140-37CC-4752-94DB-3CB6873FAAFD}" type="pres">
      <dgm:prSet presAssocID="{64045CB4-98F0-40F0-8808-21361BACEF14}" presName="parentText" presStyleLbl="node1" presStyleIdx="3" presStyleCnt="6" custLinFactNeighborX="-1007" custLinFactNeighborY="-33413">
        <dgm:presLayoutVars>
          <dgm:chMax val="0"/>
          <dgm:bulletEnabled val="1"/>
        </dgm:presLayoutVars>
      </dgm:prSet>
      <dgm:spPr/>
    </dgm:pt>
    <dgm:pt modelId="{127B3B35-F72B-40FC-8148-669E1D938A99}" type="pres">
      <dgm:prSet presAssocID="{3E3C6CBE-7B1D-458B-AF82-CE6AABEBD044}" presName="spacer" presStyleCnt="0"/>
      <dgm:spPr/>
    </dgm:pt>
    <dgm:pt modelId="{25DDA4A9-7373-46CD-B9D3-524077A018A3}" type="pres">
      <dgm:prSet presAssocID="{971B4F95-8533-444A-9201-9480B803E67F}" presName="parentText" presStyleLbl="node1" presStyleIdx="4" presStyleCnt="6">
        <dgm:presLayoutVars>
          <dgm:chMax val="0"/>
          <dgm:bulletEnabled val="1"/>
        </dgm:presLayoutVars>
      </dgm:prSet>
      <dgm:spPr/>
    </dgm:pt>
    <dgm:pt modelId="{5CEA00DF-AE1C-403B-BB4D-BA01B8BD7C81}" type="pres">
      <dgm:prSet presAssocID="{5EFFB080-0971-4AF7-B6B1-EFA6502BB1BE}" presName="spacer" presStyleCnt="0"/>
      <dgm:spPr/>
    </dgm:pt>
    <dgm:pt modelId="{F96D7EFC-C342-4A04-931F-C41A46E4EC64}" type="pres">
      <dgm:prSet presAssocID="{172B8EAD-8E04-42F3-BE0B-A608F1190D4C}" presName="parentText" presStyleLbl="node1" presStyleIdx="5" presStyleCnt="6" custLinFactY="-10754" custLinFactNeighborX="675" custLinFactNeighborY="-100000">
        <dgm:presLayoutVars>
          <dgm:chMax val="0"/>
          <dgm:bulletEnabled val="1"/>
        </dgm:presLayoutVars>
      </dgm:prSet>
      <dgm:spPr/>
    </dgm:pt>
  </dgm:ptLst>
  <dgm:cxnLst>
    <dgm:cxn modelId="{762F6707-9D16-4067-A452-9FA10435B544}" type="presOf" srcId="{9EC672E5-CFB7-4C80-8AEB-B4B39946CB7B}" destId="{35559B31-4082-4572-B225-670DF70DBAC5}" srcOrd="0" destOrd="0" presId="urn:microsoft.com/office/officeart/2005/8/layout/vList2"/>
    <dgm:cxn modelId="{09415714-DA01-4EC9-910D-BAD90323DD31}" type="presOf" srcId="{87BE105F-CCCC-4077-9351-07442D660829}" destId="{A09B8716-1F8C-433C-8001-56F852057E82}" srcOrd="0" destOrd="0" presId="urn:microsoft.com/office/officeart/2005/8/layout/vList2"/>
    <dgm:cxn modelId="{76FFAB61-8AD5-4BDB-AC1E-0594599DF64F}" type="presOf" srcId="{172B8EAD-8E04-42F3-BE0B-A608F1190D4C}" destId="{F96D7EFC-C342-4A04-931F-C41A46E4EC64}" srcOrd="0" destOrd="0" presId="urn:microsoft.com/office/officeart/2005/8/layout/vList2"/>
    <dgm:cxn modelId="{04702F4B-3CBC-4402-A16B-5687A8DDB1CC}" srcId="{87BE105F-CCCC-4077-9351-07442D660829}" destId="{9EC672E5-CFB7-4C80-8AEB-B4B39946CB7B}" srcOrd="2" destOrd="0" parTransId="{225D22C0-3C1B-490A-B97A-2B4FBB430E6B}" sibTransId="{FD9F0C86-6DC7-4DEA-8225-F3971D4C9F3C}"/>
    <dgm:cxn modelId="{D9261058-65E6-48DD-864A-1F50A649874F}" type="presOf" srcId="{971B4F95-8533-444A-9201-9480B803E67F}" destId="{25DDA4A9-7373-46CD-B9D3-524077A018A3}" srcOrd="0" destOrd="0" presId="urn:microsoft.com/office/officeart/2005/8/layout/vList2"/>
    <dgm:cxn modelId="{EE604B83-09A4-48A8-AF19-03C52E2DA0DD}" type="presOf" srcId="{64045CB4-98F0-40F0-8808-21361BACEF14}" destId="{B72C9140-37CC-4752-94DB-3CB6873FAAFD}" srcOrd="0" destOrd="0" presId="urn:microsoft.com/office/officeart/2005/8/layout/vList2"/>
    <dgm:cxn modelId="{843A37A4-FEB7-47EE-8B17-6325F0A5DC1A}" type="presOf" srcId="{AB97D18D-56A2-4834-87D1-4A0EE3540316}" destId="{92CE9216-3F41-4445-81B9-4B93EFDC8CC7}" srcOrd="0" destOrd="0" presId="urn:microsoft.com/office/officeart/2005/8/layout/vList2"/>
    <dgm:cxn modelId="{8F64A9A4-A041-43EA-B5EC-914909D24A60}" type="presOf" srcId="{A3A12E4B-B478-4BEB-B946-CA75A97261B6}" destId="{C9FADE45-2505-45E6-8ECA-D956A0CFDD15}" srcOrd="0" destOrd="0" presId="urn:microsoft.com/office/officeart/2005/8/layout/vList2"/>
    <dgm:cxn modelId="{C85337A8-6A5B-4AC5-B2DB-513829D2CFA3}" srcId="{87BE105F-CCCC-4077-9351-07442D660829}" destId="{AB97D18D-56A2-4834-87D1-4A0EE3540316}" srcOrd="1" destOrd="0" parTransId="{873033F7-A20F-4C1B-A1CB-1459A35EF7E9}" sibTransId="{EBD46429-59CD-4527-8E75-A7B469EFC278}"/>
    <dgm:cxn modelId="{3E2473AC-4FBD-47FE-9E70-EF00117001A6}" srcId="{87BE105F-CCCC-4077-9351-07442D660829}" destId="{971B4F95-8533-444A-9201-9480B803E67F}" srcOrd="4" destOrd="0" parTransId="{330FDC82-6149-4171-9648-651BB93E6EAC}" sibTransId="{5EFFB080-0971-4AF7-B6B1-EFA6502BB1BE}"/>
    <dgm:cxn modelId="{6DF528CA-000F-4587-B51B-F9DA8424153C}" srcId="{87BE105F-CCCC-4077-9351-07442D660829}" destId="{A3A12E4B-B478-4BEB-B946-CA75A97261B6}" srcOrd="0" destOrd="0" parTransId="{313EB1CC-5351-4516-B5D3-FBA1DBB1E55F}" sibTransId="{5EB97590-B789-4671-8B6F-C2866B647290}"/>
    <dgm:cxn modelId="{41EAE5D0-FBBF-45C0-B014-DB81BF4A90D1}" srcId="{87BE105F-CCCC-4077-9351-07442D660829}" destId="{172B8EAD-8E04-42F3-BE0B-A608F1190D4C}" srcOrd="5" destOrd="0" parTransId="{3B3C5F10-C357-439D-9DCB-7FBB8EF4B5F2}" sibTransId="{B6480EC9-2494-4BF2-8487-0FF31973E3DC}"/>
    <dgm:cxn modelId="{A160C3DF-D96E-42EE-B24A-1B72208AA0E8}" srcId="{87BE105F-CCCC-4077-9351-07442D660829}" destId="{64045CB4-98F0-40F0-8808-21361BACEF14}" srcOrd="3" destOrd="0" parTransId="{D0D1112C-40E0-4E41-980C-BA42C34CE558}" sibTransId="{3E3C6CBE-7B1D-458B-AF82-CE6AABEBD044}"/>
    <dgm:cxn modelId="{25E8BB30-8965-4604-94BA-817D6A0613E7}" type="presParOf" srcId="{A09B8716-1F8C-433C-8001-56F852057E82}" destId="{C9FADE45-2505-45E6-8ECA-D956A0CFDD15}" srcOrd="0" destOrd="0" presId="urn:microsoft.com/office/officeart/2005/8/layout/vList2"/>
    <dgm:cxn modelId="{D87E2C81-12EB-491E-B452-288F1CE5880B}" type="presParOf" srcId="{A09B8716-1F8C-433C-8001-56F852057E82}" destId="{102EFC97-31A0-4B17-BB3C-2AD4C988AC5A}" srcOrd="1" destOrd="0" presId="urn:microsoft.com/office/officeart/2005/8/layout/vList2"/>
    <dgm:cxn modelId="{D8537D0A-AAF4-4DE8-9A2F-124C29BB6B75}" type="presParOf" srcId="{A09B8716-1F8C-433C-8001-56F852057E82}" destId="{92CE9216-3F41-4445-81B9-4B93EFDC8CC7}" srcOrd="2" destOrd="0" presId="urn:microsoft.com/office/officeart/2005/8/layout/vList2"/>
    <dgm:cxn modelId="{09695874-6DD2-4834-BD70-AF931E6DB409}" type="presParOf" srcId="{A09B8716-1F8C-433C-8001-56F852057E82}" destId="{03022DD7-CF84-48B9-B729-64A6FE4D0734}" srcOrd="3" destOrd="0" presId="urn:microsoft.com/office/officeart/2005/8/layout/vList2"/>
    <dgm:cxn modelId="{57CC8229-9E86-45C7-A923-3C4F6F650289}" type="presParOf" srcId="{A09B8716-1F8C-433C-8001-56F852057E82}" destId="{35559B31-4082-4572-B225-670DF70DBAC5}" srcOrd="4" destOrd="0" presId="urn:microsoft.com/office/officeart/2005/8/layout/vList2"/>
    <dgm:cxn modelId="{7012A4DF-AE1B-4FCF-A956-17AF40EBDAE9}" type="presParOf" srcId="{A09B8716-1F8C-433C-8001-56F852057E82}" destId="{7E6CFDB9-8CCB-4FE4-A1E4-F3916E073032}" srcOrd="5" destOrd="0" presId="urn:microsoft.com/office/officeart/2005/8/layout/vList2"/>
    <dgm:cxn modelId="{169F093B-5EB1-4CA8-B83A-7F8D4D5DD2FE}" type="presParOf" srcId="{A09B8716-1F8C-433C-8001-56F852057E82}" destId="{B72C9140-37CC-4752-94DB-3CB6873FAAFD}" srcOrd="6" destOrd="0" presId="urn:microsoft.com/office/officeart/2005/8/layout/vList2"/>
    <dgm:cxn modelId="{5994D4A8-F607-4481-98F6-A8B16CC3C701}" type="presParOf" srcId="{A09B8716-1F8C-433C-8001-56F852057E82}" destId="{127B3B35-F72B-40FC-8148-669E1D938A99}" srcOrd="7" destOrd="0" presId="urn:microsoft.com/office/officeart/2005/8/layout/vList2"/>
    <dgm:cxn modelId="{2B5EA1B5-A294-43F2-BC87-42102344BBBB}" type="presParOf" srcId="{A09B8716-1F8C-433C-8001-56F852057E82}" destId="{25DDA4A9-7373-46CD-B9D3-524077A018A3}" srcOrd="8" destOrd="0" presId="urn:microsoft.com/office/officeart/2005/8/layout/vList2"/>
    <dgm:cxn modelId="{AABC80FF-C068-4009-9440-68B3E524FCD4}" type="presParOf" srcId="{A09B8716-1F8C-433C-8001-56F852057E82}" destId="{5CEA00DF-AE1C-403B-BB4D-BA01B8BD7C81}" srcOrd="9" destOrd="0" presId="urn:microsoft.com/office/officeart/2005/8/layout/vList2"/>
    <dgm:cxn modelId="{4787A4C2-A3F3-4E68-B4D7-E037E9530EEA}" type="presParOf" srcId="{A09B8716-1F8C-433C-8001-56F852057E82}" destId="{F96D7EFC-C342-4A04-931F-C41A46E4EC6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94701C-EF9F-452B-935F-E2A53CED5855}"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F527CDB5-F033-42AB-9263-49ADCD5DFB48}">
      <dgm:prSet phldrT="[Text]" custT="1"/>
      <dgm:spPr>
        <a:solidFill>
          <a:schemeClr val="accent6"/>
        </a:solidFill>
      </dgm:spPr>
      <dgm:t>
        <a:bodyPr/>
        <a:lstStyle/>
        <a:p>
          <a:pPr rtl="0"/>
          <a:r>
            <a:rPr lang="en-US" sz="2400" b="1" dirty="0"/>
            <a:t>Health worker and health facility-related barriers</a:t>
          </a:r>
        </a:p>
      </dgm:t>
    </dgm:pt>
    <dgm:pt modelId="{18DB01A1-0648-4B06-A805-C8179B88ABFD}" cxnId="{054A9938-E9DF-4B1F-BAE9-29C65A305B4D}" type="parTrans">
      <dgm:prSet/>
      <dgm:spPr/>
      <dgm:t>
        <a:bodyPr/>
        <a:lstStyle/>
        <a:p>
          <a:endParaRPr lang="en-US" sz="1800"/>
        </a:p>
      </dgm:t>
    </dgm:pt>
    <dgm:pt modelId="{72620E2A-50BA-40A2-B815-B5E05E4995D9}" cxnId="{054A9938-E9DF-4B1F-BAE9-29C65A305B4D}" type="sibTrans">
      <dgm:prSet/>
      <dgm:spPr/>
      <dgm:t>
        <a:bodyPr/>
        <a:lstStyle/>
        <a:p>
          <a:endParaRPr lang="en-US"/>
        </a:p>
      </dgm:t>
    </dgm:pt>
    <dgm:pt modelId="{3DD4761F-3202-4116-9DDD-7E2A042FBD1B}">
      <dgm:prSet custT="1"/>
      <dgm:spPr>
        <a:solidFill>
          <a:srgbClr val="2E643A">
            <a:alpha val="89804"/>
          </a:srgbClr>
        </a:solidFill>
      </dgm:spPr>
      <dgm:t>
        <a:bodyPr/>
        <a:lstStyle/>
        <a:p>
          <a:pPr rtl="0"/>
          <a:r>
            <a:rPr lang="en-US" sz="2400" dirty="0">
              <a:solidFill>
                <a:schemeClr val="bg1"/>
              </a:solidFill>
              <a:latin typeface="Calibri" panose="020F0502020204030204"/>
              <a:cs typeface="Calibri" panose="020F0502020204030204"/>
            </a:rPr>
            <a:t>Limited staff strength</a:t>
          </a:r>
        </a:p>
      </dgm:t>
    </dgm:pt>
    <dgm:pt modelId="{2B805BD1-FCF8-4E64-B8E5-3C569FC942D7}" cxnId="{B2BCB7F7-FABD-4CB8-AF32-A77B70951DCC}" type="parTrans">
      <dgm:prSet/>
      <dgm:spPr/>
      <dgm:t>
        <a:bodyPr/>
        <a:lstStyle/>
        <a:p>
          <a:endParaRPr lang="en-US" sz="1800"/>
        </a:p>
      </dgm:t>
    </dgm:pt>
    <dgm:pt modelId="{B8FC2FF6-9369-4A39-810C-1A46E1D31218}" cxnId="{B2BCB7F7-FABD-4CB8-AF32-A77B70951DCC}" type="sibTrans">
      <dgm:prSet/>
      <dgm:spPr/>
      <dgm:t>
        <a:bodyPr/>
        <a:lstStyle/>
        <a:p>
          <a:endParaRPr lang="en-US"/>
        </a:p>
      </dgm:t>
    </dgm:pt>
    <dgm:pt modelId="{51BFBE8E-C071-4292-B9F5-B35A5CBA83EA}">
      <dgm:prSet custT="1"/>
      <dgm:spPr>
        <a:solidFill>
          <a:schemeClr val="accent6"/>
        </a:solidFill>
      </dgm:spPr>
      <dgm:t>
        <a:bodyPr/>
        <a:lstStyle/>
        <a:p>
          <a:pPr rtl="0"/>
          <a:r>
            <a:rPr lang="en-US" sz="2400" b="1" dirty="0"/>
            <a:t>Demand-side barriers</a:t>
          </a:r>
          <a:endParaRPr lang="en-US" sz="2400" b="1" dirty="0">
            <a:latin typeface="Calibri" panose="020F0502020204030204"/>
            <a:cs typeface="Calibri" panose="020F0502020204030204"/>
          </a:endParaRPr>
        </a:p>
      </dgm:t>
    </dgm:pt>
    <dgm:pt modelId="{49BE88E1-53E0-4352-A60B-4B237A427EB1}" cxnId="{38160D3D-1074-4024-B201-8B134C19D202}" type="parTrans">
      <dgm:prSet/>
      <dgm:spPr/>
      <dgm:t>
        <a:bodyPr/>
        <a:lstStyle/>
        <a:p>
          <a:endParaRPr lang="en-US" sz="1800"/>
        </a:p>
      </dgm:t>
    </dgm:pt>
    <dgm:pt modelId="{2FEA8680-5ADC-402D-A319-36ECFBAB12CE}" cxnId="{38160D3D-1074-4024-B201-8B134C19D202}" type="sibTrans">
      <dgm:prSet/>
      <dgm:spPr/>
      <dgm:t>
        <a:bodyPr/>
        <a:lstStyle/>
        <a:p>
          <a:endParaRPr lang="en-US"/>
        </a:p>
      </dgm:t>
    </dgm:pt>
    <dgm:pt modelId="{E3FEE991-8B62-42E8-8908-6C0ED4C27FED}">
      <dgm:prSet custT="1"/>
      <dgm:spPr>
        <a:solidFill>
          <a:schemeClr val="accent6"/>
        </a:solidFill>
      </dgm:spPr>
      <dgm:t>
        <a:bodyPr/>
        <a:lstStyle/>
        <a:p>
          <a:pPr rtl="0"/>
          <a:r>
            <a:rPr lang="en-US" sz="2400" b="1" dirty="0"/>
            <a:t>Community-related barriers</a:t>
          </a:r>
          <a:endParaRPr lang="en-US" sz="2400" b="1" dirty="0">
            <a:latin typeface="Calibri" panose="020F0502020204030204"/>
            <a:cs typeface="Calibri" panose="020F0502020204030204"/>
          </a:endParaRPr>
        </a:p>
      </dgm:t>
    </dgm:pt>
    <dgm:pt modelId="{4FA02BB1-412A-46BE-8BCC-9368AC3B4030}" cxnId="{0D538A81-1959-412E-87AB-F9427CA84963}" type="parTrans">
      <dgm:prSet/>
      <dgm:spPr/>
      <dgm:t>
        <a:bodyPr/>
        <a:lstStyle/>
        <a:p>
          <a:endParaRPr lang="en-US" sz="1800"/>
        </a:p>
      </dgm:t>
    </dgm:pt>
    <dgm:pt modelId="{85716C47-1E5B-42D8-96FA-285839302323}" cxnId="{0D538A81-1959-412E-87AB-F9427CA84963}" type="sibTrans">
      <dgm:prSet/>
      <dgm:spPr/>
      <dgm:t>
        <a:bodyPr/>
        <a:lstStyle/>
        <a:p>
          <a:endParaRPr lang="en-US"/>
        </a:p>
      </dgm:t>
    </dgm:pt>
    <dgm:pt modelId="{F601AFBF-29EA-487D-B3D9-E09D47F8DC17}">
      <dgm:prSet custT="1"/>
      <dgm:spPr>
        <a:solidFill>
          <a:srgbClr val="2E643A">
            <a:alpha val="90000"/>
          </a:srgbClr>
        </a:solidFill>
      </dgm:spPr>
      <dgm:t>
        <a:bodyPr/>
        <a:lstStyle/>
        <a:p>
          <a:r>
            <a:rPr lang="en-US" sz="2400" dirty="0">
              <a:solidFill>
                <a:schemeClr val="bg1"/>
              </a:solidFill>
              <a:latin typeface="Calibri" panose="020F0502020204030204"/>
              <a:cs typeface="Calibri" panose="020F0502020204030204"/>
            </a:rPr>
            <a:t>Caregivers competing responsibilities</a:t>
          </a:r>
          <a:endParaRPr lang="en-US" sz="2400" dirty="0">
            <a:solidFill>
              <a:schemeClr val="bg1"/>
            </a:solidFill>
          </a:endParaRPr>
        </a:p>
      </dgm:t>
    </dgm:pt>
    <dgm:pt modelId="{B6EFB53A-1610-4434-8049-91D35CBB6727}" cxnId="{2EA6F62C-E2D2-4F78-821C-C6B1CF13D67B}" type="parTrans">
      <dgm:prSet/>
      <dgm:spPr/>
      <dgm:t>
        <a:bodyPr/>
        <a:lstStyle/>
        <a:p>
          <a:endParaRPr lang="en-US" sz="1800"/>
        </a:p>
      </dgm:t>
    </dgm:pt>
    <dgm:pt modelId="{E749F2FD-8327-41B3-910E-BBB0B9AA51EA}" cxnId="{2EA6F62C-E2D2-4F78-821C-C6B1CF13D67B}" type="sibTrans">
      <dgm:prSet/>
      <dgm:spPr/>
      <dgm:t>
        <a:bodyPr/>
        <a:lstStyle/>
        <a:p>
          <a:endParaRPr lang="en-US"/>
        </a:p>
      </dgm:t>
    </dgm:pt>
    <dgm:pt modelId="{CA3B3434-33C0-40E6-82BC-F576FD083A84}">
      <dgm:prSet custT="1"/>
      <dgm:spPr>
        <a:solidFill>
          <a:srgbClr val="2E643A">
            <a:alpha val="90000"/>
          </a:srgbClr>
        </a:solidFill>
      </dgm:spPr>
      <dgm:t>
        <a:bodyPr/>
        <a:lstStyle/>
        <a:p>
          <a:r>
            <a:rPr lang="en-US" sz="2400" dirty="0">
              <a:solidFill>
                <a:schemeClr val="bg1"/>
              </a:solidFill>
              <a:latin typeface="Calibri" panose="020F0502020204030204"/>
              <a:cs typeface="Calibri" panose="020F0502020204030204"/>
            </a:rPr>
            <a:t>Limited knowledge of SP-PMC efficacy in preventing malaria</a:t>
          </a:r>
        </a:p>
      </dgm:t>
    </dgm:pt>
    <dgm:pt modelId="{8261E1FE-EC4A-4B19-B27A-DA0DE022A34C}" cxnId="{FF22A074-D8C3-407B-9737-935D3309C001}" type="parTrans">
      <dgm:prSet/>
      <dgm:spPr/>
      <dgm:t>
        <a:bodyPr/>
        <a:lstStyle/>
        <a:p>
          <a:endParaRPr lang="en-US" sz="1800"/>
        </a:p>
      </dgm:t>
    </dgm:pt>
    <dgm:pt modelId="{98B6DDA3-2A69-43AA-AFBA-B1392BEE7637}" cxnId="{FF22A074-D8C3-407B-9737-935D3309C001}" type="sibTrans">
      <dgm:prSet/>
      <dgm:spPr/>
      <dgm:t>
        <a:bodyPr/>
        <a:lstStyle/>
        <a:p>
          <a:endParaRPr lang="en-US"/>
        </a:p>
      </dgm:t>
    </dgm:pt>
    <dgm:pt modelId="{DD0AA482-2C89-45AF-9B99-5A4DACEFDEF3}">
      <dgm:prSet custT="1"/>
      <dgm:spPr>
        <a:solidFill>
          <a:srgbClr val="2E643A">
            <a:alpha val="89804"/>
          </a:srgbClr>
        </a:solidFill>
      </dgm:spPr>
      <dgm:t>
        <a:bodyPr/>
        <a:lstStyle/>
        <a:p>
          <a:pPr rtl="0"/>
          <a:r>
            <a:rPr lang="en-US" sz="2400" dirty="0">
              <a:solidFill>
                <a:schemeClr val="bg1"/>
              </a:solidFill>
              <a:latin typeface="Calibri" panose="020F0502020204030204"/>
              <a:cs typeface="Calibri" panose="020F0502020204030204"/>
            </a:rPr>
            <a:t>Excess workload</a:t>
          </a:r>
        </a:p>
      </dgm:t>
    </dgm:pt>
    <dgm:pt modelId="{D5D7C6D6-8617-4330-8518-345C92D8999A}" cxnId="{8D3FF78F-5E48-468E-A5AF-3E768F3CAE01}" type="parTrans">
      <dgm:prSet/>
      <dgm:spPr/>
      <dgm:t>
        <a:bodyPr/>
        <a:lstStyle/>
        <a:p>
          <a:endParaRPr lang="en-US" sz="1800"/>
        </a:p>
      </dgm:t>
    </dgm:pt>
    <dgm:pt modelId="{4D6FB0C2-93E3-4DA1-9F22-C79A055764A8}" cxnId="{8D3FF78F-5E48-468E-A5AF-3E768F3CAE01}" type="sibTrans">
      <dgm:prSet/>
      <dgm:spPr/>
      <dgm:t>
        <a:bodyPr/>
        <a:lstStyle/>
        <a:p>
          <a:endParaRPr lang="en-US"/>
        </a:p>
      </dgm:t>
    </dgm:pt>
    <dgm:pt modelId="{D8D8C349-5A17-44EA-A663-EA4046AB2AC9}">
      <dgm:prSet custT="1"/>
      <dgm:spPr>
        <a:solidFill>
          <a:srgbClr val="2E643A">
            <a:alpha val="89804"/>
          </a:srgbClr>
        </a:solidFill>
      </dgm:spPr>
      <dgm:t>
        <a:bodyPr/>
        <a:lstStyle/>
        <a:p>
          <a:pPr rtl="0"/>
          <a:r>
            <a:rPr lang="en-US" sz="2400" dirty="0">
              <a:solidFill>
                <a:schemeClr val="bg1"/>
              </a:solidFill>
              <a:latin typeface="Calibri" panose="020F0502020204030204"/>
              <a:cs typeface="Calibri" panose="020F0502020204030204"/>
            </a:rPr>
            <a:t>Logistics challenges particularly reaching remote areas</a:t>
          </a:r>
        </a:p>
      </dgm:t>
    </dgm:pt>
    <dgm:pt modelId="{DF639ED6-CC32-47DF-8240-A60DA478E10B}" cxnId="{D4028202-5AFF-46ED-BFF6-FDF0B158BABC}" type="parTrans">
      <dgm:prSet/>
      <dgm:spPr/>
      <dgm:t>
        <a:bodyPr/>
        <a:lstStyle/>
        <a:p>
          <a:endParaRPr lang="en-US"/>
        </a:p>
      </dgm:t>
    </dgm:pt>
    <dgm:pt modelId="{B93CDF9B-EF74-4FAA-BEEB-F77986CF5877}" cxnId="{D4028202-5AFF-46ED-BFF6-FDF0B158BABC}" type="sibTrans">
      <dgm:prSet/>
      <dgm:spPr/>
      <dgm:t>
        <a:bodyPr/>
        <a:lstStyle/>
        <a:p>
          <a:endParaRPr lang="en-US"/>
        </a:p>
      </dgm:t>
    </dgm:pt>
    <dgm:pt modelId="{C205EEDC-9570-435D-8EBB-EFF56EA3889B}">
      <dgm:prSet custT="1"/>
      <dgm:spPr>
        <a:solidFill>
          <a:srgbClr val="2E643A">
            <a:alpha val="90000"/>
          </a:srgbClr>
        </a:solidFill>
      </dgm:spPr>
      <dgm:t>
        <a:bodyPr/>
        <a:lstStyle/>
        <a:p>
          <a:r>
            <a:rPr lang="en-US" sz="2400" dirty="0">
              <a:solidFill>
                <a:schemeClr val="bg1"/>
              </a:solidFill>
              <a:latin typeface="Calibri" panose="020F0502020204030204"/>
              <a:cs typeface="Calibri" panose="020F0502020204030204"/>
            </a:rPr>
            <a:t> Economic challenges</a:t>
          </a:r>
        </a:p>
      </dgm:t>
    </dgm:pt>
    <dgm:pt modelId="{284266CD-AC17-4CB3-B678-42A5AABA0151}" cxnId="{5B542E56-A5DA-41F6-8639-9ECA06CEEDEC}" type="parTrans">
      <dgm:prSet/>
      <dgm:spPr/>
      <dgm:t>
        <a:bodyPr/>
        <a:lstStyle/>
        <a:p>
          <a:endParaRPr lang="en-US"/>
        </a:p>
      </dgm:t>
    </dgm:pt>
    <dgm:pt modelId="{ACC112BB-F96E-49A1-9D54-78A0147ACB9A}" cxnId="{5B542E56-A5DA-41F6-8639-9ECA06CEEDEC}" type="sibTrans">
      <dgm:prSet/>
      <dgm:spPr/>
      <dgm:t>
        <a:bodyPr/>
        <a:lstStyle/>
        <a:p>
          <a:endParaRPr lang="en-US"/>
        </a:p>
      </dgm:t>
    </dgm:pt>
    <dgm:pt modelId="{08561DE9-0419-4AF1-8657-91EF888F8EBD}">
      <dgm:prSet custT="1"/>
      <dgm:spPr>
        <a:solidFill>
          <a:srgbClr val="2E643A">
            <a:alpha val="90000"/>
          </a:srgbClr>
        </a:solidFill>
      </dgm:spPr>
      <dgm:t>
        <a:bodyPr/>
        <a:lstStyle/>
        <a:p>
          <a:endParaRPr lang="en-US" sz="2400" dirty="0"/>
        </a:p>
      </dgm:t>
    </dgm:pt>
    <dgm:pt modelId="{56597F94-7D46-4BFA-BD80-CE44C0475DD1}" cxnId="{6789DD10-5D47-42F7-971C-DE2662EF7DA3}" type="parTrans">
      <dgm:prSet/>
      <dgm:spPr/>
      <dgm:t>
        <a:bodyPr/>
        <a:lstStyle/>
        <a:p>
          <a:endParaRPr lang="en-US"/>
        </a:p>
      </dgm:t>
    </dgm:pt>
    <dgm:pt modelId="{D5F57ABF-07CF-45A1-8987-EC202D04E985}" cxnId="{6789DD10-5D47-42F7-971C-DE2662EF7DA3}" type="sibTrans">
      <dgm:prSet/>
      <dgm:spPr/>
      <dgm:t>
        <a:bodyPr/>
        <a:lstStyle/>
        <a:p>
          <a:endParaRPr lang="en-US"/>
        </a:p>
      </dgm:t>
    </dgm:pt>
    <dgm:pt modelId="{0C0C130D-6167-46DB-96C5-5CE0C944A2AE}">
      <dgm:prSet custT="1"/>
      <dgm:spPr>
        <a:solidFill>
          <a:srgbClr val="2E643A">
            <a:alpha val="90000"/>
          </a:srgbClr>
        </a:solidFill>
      </dgm:spPr>
      <dgm:t>
        <a:bodyPr/>
        <a:lstStyle/>
        <a:p>
          <a:r>
            <a:rPr lang="en-US" sz="2400" dirty="0">
              <a:solidFill>
                <a:schemeClr val="bg1"/>
              </a:solidFill>
            </a:rPr>
            <a:t>Low attendance at scheduled contacts</a:t>
          </a:r>
        </a:p>
      </dgm:t>
    </dgm:pt>
    <dgm:pt modelId="{F0F3F126-02E3-4931-8813-DE910DF41F08}" cxnId="{917959B1-3232-488A-BEC7-76C9B845B3CD}" type="parTrans">
      <dgm:prSet/>
      <dgm:spPr/>
      <dgm:t>
        <a:bodyPr/>
        <a:lstStyle/>
        <a:p>
          <a:endParaRPr lang="en-US"/>
        </a:p>
      </dgm:t>
    </dgm:pt>
    <dgm:pt modelId="{3D414251-AA9F-4F1D-B3BE-17BE32D14B69}" cxnId="{917959B1-3232-488A-BEC7-76C9B845B3CD}" type="sibTrans">
      <dgm:prSet/>
      <dgm:spPr/>
      <dgm:t>
        <a:bodyPr/>
        <a:lstStyle/>
        <a:p>
          <a:endParaRPr lang="en-US"/>
        </a:p>
      </dgm:t>
    </dgm:pt>
    <dgm:pt modelId="{63EB3834-7A80-4292-8887-E4C9ED40597E}">
      <dgm:prSet custT="1"/>
      <dgm:spPr>
        <a:solidFill>
          <a:srgbClr val="2E643A">
            <a:alpha val="89804"/>
          </a:srgbClr>
        </a:solidFill>
      </dgm:spPr>
      <dgm:t>
        <a:bodyPr/>
        <a:lstStyle/>
        <a:p>
          <a:pPr rtl="0"/>
          <a:r>
            <a:rPr lang="en-US" sz="2400" dirty="0">
              <a:solidFill>
                <a:schemeClr val="bg1"/>
              </a:solidFill>
              <a:latin typeface="Calibri" panose="020F0502020204030204"/>
              <a:cs typeface="Calibri" panose="020F0502020204030204"/>
            </a:rPr>
            <a:t>Attitude of health workers</a:t>
          </a:r>
        </a:p>
      </dgm:t>
    </dgm:pt>
    <dgm:pt modelId="{D4254DE4-6EE9-4965-97A5-8F307AB7B221}" cxnId="{FFB94BD7-39B2-457D-AC4B-327B9E8524E8}" type="parTrans">
      <dgm:prSet/>
      <dgm:spPr/>
      <dgm:t>
        <a:bodyPr/>
        <a:lstStyle/>
        <a:p>
          <a:endParaRPr lang="en-US"/>
        </a:p>
      </dgm:t>
    </dgm:pt>
    <dgm:pt modelId="{AA9B5C87-FB2A-44D7-9962-26BCF11F652C}" cxnId="{FFB94BD7-39B2-457D-AC4B-327B9E8524E8}" type="sibTrans">
      <dgm:prSet/>
      <dgm:spPr/>
      <dgm:t>
        <a:bodyPr/>
        <a:lstStyle/>
        <a:p>
          <a:endParaRPr lang="en-US"/>
        </a:p>
      </dgm:t>
    </dgm:pt>
    <dgm:pt modelId="{F3626EE1-44AD-47C5-B344-37C8D62586F6}">
      <dgm:prSet custT="1"/>
      <dgm:spPr>
        <a:solidFill>
          <a:srgbClr val="2E643A">
            <a:alpha val="90000"/>
          </a:srgbClr>
        </a:solidFill>
      </dgm:spPr>
      <dgm:t>
        <a:bodyPr/>
        <a:lstStyle/>
        <a:p>
          <a:r>
            <a:rPr lang="en-US" sz="2400" dirty="0">
              <a:solidFill>
                <a:schemeClr val="bg1"/>
              </a:solidFill>
            </a:rPr>
            <a:t>Misinformation and ignorance about SP-PMC</a:t>
          </a:r>
          <a:endParaRPr lang="en-US" sz="2400" dirty="0">
            <a:solidFill>
              <a:schemeClr val="bg1"/>
            </a:solidFill>
            <a:latin typeface="Calibri" panose="020F0502020204030204"/>
            <a:cs typeface="Calibri" panose="020F0502020204030204"/>
          </a:endParaRPr>
        </a:p>
      </dgm:t>
    </dgm:pt>
    <dgm:pt modelId="{B30FCDD0-C4BB-4E76-B9C8-80C473D97A87}" cxnId="{19565618-A150-4BF6-8E37-3C7E1D5B377D}" type="parTrans">
      <dgm:prSet/>
      <dgm:spPr/>
      <dgm:t>
        <a:bodyPr/>
        <a:lstStyle/>
        <a:p>
          <a:endParaRPr lang="en-US"/>
        </a:p>
      </dgm:t>
    </dgm:pt>
    <dgm:pt modelId="{F76C9178-76D9-4DF2-A5CF-DB5A8FBCCAD0}" cxnId="{19565618-A150-4BF6-8E37-3C7E1D5B377D}" type="sibTrans">
      <dgm:prSet/>
      <dgm:spPr/>
      <dgm:t>
        <a:bodyPr/>
        <a:lstStyle/>
        <a:p>
          <a:endParaRPr lang="en-US"/>
        </a:p>
      </dgm:t>
    </dgm:pt>
    <dgm:pt modelId="{A61062D1-9788-4039-807F-775F11867978}">
      <dgm:prSet custT="1"/>
      <dgm:spPr>
        <a:solidFill>
          <a:srgbClr val="2E643A">
            <a:alpha val="89804"/>
          </a:srgbClr>
        </a:solidFill>
      </dgm:spPr>
      <dgm:t>
        <a:bodyPr/>
        <a:lstStyle/>
        <a:p>
          <a:pPr rtl="0"/>
          <a:r>
            <a:rPr lang="en-US" sz="2400" dirty="0">
              <a:solidFill>
                <a:schemeClr val="bg1"/>
              </a:solidFill>
            </a:rPr>
            <a:t>Rigid scheduling of SP-PMC services</a:t>
          </a:r>
          <a:endParaRPr lang="en-US" sz="2400" dirty="0">
            <a:solidFill>
              <a:schemeClr val="bg1"/>
            </a:solidFill>
            <a:latin typeface="Calibri" panose="020F0502020204030204"/>
            <a:cs typeface="Calibri" panose="020F0502020204030204"/>
          </a:endParaRPr>
        </a:p>
      </dgm:t>
    </dgm:pt>
    <dgm:pt modelId="{71AB7503-EA00-4CC4-B25C-7E9D211ADD22}" cxnId="{3A32195A-DE28-4A6D-B46C-18648091B194}" type="parTrans">
      <dgm:prSet/>
      <dgm:spPr/>
      <dgm:t>
        <a:bodyPr/>
        <a:lstStyle/>
        <a:p>
          <a:endParaRPr lang="en-US"/>
        </a:p>
      </dgm:t>
    </dgm:pt>
    <dgm:pt modelId="{4529DE49-3D8E-4ED5-B0A3-71DF3750F9D2}" cxnId="{3A32195A-DE28-4A6D-B46C-18648091B194}" type="sibTrans">
      <dgm:prSet/>
      <dgm:spPr/>
      <dgm:t>
        <a:bodyPr/>
        <a:lstStyle/>
        <a:p>
          <a:endParaRPr lang="en-US"/>
        </a:p>
      </dgm:t>
    </dgm:pt>
    <dgm:pt modelId="{624214F2-1059-4F61-8F9D-BA9A7D2F216C}" type="pres">
      <dgm:prSet presAssocID="{2E94701C-EF9F-452B-935F-E2A53CED5855}" presName="Name0" presStyleCnt="0">
        <dgm:presLayoutVars>
          <dgm:dir/>
          <dgm:animLvl val="lvl"/>
          <dgm:resizeHandles val="exact"/>
        </dgm:presLayoutVars>
      </dgm:prSet>
      <dgm:spPr/>
    </dgm:pt>
    <dgm:pt modelId="{50CD5287-3F5B-4F6F-8A7D-73C5C4EB57FD}" type="pres">
      <dgm:prSet presAssocID="{F527CDB5-F033-42AB-9263-49ADCD5DFB48}" presName="composite" presStyleCnt="0"/>
      <dgm:spPr/>
    </dgm:pt>
    <dgm:pt modelId="{1EBD4389-CBBC-45AC-AEFC-57D9121C559A}" type="pres">
      <dgm:prSet presAssocID="{F527CDB5-F033-42AB-9263-49ADCD5DFB48}" presName="parTx" presStyleLbl="alignNode1" presStyleIdx="0" presStyleCnt="3">
        <dgm:presLayoutVars>
          <dgm:chMax val="0"/>
          <dgm:chPref val="0"/>
          <dgm:bulletEnabled val="1"/>
        </dgm:presLayoutVars>
      </dgm:prSet>
      <dgm:spPr/>
    </dgm:pt>
    <dgm:pt modelId="{84826C35-F5B7-4756-B208-9C578421BC15}" type="pres">
      <dgm:prSet presAssocID="{F527CDB5-F033-42AB-9263-49ADCD5DFB48}" presName="desTx" presStyleLbl="alignAccFollowNode1" presStyleIdx="0" presStyleCnt="3">
        <dgm:presLayoutVars>
          <dgm:bulletEnabled val="1"/>
        </dgm:presLayoutVars>
      </dgm:prSet>
      <dgm:spPr/>
    </dgm:pt>
    <dgm:pt modelId="{702E09C3-BD44-405C-98C1-67B323C59E22}" type="pres">
      <dgm:prSet presAssocID="{72620E2A-50BA-40A2-B815-B5E05E4995D9}" presName="space" presStyleCnt="0"/>
      <dgm:spPr/>
    </dgm:pt>
    <dgm:pt modelId="{A749C631-3E31-4B12-9D13-5EBF516ECC96}" type="pres">
      <dgm:prSet presAssocID="{51BFBE8E-C071-4292-B9F5-B35A5CBA83EA}" presName="composite" presStyleCnt="0"/>
      <dgm:spPr/>
    </dgm:pt>
    <dgm:pt modelId="{5833BED8-FBB1-4659-B124-ACC483869E8A}" type="pres">
      <dgm:prSet presAssocID="{51BFBE8E-C071-4292-B9F5-B35A5CBA83EA}" presName="parTx" presStyleLbl="alignNode1" presStyleIdx="1" presStyleCnt="3">
        <dgm:presLayoutVars>
          <dgm:chMax val="0"/>
          <dgm:chPref val="0"/>
          <dgm:bulletEnabled val="1"/>
        </dgm:presLayoutVars>
      </dgm:prSet>
      <dgm:spPr/>
    </dgm:pt>
    <dgm:pt modelId="{BDEDDB11-A9CB-4034-AAE6-8B807E65A66A}" type="pres">
      <dgm:prSet presAssocID="{51BFBE8E-C071-4292-B9F5-B35A5CBA83EA}" presName="desTx" presStyleLbl="alignAccFollowNode1" presStyleIdx="1" presStyleCnt="3">
        <dgm:presLayoutVars>
          <dgm:bulletEnabled val="1"/>
        </dgm:presLayoutVars>
      </dgm:prSet>
      <dgm:spPr/>
    </dgm:pt>
    <dgm:pt modelId="{E1DBC531-58E6-4BC1-AE31-253CE29DD132}" type="pres">
      <dgm:prSet presAssocID="{2FEA8680-5ADC-402D-A319-36ECFBAB12CE}" presName="space" presStyleCnt="0"/>
      <dgm:spPr/>
    </dgm:pt>
    <dgm:pt modelId="{A317643E-123D-46AE-A665-41578F6D3DE5}" type="pres">
      <dgm:prSet presAssocID="{E3FEE991-8B62-42E8-8908-6C0ED4C27FED}" presName="composite" presStyleCnt="0"/>
      <dgm:spPr/>
    </dgm:pt>
    <dgm:pt modelId="{474FB936-ED8C-4474-92FD-5DD7678E0BF2}" type="pres">
      <dgm:prSet presAssocID="{E3FEE991-8B62-42E8-8908-6C0ED4C27FED}" presName="parTx" presStyleLbl="alignNode1" presStyleIdx="2" presStyleCnt="3" custScaleY="100000">
        <dgm:presLayoutVars>
          <dgm:chMax val="0"/>
          <dgm:chPref val="0"/>
          <dgm:bulletEnabled val="1"/>
        </dgm:presLayoutVars>
      </dgm:prSet>
      <dgm:spPr/>
    </dgm:pt>
    <dgm:pt modelId="{060D9161-C23B-4965-8622-FF2F64A5557B}" type="pres">
      <dgm:prSet presAssocID="{E3FEE991-8B62-42E8-8908-6C0ED4C27FED}" presName="desTx" presStyleLbl="alignAccFollowNode1" presStyleIdx="2" presStyleCnt="3">
        <dgm:presLayoutVars>
          <dgm:bulletEnabled val="1"/>
        </dgm:presLayoutVars>
      </dgm:prSet>
      <dgm:spPr/>
    </dgm:pt>
  </dgm:ptLst>
  <dgm:cxnLst>
    <dgm:cxn modelId="{D3BC8C00-AABD-4C4B-9EF9-77D77C77AA0C}" type="presOf" srcId="{63EB3834-7A80-4292-8887-E4C9ED40597E}" destId="{84826C35-F5B7-4756-B208-9C578421BC15}" srcOrd="0" destOrd="2" presId="urn:microsoft.com/office/officeart/2005/8/layout/hList1"/>
    <dgm:cxn modelId="{D4028202-5AFF-46ED-BFF6-FDF0B158BABC}" srcId="{F527CDB5-F033-42AB-9263-49ADCD5DFB48}" destId="{D8D8C349-5A17-44EA-A663-EA4046AB2AC9}" srcOrd="3" destOrd="0" parTransId="{DF639ED6-CC32-47DF-8240-A60DA478E10B}" sibTransId="{B93CDF9B-EF74-4FAA-BEEB-F77986CF5877}"/>
    <dgm:cxn modelId="{FE49040F-9DEC-4F10-9356-8B127DD39821}" type="presOf" srcId="{08561DE9-0419-4AF1-8657-91EF888F8EBD}" destId="{BDEDDB11-A9CB-4034-AAE6-8B807E65A66A}" srcOrd="0" destOrd="2" presId="urn:microsoft.com/office/officeart/2005/8/layout/hList1"/>
    <dgm:cxn modelId="{6789DD10-5D47-42F7-971C-DE2662EF7DA3}" srcId="{51BFBE8E-C071-4292-B9F5-B35A5CBA83EA}" destId="{08561DE9-0419-4AF1-8657-91EF888F8EBD}" srcOrd="2" destOrd="0" parTransId="{56597F94-7D46-4BFA-BD80-CE44C0475DD1}" sibTransId="{D5F57ABF-07CF-45A1-8987-EC202D04E985}"/>
    <dgm:cxn modelId="{19565618-A150-4BF6-8E37-3C7E1D5B377D}" srcId="{E3FEE991-8B62-42E8-8908-6C0ED4C27FED}" destId="{F3626EE1-44AD-47C5-B344-37C8D62586F6}" srcOrd="1" destOrd="0" parTransId="{B30FCDD0-C4BB-4E76-B9C8-80C473D97A87}" sibTransId="{F76C9178-76D9-4DF2-A5CF-DB5A8FBCCAD0}"/>
    <dgm:cxn modelId="{2EA6F62C-E2D2-4F78-821C-C6B1CF13D67B}" srcId="{51BFBE8E-C071-4292-B9F5-B35A5CBA83EA}" destId="{F601AFBF-29EA-487D-B3D9-E09D47F8DC17}" srcOrd="0" destOrd="0" parTransId="{B6EFB53A-1610-4434-8049-91D35CBB6727}" sibTransId="{E749F2FD-8327-41B3-910E-BBB0B9AA51EA}"/>
    <dgm:cxn modelId="{054A9938-E9DF-4B1F-BAE9-29C65A305B4D}" srcId="{2E94701C-EF9F-452B-935F-E2A53CED5855}" destId="{F527CDB5-F033-42AB-9263-49ADCD5DFB48}" srcOrd="0" destOrd="0" parTransId="{18DB01A1-0648-4B06-A805-C8179B88ABFD}" sibTransId="{72620E2A-50BA-40A2-B815-B5E05E4995D9}"/>
    <dgm:cxn modelId="{38160D3D-1074-4024-B201-8B134C19D202}" srcId="{2E94701C-EF9F-452B-935F-E2A53CED5855}" destId="{51BFBE8E-C071-4292-B9F5-B35A5CBA83EA}" srcOrd="1" destOrd="0" parTransId="{49BE88E1-53E0-4352-A60B-4B237A427EB1}" sibTransId="{2FEA8680-5ADC-402D-A319-36ECFBAB12CE}"/>
    <dgm:cxn modelId="{45E63666-D4ED-4E42-B540-0CB59753A6CD}" type="presOf" srcId="{E3FEE991-8B62-42E8-8908-6C0ED4C27FED}" destId="{474FB936-ED8C-4474-92FD-5DD7678E0BF2}" srcOrd="0" destOrd="0" presId="urn:microsoft.com/office/officeart/2005/8/layout/hList1"/>
    <dgm:cxn modelId="{B2597C4C-546E-41EC-AD60-069A72AFEBAC}" type="presOf" srcId="{51BFBE8E-C071-4292-B9F5-B35A5CBA83EA}" destId="{5833BED8-FBB1-4659-B124-ACC483869E8A}" srcOrd="0" destOrd="0" presId="urn:microsoft.com/office/officeart/2005/8/layout/hList1"/>
    <dgm:cxn modelId="{FF22A074-D8C3-407B-9737-935D3309C001}" srcId="{E3FEE991-8B62-42E8-8908-6C0ED4C27FED}" destId="{CA3B3434-33C0-40E6-82BC-F576FD083A84}" srcOrd="0" destOrd="0" parTransId="{8261E1FE-EC4A-4B19-B27A-DA0DE022A34C}" sibTransId="{98B6DDA3-2A69-43AA-AFBA-B1392BEE7637}"/>
    <dgm:cxn modelId="{5B542E56-A5DA-41F6-8639-9ECA06CEEDEC}" srcId="{E3FEE991-8B62-42E8-8908-6C0ED4C27FED}" destId="{C205EEDC-9570-435D-8EBB-EFF56EA3889B}" srcOrd="2" destOrd="0" parTransId="{284266CD-AC17-4CB3-B678-42A5AABA0151}" sibTransId="{ACC112BB-F96E-49A1-9D54-78A0147ACB9A}"/>
    <dgm:cxn modelId="{71FDD179-CD7C-44B9-8526-F99ECE6232E5}" type="presOf" srcId="{DD0AA482-2C89-45AF-9B99-5A4DACEFDEF3}" destId="{84826C35-F5B7-4756-B208-9C578421BC15}" srcOrd="0" destOrd="1" presId="urn:microsoft.com/office/officeart/2005/8/layout/hList1"/>
    <dgm:cxn modelId="{7562F379-189E-408F-8DC6-526AB6DBAECC}" type="presOf" srcId="{C205EEDC-9570-435D-8EBB-EFF56EA3889B}" destId="{060D9161-C23B-4965-8622-FF2F64A5557B}" srcOrd="0" destOrd="2" presId="urn:microsoft.com/office/officeart/2005/8/layout/hList1"/>
    <dgm:cxn modelId="{3A32195A-DE28-4A6D-B46C-18648091B194}" srcId="{F527CDB5-F033-42AB-9263-49ADCD5DFB48}" destId="{A61062D1-9788-4039-807F-775F11867978}" srcOrd="4" destOrd="0" parTransId="{71AB7503-EA00-4CC4-B25C-7E9D211ADD22}" sibTransId="{4529DE49-3D8E-4ED5-B0A3-71DF3750F9D2}"/>
    <dgm:cxn modelId="{8F2BEC7E-4150-4056-9094-F84A1ACE2354}" type="presOf" srcId="{A61062D1-9788-4039-807F-775F11867978}" destId="{84826C35-F5B7-4756-B208-9C578421BC15}" srcOrd="0" destOrd="4" presId="urn:microsoft.com/office/officeart/2005/8/layout/hList1"/>
    <dgm:cxn modelId="{0D538A81-1959-412E-87AB-F9427CA84963}" srcId="{2E94701C-EF9F-452B-935F-E2A53CED5855}" destId="{E3FEE991-8B62-42E8-8908-6C0ED4C27FED}" srcOrd="2" destOrd="0" parTransId="{4FA02BB1-412A-46BE-8BCC-9368AC3B4030}" sibTransId="{85716C47-1E5B-42D8-96FA-285839302323}"/>
    <dgm:cxn modelId="{8D3FF78F-5E48-468E-A5AF-3E768F3CAE01}" srcId="{F527CDB5-F033-42AB-9263-49ADCD5DFB48}" destId="{DD0AA482-2C89-45AF-9B99-5A4DACEFDEF3}" srcOrd="1" destOrd="0" parTransId="{D5D7C6D6-8617-4330-8518-345C92D8999A}" sibTransId="{4D6FB0C2-93E3-4DA1-9F22-C79A055764A8}"/>
    <dgm:cxn modelId="{C63BE298-869E-4B3A-BD81-9DC2A576C3EB}" type="presOf" srcId="{F527CDB5-F033-42AB-9263-49ADCD5DFB48}" destId="{1EBD4389-CBBC-45AC-AEFC-57D9121C559A}" srcOrd="0" destOrd="0" presId="urn:microsoft.com/office/officeart/2005/8/layout/hList1"/>
    <dgm:cxn modelId="{7C59C7A5-196A-4D85-A13A-A91A0440C800}" type="presOf" srcId="{0C0C130D-6167-46DB-96C5-5CE0C944A2AE}" destId="{BDEDDB11-A9CB-4034-AAE6-8B807E65A66A}" srcOrd="0" destOrd="1" presId="urn:microsoft.com/office/officeart/2005/8/layout/hList1"/>
    <dgm:cxn modelId="{569F6AA7-4B41-4129-BA35-55CF3CE26852}" type="presOf" srcId="{F601AFBF-29EA-487D-B3D9-E09D47F8DC17}" destId="{BDEDDB11-A9CB-4034-AAE6-8B807E65A66A}" srcOrd="0" destOrd="0" presId="urn:microsoft.com/office/officeart/2005/8/layout/hList1"/>
    <dgm:cxn modelId="{917959B1-3232-488A-BEC7-76C9B845B3CD}" srcId="{51BFBE8E-C071-4292-B9F5-B35A5CBA83EA}" destId="{0C0C130D-6167-46DB-96C5-5CE0C944A2AE}" srcOrd="1" destOrd="0" parTransId="{F0F3F126-02E3-4931-8813-DE910DF41F08}" sibTransId="{3D414251-AA9F-4F1D-B3BE-17BE32D14B69}"/>
    <dgm:cxn modelId="{F3EC9EBB-46F4-499A-9C26-6B6322697C79}" type="presOf" srcId="{F3626EE1-44AD-47C5-B344-37C8D62586F6}" destId="{060D9161-C23B-4965-8622-FF2F64A5557B}" srcOrd="0" destOrd="1" presId="urn:microsoft.com/office/officeart/2005/8/layout/hList1"/>
    <dgm:cxn modelId="{5133C4BB-42AF-45D5-B836-D894EAC37DB3}" type="presOf" srcId="{D8D8C349-5A17-44EA-A663-EA4046AB2AC9}" destId="{84826C35-F5B7-4756-B208-9C578421BC15}" srcOrd="0" destOrd="3" presId="urn:microsoft.com/office/officeart/2005/8/layout/hList1"/>
    <dgm:cxn modelId="{B52341C8-9B58-4B9B-9114-4D63B5AAA055}" type="presOf" srcId="{CA3B3434-33C0-40E6-82BC-F576FD083A84}" destId="{060D9161-C23B-4965-8622-FF2F64A5557B}" srcOrd="0" destOrd="0" presId="urn:microsoft.com/office/officeart/2005/8/layout/hList1"/>
    <dgm:cxn modelId="{FFB94BD7-39B2-457D-AC4B-327B9E8524E8}" srcId="{F527CDB5-F033-42AB-9263-49ADCD5DFB48}" destId="{63EB3834-7A80-4292-8887-E4C9ED40597E}" srcOrd="2" destOrd="0" parTransId="{D4254DE4-6EE9-4965-97A5-8F307AB7B221}" sibTransId="{AA9B5C87-FB2A-44D7-9962-26BCF11F652C}"/>
    <dgm:cxn modelId="{0BFD81E5-A74D-41C3-9916-4FEB2FDC875E}" type="presOf" srcId="{3DD4761F-3202-4116-9DDD-7E2A042FBD1B}" destId="{84826C35-F5B7-4756-B208-9C578421BC15}" srcOrd="0" destOrd="0" presId="urn:microsoft.com/office/officeart/2005/8/layout/hList1"/>
    <dgm:cxn modelId="{BF6D7BED-60EE-4B73-A60B-AA31E931E6B4}" type="presOf" srcId="{2E94701C-EF9F-452B-935F-E2A53CED5855}" destId="{624214F2-1059-4F61-8F9D-BA9A7D2F216C}" srcOrd="0" destOrd="0" presId="urn:microsoft.com/office/officeart/2005/8/layout/hList1"/>
    <dgm:cxn modelId="{B2BCB7F7-FABD-4CB8-AF32-A77B70951DCC}" srcId="{F527CDB5-F033-42AB-9263-49ADCD5DFB48}" destId="{3DD4761F-3202-4116-9DDD-7E2A042FBD1B}" srcOrd="0" destOrd="0" parTransId="{2B805BD1-FCF8-4E64-B8E5-3C569FC942D7}" sibTransId="{B8FC2FF6-9369-4A39-810C-1A46E1D31218}"/>
    <dgm:cxn modelId="{F4E96AEE-22EC-4331-A493-E229EA7173CE}" type="presParOf" srcId="{624214F2-1059-4F61-8F9D-BA9A7D2F216C}" destId="{50CD5287-3F5B-4F6F-8A7D-73C5C4EB57FD}" srcOrd="0" destOrd="0" presId="urn:microsoft.com/office/officeart/2005/8/layout/hList1"/>
    <dgm:cxn modelId="{0EDCCC72-3CB8-43A5-8E6C-3139AA363999}" type="presParOf" srcId="{50CD5287-3F5B-4F6F-8A7D-73C5C4EB57FD}" destId="{1EBD4389-CBBC-45AC-AEFC-57D9121C559A}" srcOrd="0" destOrd="0" presId="urn:microsoft.com/office/officeart/2005/8/layout/hList1"/>
    <dgm:cxn modelId="{8BF96CF3-7A7C-444C-810B-B9E1891E404A}" type="presParOf" srcId="{50CD5287-3F5B-4F6F-8A7D-73C5C4EB57FD}" destId="{84826C35-F5B7-4756-B208-9C578421BC15}" srcOrd="1" destOrd="0" presId="urn:microsoft.com/office/officeart/2005/8/layout/hList1"/>
    <dgm:cxn modelId="{01B72753-7ADD-4270-B3AA-F21AD0C920CF}" type="presParOf" srcId="{624214F2-1059-4F61-8F9D-BA9A7D2F216C}" destId="{702E09C3-BD44-405C-98C1-67B323C59E22}" srcOrd="1" destOrd="0" presId="urn:microsoft.com/office/officeart/2005/8/layout/hList1"/>
    <dgm:cxn modelId="{83CB89BC-A4B6-472F-8988-0050169B55B7}" type="presParOf" srcId="{624214F2-1059-4F61-8F9D-BA9A7D2F216C}" destId="{A749C631-3E31-4B12-9D13-5EBF516ECC96}" srcOrd="2" destOrd="0" presId="urn:microsoft.com/office/officeart/2005/8/layout/hList1"/>
    <dgm:cxn modelId="{CE2D0CA5-B376-43C0-91A7-A7089F43CD8A}" type="presParOf" srcId="{A749C631-3E31-4B12-9D13-5EBF516ECC96}" destId="{5833BED8-FBB1-4659-B124-ACC483869E8A}" srcOrd="0" destOrd="0" presId="urn:microsoft.com/office/officeart/2005/8/layout/hList1"/>
    <dgm:cxn modelId="{AAC89A9C-622A-4BE0-A3FD-7F46167E7654}" type="presParOf" srcId="{A749C631-3E31-4B12-9D13-5EBF516ECC96}" destId="{BDEDDB11-A9CB-4034-AAE6-8B807E65A66A}" srcOrd="1" destOrd="0" presId="urn:microsoft.com/office/officeart/2005/8/layout/hList1"/>
    <dgm:cxn modelId="{7EBFD5CC-D8BF-4EAF-9FC3-4144B002D273}" type="presParOf" srcId="{624214F2-1059-4F61-8F9D-BA9A7D2F216C}" destId="{E1DBC531-58E6-4BC1-AE31-253CE29DD132}" srcOrd="3" destOrd="0" presId="urn:microsoft.com/office/officeart/2005/8/layout/hList1"/>
    <dgm:cxn modelId="{A15EA910-A80B-462E-AB2E-CDB980A69B47}" type="presParOf" srcId="{624214F2-1059-4F61-8F9D-BA9A7D2F216C}" destId="{A317643E-123D-46AE-A665-41578F6D3DE5}" srcOrd="4" destOrd="0" presId="urn:microsoft.com/office/officeart/2005/8/layout/hList1"/>
    <dgm:cxn modelId="{51651802-AA07-4143-BC8F-3D72B5E4500F}" type="presParOf" srcId="{A317643E-123D-46AE-A665-41578F6D3DE5}" destId="{474FB936-ED8C-4474-92FD-5DD7678E0BF2}" srcOrd="0" destOrd="0" presId="urn:microsoft.com/office/officeart/2005/8/layout/hList1"/>
    <dgm:cxn modelId="{4D507D76-5993-4E5B-AC54-1B3BACC1C63B}" type="presParOf" srcId="{A317643E-123D-46AE-A665-41578F6D3DE5}" destId="{060D9161-C23B-4965-8622-FF2F64A5557B}"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ADE45-2505-45E6-8ECA-D956A0CFDD15}">
      <dsp:nvSpPr>
        <dsp:cNvPr id="0" name=""/>
        <dsp:cNvSpPr/>
      </dsp:nvSpPr>
      <dsp:spPr>
        <a:xfrm>
          <a:off x="0" y="19851"/>
          <a:ext cx="11939588" cy="7558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Is there a measurable reduction in malaria morbidity in children 10 weeks to 24 months after the introduction of SP-PMC?</a:t>
          </a:r>
        </a:p>
      </dsp:txBody>
      <dsp:txXfrm>
        <a:off x="36896" y="56747"/>
        <a:ext cx="11865796" cy="682028"/>
      </dsp:txXfrm>
    </dsp:sp>
    <dsp:sp modelId="{92CE9216-3F41-4445-81B9-4B93EFDC8CC7}">
      <dsp:nvSpPr>
        <dsp:cNvPr id="0" name=""/>
        <dsp:cNvSpPr/>
      </dsp:nvSpPr>
      <dsp:spPr>
        <a:xfrm>
          <a:off x="0" y="898951"/>
          <a:ext cx="11939588" cy="7558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Is the implementation of SP-PMC  feasible at scale in Nigeria? </a:t>
          </a:r>
          <a:endParaRPr lang="en-US" sz="1900" kern="1200"/>
        </a:p>
      </dsp:txBody>
      <dsp:txXfrm>
        <a:off x="36896" y="935847"/>
        <a:ext cx="11865796" cy="682028"/>
      </dsp:txXfrm>
    </dsp:sp>
    <dsp:sp modelId="{35559B31-4082-4572-B225-670DF70DBAC5}">
      <dsp:nvSpPr>
        <dsp:cNvPr id="0" name=""/>
        <dsp:cNvSpPr/>
      </dsp:nvSpPr>
      <dsp:spPr>
        <a:xfrm>
          <a:off x="0" y="1640932"/>
          <a:ext cx="11939588" cy="7558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Are there considerable rebound morbidities after the last dose of PMC-SP at 15 months  (14-16 months) </a:t>
          </a:r>
        </a:p>
      </dsp:txBody>
      <dsp:txXfrm>
        <a:off x="36896" y="1677828"/>
        <a:ext cx="11865796" cy="682028"/>
      </dsp:txXfrm>
    </dsp:sp>
    <dsp:sp modelId="{B72C9140-37CC-4752-94DB-3CB6873FAAFD}">
      <dsp:nvSpPr>
        <dsp:cNvPr id="0" name=""/>
        <dsp:cNvSpPr/>
      </dsp:nvSpPr>
      <dsp:spPr>
        <a:xfrm>
          <a:off x="0" y="2433188"/>
          <a:ext cx="11939588" cy="7558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Does uptake of SP-PMC have a measurable impact on moderate to severe anemia among infants?</a:t>
          </a:r>
        </a:p>
      </dsp:txBody>
      <dsp:txXfrm>
        <a:off x="36896" y="2470084"/>
        <a:ext cx="11865796" cy="682028"/>
      </dsp:txXfrm>
    </dsp:sp>
    <dsp:sp modelId="{25DDA4A9-7373-46CD-B9D3-524077A018A3}">
      <dsp:nvSpPr>
        <dsp:cNvPr id="0" name=""/>
        <dsp:cNvSpPr/>
      </dsp:nvSpPr>
      <dsp:spPr>
        <a:xfrm>
          <a:off x="0" y="3262012"/>
          <a:ext cx="11939588" cy="7558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Does the inclusion of multiple  additional touchpoints increase the clinical effectiveness of SP-PMC?</a:t>
          </a:r>
        </a:p>
      </dsp:txBody>
      <dsp:txXfrm>
        <a:off x="36896" y="3298908"/>
        <a:ext cx="11865796" cy="682028"/>
      </dsp:txXfrm>
    </dsp:sp>
    <dsp:sp modelId="{F96D7EFC-C342-4A04-931F-C41A46E4EC64}">
      <dsp:nvSpPr>
        <dsp:cNvPr id="0" name=""/>
        <dsp:cNvSpPr/>
      </dsp:nvSpPr>
      <dsp:spPr>
        <a:xfrm>
          <a:off x="0" y="3936551"/>
          <a:ext cx="11939588" cy="7558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What are the cost and cost-effectiveness of scaling up SP-PMC?</a:t>
          </a:r>
        </a:p>
      </dsp:txBody>
      <dsp:txXfrm>
        <a:off x="36896" y="3973447"/>
        <a:ext cx="11865796" cy="68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D4389-CBBC-45AC-AEFC-57D9121C559A}">
      <dsp:nvSpPr>
        <dsp:cNvPr id="0" name=""/>
        <dsp:cNvSpPr/>
      </dsp:nvSpPr>
      <dsp:spPr>
        <a:xfrm>
          <a:off x="3497" y="16283"/>
          <a:ext cx="3409830" cy="1267200"/>
        </a:xfrm>
        <a:prstGeom prst="rect">
          <a:avLst/>
        </a:prstGeom>
        <a:solidFill>
          <a:schemeClr val="accent6"/>
        </a:soli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Health worker and health facility-related barriers</a:t>
          </a:r>
        </a:p>
      </dsp:txBody>
      <dsp:txXfrm>
        <a:off x="3497" y="16283"/>
        <a:ext cx="3409830" cy="1267200"/>
      </dsp:txXfrm>
    </dsp:sp>
    <dsp:sp modelId="{84826C35-F5B7-4756-B208-9C578421BC15}">
      <dsp:nvSpPr>
        <dsp:cNvPr id="0" name=""/>
        <dsp:cNvSpPr/>
      </dsp:nvSpPr>
      <dsp:spPr>
        <a:xfrm>
          <a:off x="3497" y="1283483"/>
          <a:ext cx="3409830" cy="3563009"/>
        </a:xfrm>
        <a:prstGeom prst="rect">
          <a:avLst/>
        </a:prstGeom>
        <a:solidFill>
          <a:srgbClr val="2E643A">
            <a:alpha val="89804"/>
          </a:srgb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solidFill>
                <a:schemeClr val="bg1"/>
              </a:solidFill>
              <a:latin typeface="Calibri"/>
              <a:cs typeface="Calibri"/>
            </a:rPr>
            <a:t>Limited staff strength</a:t>
          </a:r>
        </a:p>
        <a:p>
          <a:pPr marL="228600" lvl="1" indent="-228600" algn="l" defTabSz="1066800" rtl="0">
            <a:lnSpc>
              <a:spcPct val="90000"/>
            </a:lnSpc>
            <a:spcBef>
              <a:spcPct val="0"/>
            </a:spcBef>
            <a:spcAft>
              <a:spcPct val="15000"/>
            </a:spcAft>
            <a:buChar char="•"/>
          </a:pPr>
          <a:r>
            <a:rPr lang="en-US" sz="2400" kern="1200" dirty="0">
              <a:solidFill>
                <a:schemeClr val="bg1"/>
              </a:solidFill>
              <a:latin typeface="Calibri"/>
              <a:cs typeface="Calibri"/>
            </a:rPr>
            <a:t>Excess workload</a:t>
          </a:r>
        </a:p>
        <a:p>
          <a:pPr marL="228600" lvl="1" indent="-228600" algn="l" defTabSz="1066800" rtl="0">
            <a:lnSpc>
              <a:spcPct val="90000"/>
            </a:lnSpc>
            <a:spcBef>
              <a:spcPct val="0"/>
            </a:spcBef>
            <a:spcAft>
              <a:spcPct val="15000"/>
            </a:spcAft>
            <a:buChar char="•"/>
          </a:pPr>
          <a:r>
            <a:rPr lang="en-US" sz="2400" kern="1200" dirty="0">
              <a:solidFill>
                <a:schemeClr val="bg1"/>
              </a:solidFill>
              <a:latin typeface="Calibri"/>
              <a:cs typeface="Calibri"/>
            </a:rPr>
            <a:t>Attitude of health workers</a:t>
          </a:r>
        </a:p>
        <a:p>
          <a:pPr marL="228600" lvl="1" indent="-228600" algn="l" defTabSz="1066800" rtl="0">
            <a:lnSpc>
              <a:spcPct val="90000"/>
            </a:lnSpc>
            <a:spcBef>
              <a:spcPct val="0"/>
            </a:spcBef>
            <a:spcAft>
              <a:spcPct val="15000"/>
            </a:spcAft>
            <a:buChar char="•"/>
          </a:pPr>
          <a:r>
            <a:rPr lang="en-US" sz="2400" kern="1200" dirty="0">
              <a:solidFill>
                <a:schemeClr val="bg1"/>
              </a:solidFill>
              <a:latin typeface="Calibri"/>
              <a:cs typeface="Calibri"/>
            </a:rPr>
            <a:t>Logistics challenges particularly reaching remote areas</a:t>
          </a:r>
        </a:p>
        <a:p>
          <a:pPr marL="228600" lvl="1" indent="-228600" algn="l" defTabSz="1066800" rtl="0">
            <a:lnSpc>
              <a:spcPct val="90000"/>
            </a:lnSpc>
            <a:spcBef>
              <a:spcPct val="0"/>
            </a:spcBef>
            <a:spcAft>
              <a:spcPct val="15000"/>
            </a:spcAft>
            <a:buChar char="•"/>
          </a:pPr>
          <a:r>
            <a:rPr lang="en-US" sz="2400" kern="1200" dirty="0">
              <a:solidFill>
                <a:schemeClr val="bg1"/>
              </a:solidFill>
            </a:rPr>
            <a:t>Rigid scheduling of SP-PMC services</a:t>
          </a:r>
          <a:endParaRPr lang="en-US" sz="2400" kern="1200" dirty="0">
            <a:solidFill>
              <a:schemeClr val="bg1"/>
            </a:solidFill>
            <a:latin typeface="Calibri"/>
            <a:cs typeface="Calibri"/>
          </a:endParaRPr>
        </a:p>
      </dsp:txBody>
      <dsp:txXfrm>
        <a:off x="3497" y="1283483"/>
        <a:ext cx="3409830" cy="3563009"/>
      </dsp:txXfrm>
    </dsp:sp>
    <dsp:sp modelId="{5833BED8-FBB1-4659-B124-ACC483869E8A}">
      <dsp:nvSpPr>
        <dsp:cNvPr id="0" name=""/>
        <dsp:cNvSpPr/>
      </dsp:nvSpPr>
      <dsp:spPr>
        <a:xfrm>
          <a:off x="3890704" y="16283"/>
          <a:ext cx="3409830" cy="1267200"/>
        </a:xfrm>
        <a:prstGeom prst="rect">
          <a:avLst/>
        </a:prstGeom>
        <a:solidFill>
          <a:schemeClr val="accent6"/>
        </a:soli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Demand-side barriers</a:t>
          </a:r>
          <a:endParaRPr lang="en-US" sz="2400" b="1" kern="1200" dirty="0">
            <a:latin typeface="Calibri"/>
            <a:cs typeface="Calibri"/>
          </a:endParaRPr>
        </a:p>
      </dsp:txBody>
      <dsp:txXfrm>
        <a:off x="3890704" y="16283"/>
        <a:ext cx="3409830" cy="1267200"/>
      </dsp:txXfrm>
    </dsp:sp>
    <dsp:sp modelId="{BDEDDB11-A9CB-4034-AAE6-8B807E65A66A}">
      <dsp:nvSpPr>
        <dsp:cNvPr id="0" name=""/>
        <dsp:cNvSpPr/>
      </dsp:nvSpPr>
      <dsp:spPr>
        <a:xfrm>
          <a:off x="3890704" y="1283483"/>
          <a:ext cx="3409830" cy="3563009"/>
        </a:xfrm>
        <a:prstGeom prst="rect">
          <a:avLst/>
        </a:prstGeom>
        <a:solidFill>
          <a:srgbClr val="2E643A">
            <a:alpha val="90000"/>
          </a:srgb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1"/>
              </a:solidFill>
              <a:latin typeface="Calibri"/>
              <a:cs typeface="Calibri"/>
            </a:rPr>
            <a:t>Caregivers competing responsibilities</a:t>
          </a:r>
          <a:endParaRPr lang="en-US" sz="2400" kern="1200" dirty="0">
            <a:solidFill>
              <a:schemeClr val="bg1"/>
            </a:solidFill>
          </a:endParaRPr>
        </a:p>
        <a:p>
          <a:pPr marL="228600" lvl="1" indent="-228600" algn="l" defTabSz="1066800">
            <a:lnSpc>
              <a:spcPct val="90000"/>
            </a:lnSpc>
            <a:spcBef>
              <a:spcPct val="0"/>
            </a:spcBef>
            <a:spcAft>
              <a:spcPct val="15000"/>
            </a:spcAft>
            <a:buChar char="•"/>
          </a:pPr>
          <a:r>
            <a:rPr lang="en-US" sz="2400" kern="1200" dirty="0">
              <a:solidFill>
                <a:schemeClr val="bg1"/>
              </a:solidFill>
            </a:rPr>
            <a:t>Low attendance at scheduled contacts</a:t>
          </a:r>
        </a:p>
        <a:p>
          <a:pPr marL="228600" lvl="1" indent="-228600" algn="l" defTabSz="1066800">
            <a:lnSpc>
              <a:spcPct val="90000"/>
            </a:lnSpc>
            <a:spcBef>
              <a:spcPct val="0"/>
            </a:spcBef>
            <a:spcAft>
              <a:spcPct val="15000"/>
            </a:spcAft>
            <a:buChar char="•"/>
          </a:pPr>
          <a:endParaRPr lang="en-US" sz="2400" kern="1200" dirty="0"/>
        </a:p>
      </dsp:txBody>
      <dsp:txXfrm>
        <a:off x="3890704" y="1283483"/>
        <a:ext cx="3409830" cy="3563009"/>
      </dsp:txXfrm>
    </dsp:sp>
    <dsp:sp modelId="{474FB936-ED8C-4474-92FD-5DD7678E0BF2}">
      <dsp:nvSpPr>
        <dsp:cNvPr id="0" name=""/>
        <dsp:cNvSpPr/>
      </dsp:nvSpPr>
      <dsp:spPr>
        <a:xfrm>
          <a:off x="7777911" y="16283"/>
          <a:ext cx="3409830" cy="1267200"/>
        </a:xfrm>
        <a:prstGeom prst="rect">
          <a:avLst/>
        </a:prstGeom>
        <a:solidFill>
          <a:schemeClr val="accent6"/>
        </a:soli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t>Community-related barriers</a:t>
          </a:r>
          <a:endParaRPr lang="en-US" sz="2400" b="1" kern="1200" dirty="0">
            <a:latin typeface="Calibri"/>
            <a:cs typeface="Calibri"/>
          </a:endParaRPr>
        </a:p>
      </dsp:txBody>
      <dsp:txXfrm>
        <a:off x="7777911" y="16283"/>
        <a:ext cx="3409830" cy="1267200"/>
      </dsp:txXfrm>
    </dsp:sp>
    <dsp:sp modelId="{060D9161-C23B-4965-8622-FF2F64A5557B}">
      <dsp:nvSpPr>
        <dsp:cNvPr id="0" name=""/>
        <dsp:cNvSpPr/>
      </dsp:nvSpPr>
      <dsp:spPr>
        <a:xfrm>
          <a:off x="7777911" y="1283483"/>
          <a:ext cx="3409830" cy="3563009"/>
        </a:xfrm>
        <a:prstGeom prst="rect">
          <a:avLst/>
        </a:prstGeom>
        <a:solidFill>
          <a:srgbClr val="2E643A">
            <a:alpha val="90000"/>
          </a:srgb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1"/>
              </a:solidFill>
              <a:latin typeface="Calibri"/>
              <a:cs typeface="Calibri"/>
            </a:rPr>
            <a:t>Limited knowledge of SP-PMC efficacy in preventing malaria</a:t>
          </a:r>
        </a:p>
        <a:p>
          <a:pPr marL="228600" lvl="1" indent="-228600" algn="l" defTabSz="1066800">
            <a:lnSpc>
              <a:spcPct val="90000"/>
            </a:lnSpc>
            <a:spcBef>
              <a:spcPct val="0"/>
            </a:spcBef>
            <a:spcAft>
              <a:spcPct val="15000"/>
            </a:spcAft>
            <a:buChar char="•"/>
          </a:pPr>
          <a:r>
            <a:rPr lang="en-US" sz="2400" kern="1200" dirty="0">
              <a:solidFill>
                <a:schemeClr val="bg1"/>
              </a:solidFill>
            </a:rPr>
            <a:t>Misinformation and ignorance about SP-PMC</a:t>
          </a:r>
          <a:endParaRPr lang="en-US" sz="2400" kern="1200" dirty="0">
            <a:solidFill>
              <a:schemeClr val="bg1"/>
            </a:solidFill>
            <a:latin typeface="Calibri"/>
            <a:cs typeface="Calibri"/>
          </a:endParaRPr>
        </a:p>
        <a:p>
          <a:pPr marL="228600" lvl="1" indent="-228600" algn="l" defTabSz="1066800">
            <a:lnSpc>
              <a:spcPct val="90000"/>
            </a:lnSpc>
            <a:spcBef>
              <a:spcPct val="0"/>
            </a:spcBef>
            <a:spcAft>
              <a:spcPct val="15000"/>
            </a:spcAft>
            <a:buChar char="•"/>
          </a:pPr>
          <a:r>
            <a:rPr lang="en-US" sz="2400" kern="1200" dirty="0">
              <a:solidFill>
                <a:schemeClr val="bg1"/>
              </a:solidFill>
              <a:latin typeface="Calibri"/>
              <a:cs typeface="Calibri"/>
            </a:rPr>
            <a:t> Economic challenges</a:t>
          </a:r>
        </a:p>
      </dsp:txBody>
      <dsp:txXfrm>
        <a:off x="7777911" y="1283483"/>
        <a:ext cx="3409830" cy="35630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E3DB5-DC4C-6445-9940-AD1EECEC01A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A9CAE-F574-F648-9CA4-0599FE4141B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5"/>
        <p:cNvGrpSpPr/>
        <p:nvPr/>
      </p:nvGrpSpPr>
      <p:grpSpPr>
        <a:xfrm>
          <a:off x="0" y="0"/>
          <a:ext cx="0" cy="0"/>
          <a:chOff x="0" y="0"/>
          <a:chExt cx="0" cy="0"/>
        </a:xfrm>
      </p:grpSpPr>
      <p:sp>
        <p:nvSpPr>
          <p:cNvPr id="166" name="Google Shape;166;gd74e9968a4_0_40:notes"/>
          <p:cNvSpPr>
            <a:spLocks noGrp="1" noRot="1" noChangeAspect="1"/>
          </p:cNvSpPr>
          <p:nvPr>
            <p:ph type="sldImg" idx="2"/>
          </p:nvPr>
        </p:nvSpPr>
        <p:spPr>
          <a:xfrm>
            <a:off x="447675" y="1262063"/>
            <a:ext cx="6053138" cy="34051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74e9968a4_0_40:notes"/>
          <p:cNvSpPr txBox="1">
            <a:spLocks noGrp="1"/>
          </p:cNvSpPr>
          <p:nvPr>
            <p:ph type="body" idx="1"/>
          </p:nvPr>
        </p:nvSpPr>
        <p:spPr>
          <a:xfrm>
            <a:off x="694873" y="4856815"/>
            <a:ext cx="5558988" cy="3973923"/>
          </a:xfrm>
          <a:prstGeom prst="rect">
            <a:avLst/>
          </a:prstGeom>
        </p:spPr>
        <p:txBody>
          <a:bodyPr spcFirstLastPara="1" wrap="square" lIns="93162" tIns="46568" rIns="93162" bIns="46568" anchor="t" anchorCtr="0">
            <a:noAutofit/>
          </a:bodyPr>
          <a:lstStyle/>
          <a:p>
            <a:pPr marL="466090" indent="-233045">
              <a:buClr>
                <a:schemeClr val="dk1"/>
              </a:buClr>
              <a:buSzPts val="1100"/>
            </a:pPr>
            <a:endParaRPr dirty="0">
              <a:solidFill>
                <a:srgbClr val="23416B"/>
              </a:solidFill>
            </a:endParaRPr>
          </a:p>
        </p:txBody>
      </p:sp>
      <p:sp>
        <p:nvSpPr>
          <p:cNvPr id="168" name="Google Shape;168;gd74e9968a4_0_40:notes"/>
          <p:cNvSpPr txBox="1">
            <a:spLocks noGrp="1"/>
          </p:cNvSpPr>
          <p:nvPr>
            <p:ph type="sldNum" idx="12"/>
          </p:nvPr>
        </p:nvSpPr>
        <p:spPr>
          <a:xfrm>
            <a:off x="3936009" y="9585727"/>
            <a:ext cx="3011118" cy="506260"/>
          </a:xfrm>
          <a:prstGeom prst="rect">
            <a:avLst/>
          </a:prstGeom>
        </p:spPr>
        <p:txBody>
          <a:bodyPr spcFirstLastPara="1" wrap="square" lIns="93162" tIns="46568" rIns="93162" bIns="46568" anchor="b" anchorCtr="0">
            <a:noAutofit/>
          </a:bodyPr>
          <a:lstStyle/>
          <a:p>
            <a:pPr algn="r">
              <a:buSzPts val="1200"/>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E093C15-2364-4A55-9748-41250721FE9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
        <p:nvSpPr>
          <p:cNvPr id="2" name="Title 1"/>
          <p:cNvSpPr>
            <a:spLocks noGrp="1"/>
          </p:cNvSpPr>
          <p:nvPr>
            <p:ph type="ctrTitle" hasCustomPrompt="1"/>
          </p:nvPr>
        </p:nvSpPr>
        <p:spPr>
          <a:xfrm>
            <a:off x="0" y="0"/>
            <a:ext cx="12192000" cy="2614065"/>
          </a:xfrm>
        </p:spPr>
        <p:txBody>
          <a:bodyPr anchor="b"/>
          <a:lstStyle>
            <a:lvl1pPr algn="ctr">
              <a:defRPr sz="6000" b="1" baseline="30000"/>
            </a:lvl1pPr>
          </a:lstStyle>
          <a:p>
            <a:r>
              <a:rPr lang="en-GB" dirty="0"/>
              <a:t>12th SMC Alliance Meeting </a:t>
            </a:r>
            <a:br>
              <a:rPr lang="en-GB" dirty="0"/>
            </a:br>
            <a:r>
              <a:rPr lang="en-GB" dirty="0"/>
              <a:t>Lomé - Togo</a:t>
            </a:r>
            <a:br>
              <a:rPr lang="en-GB" dirty="0"/>
            </a:br>
            <a:r>
              <a:rPr lang="en-GB" dirty="0"/>
              <a:t>Feb 25 – 28, 2025  </a:t>
            </a:r>
            <a:endParaRPr lang="fr-CH" dirty="0"/>
          </a:p>
        </p:txBody>
      </p:sp>
      <p:sp>
        <p:nvSpPr>
          <p:cNvPr id="3" name="Subtitle 2"/>
          <p:cNvSpPr>
            <a:spLocks noGrp="1"/>
          </p:cNvSpPr>
          <p:nvPr>
            <p:ph type="subTitle" idx="1" hasCustomPrompt="1"/>
          </p:nvPr>
        </p:nvSpPr>
        <p:spPr>
          <a:xfrm>
            <a:off x="189186" y="4051739"/>
            <a:ext cx="11776842" cy="977463"/>
          </a:xfrm>
        </p:spPr>
        <p:txBody>
          <a:bodyPr>
            <a:noAutofit/>
          </a:bodyPr>
          <a:lstStyle>
            <a:lvl1pPr marL="0" indent="0" algn="ctr">
              <a:buNone/>
              <a:defRPr sz="6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dirty="0"/>
              <a:t>Merci, </a:t>
            </a:r>
            <a:r>
              <a:rPr lang="fr-CH" dirty="0" err="1"/>
              <a:t>Akpe</a:t>
            </a:r>
            <a:r>
              <a:rPr lang="fr-CH" dirty="0"/>
              <a:t>, </a:t>
            </a:r>
            <a:r>
              <a:rPr lang="fr-CH" dirty="0" err="1"/>
              <a:t>Thank</a:t>
            </a:r>
            <a:r>
              <a:rPr lang="fr-CH" dirty="0"/>
              <a:t> </a:t>
            </a:r>
            <a:r>
              <a:rPr lang="fr-CH" dirty="0" err="1"/>
              <a:t>you</a:t>
            </a:r>
            <a:r>
              <a:rPr lang="fr-CH" dirty="0"/>
              <a:t>, </a:t>
            </a:r>
            <a:r>
              <a:rPr lang="fr-CH" dirty="0" err="1"/>
              <a:t>Obrigado</a:t>
            </a:r>
            <a:endParaRPr lang="fr-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6000" y="1825625"/>
            <a:ext cx="49038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4" name="Content Placeholder 3"/>
          <p:cNvSpPr>
            <a:spLocks noGrp="1"/>
          </p:cNvSpPr>
          <p:nvPr>
            <p:ph sz="half" idx="2"/>
          </p:nvPr>
        </p:nvSpPr>
        <p:spPr>
          <a:xfrm>
            <a:off x="6172200" y="1825625"/>
            <a:ext cx="503298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9" name="Title 8"/>
          <p:cNvSpPr>
            <a:spLocks noGrp="1"/>
          </p:cNvSpPr>
          <p:nvPr>
            <p:ph type="title"/>
          </p:nvPr>
        </p:nvSpPr>
        <p:spPr/>
        <p:txBody>
          <a:bodyPr/>
          <a:lstStyle/>
          <a:p>
            <a:r>
              <a:rPr lang="en-US"/>
              <a:t>Click to edit Master title style</a:t>
            </a:r>
            <a:endParaRPr lang="en-GB"/>
          </a:p>
        </p:txBody>
      </p:sp>
      <p:cxnSp>
        <p:nvCxnSpPr>
          <p:cNvPr id="10" name="Straight Connector 9"/>
          <p:cNvCxnSpPr/>
          <p:nvPr userDrawn="1"/>
        </p:nvCxnSpPr>
        <p:spPr>
          <a:xfrm>
            <a:off x="6103620" y="1825625"/>
            <a:ext cx="0" cy="43513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slide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spcBef>
                <a:spcPts val="0"/>
              </a:spcBef>
              <a:spcAft>
                <a:spcPts val="1200"/>
              </a:spcAft>
              <a:defRPr sz="2400"/>
            </a:lvl1pPr>
            <a:lvl2pPr>
              <a:spcAft>
                <a:spcPts val="1200"/>
              </a:spcAft>
              <a:defRPr sz="2000"/>
            </a:lvl2pPr>
            <a:lvl3pPr>
              <a:spcAft>
                <a:spcPts val="1200"/>
              </a:spcAft>
              <a:defRPr sz="1800"/>
            </a:lvl3pPr>
            <a:lvl4pPr>
              <a:spcAft>
                <a:spcPts val="1200"/>
              </a:spcAft>
              <a:defRPr sz="1600"/>
            </a:lvl4pPr>
            <a:lvl5pPr>
              <a:spcAft>
                <a:spcPts val="1200"/>
              </a:spcAft>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8" name="Title 7"/>
          <p:cNvSpPr>
            <a:spLocks noGrp="1"/>
          </p:cNvSpPr>
          <p:nvPr>
            <p:ph type="title"/>
          </p:nvPr>
        </p:nvSpPr>
        <p:spPr>
          <a:xfrm>
            <a:off x="1116000" y="792000"/>
            <a:ext cx="5307660" cy="535531"/>
          </a:xfrm>
        </p:spPr>
        <p:txBody>
          <a:bodyPr/>
          <a:lstStyle/>
          <a:p>
            <a:r>
              <a:rPr lang="en-US"/>
              <a:t>Click to edit Master title style</a:t>
            </a:r>
            <a:endParaRPr lang="en-GB"/>
          </a:p>
        </p:txBody>
      </p:sp>
      <p:sp>
        <p:nvSpPr>
          <p:cNvPr id="10" name="Picture Placeholder 9"/>
          <p:cNvSpPr>
            <a:spLocks noGrp="1"/>
          </p:cNvSpPr>
          <p:nvPr>
            <p:ph type="pic" sz="quarter" idx="10"/>
          </p:nvPr>
        </p:nvSpPr>
        <p:spPr>
          <a:xfrm>
            <a:off x="7223760" y="0"/>
            <a:ext cx="4968240" cy="6858000"/>
          </a:xfrm>
        </p:spPr>
        <p:txBody>
          <a:bodyPr/>
          <a:lstStyle/>
          <a:p>
            <a:r>
              <a:rPr lang="en-US"/>
              <a:t>Click icon to add picture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074208"/>
          </a:xfrm>
        </p:spPr>
        <p:txBody>
          <a:bodyPr>
            <a:noAutofit/>
          </a:bodyPr>
          <a:lstStyle>
            <a:lvl1pPr>
              <a:defRPr sz="5400" baseline="30000"/>
            </a:lvl1pPr>
          </a:lstStyle>
          <a:p>
            <a:pPr algn="ctr"/>
            <a:r>
              <a:rPr lang="en-US" sz="4400" dirty="0"/>
              <a:t>Title of slide</a:t>
            </a:r>
            <a:endParaRPr lang="en-US" sz="4400"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7687732" y="6169709"/>
            <a:ext cx="1286933" cy="646331"/>
          </a:xfrm>
          <a:prstGeom prst="rect">
            <a:avLst/>
          </a:prstGeom>
          <a:noFill/>
        </p:spPr>
        <p:txBody>
          <a:bodyPr wrap="square" rtlCol="0">
            <a:spAutoFit/>
          </a:bodyPr>
          <a:lstStyle/>
          <a:p>
            <a:r>
              <a:rPr lang="en-US" dirty="0"/>
              <a:t>Country logo</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7" name="Date Placeholder 6"/>
          <p:cNvSpPr>
            <a:spLocks noGrp="1"/>
          </p:cNvSpPr>
          <p:nvPr>
            <p:ph type="dt" sz="half" idx="10"/>
          </p:nvPr>
        </p:nvSpPr>
        <p:spPr/>
        <p:txBody>
          <a:bodyPr/>
          <a:lstStyle/>
          <a:p>
            <a:fld id="{FBE2F93B-52B7-4A7C-AE6A-2B400351248C}" type="datetimeFigureOut">
              <a:rPr lang="fr-CH" smtClean="0"/>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FBE2F93B-52B7-4A7C-AE6A-2B400351248C}" type="datetimeFigureOut">
              <a:rPr lang="fr-CH" smtClean="0"/>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2F93B-52B7-4A7C-AE6A-2B400351248C}" type="datetimeFigureOut">
              <a:rPr lang="fr-CH" smtClean="0"/>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49050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DE2E15-D709-449A-A5B5-62806CFE0ACE}" type="datetimeFigureOut">
              <a:rPr lang="en-GB" smtClean="0"/>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0050F42-C697-4530-ACAC-3FA4955E0FD6}" type="slidenum">
              <a:rPr lang="en-GB" smtClean="0"/>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Divider 0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Click to edit Master title style</a:t>
            </a:r>
            <a:endParaRPr lang="fr-CH" dirty="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7687732" y="6169709"/>
            <a:ext cx="1286933" cy="646331"/>
          </a:xfrm>
          <a:prstGeom prst="rect">
            <a:avLst/>
          </a:prstGeom>
          <a:noFill/>
        </p:spPr>
        <p:txBody>
          <a:bodyPr wrap="square" rtlCol="0">
            <a:spAutoFit/>
          </a:bodyPr>
          <a:lstStyle/>
          <a:p>
            <a:r>
              <a:rPr lang="en-US" dirty="0"/>
              <a:t>Country logo</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Section Divider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5ED4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37758" b="2954"/>
          <a:stretch>
            <a:fillRect/>
          </a:stretch>
        </p:blipFill>
        <p:spPr>
          <a:xfrm>
            <a:off x="11314" y="2092037"/>
            <a:ext cx="12169372" cy="4059381"/>
          </a:xfrm>
          <a:prstGeom prst="rect">
            <a:avLst/>
          </a:prstGeom>
        </p:spPr>
      </p:pic>
      <p:sp>
        <p:nvSpPr>
          <p:cNvPr id="5" name="Text Placeholder 4"/>
          <p:cNvSpPr>
            <a:spLocks noGrp="1"/>
          </p:cNvSpPr>
          <p:nvPr>
            <p:ph type="body" sz="quarter" idx="10"/>
          </p:nvPr>
        </p:nvSpPr>
        <p:spPr>
          <a:xfrm>
            <a:off x="781235" y="2797175"/>
            <a:ext cx="1979428" cy="1943100"/>
          </a:xfrm>
        </p:spPr>
        <p:txBody>
          <a:bodyPr>
            <a:noAutofit/>
          </a:bodyPr>
          <a:lstStyle>
            <a:lvl1pPr marL="0" indent="0">
              <a:buNone/>
              <a:defRPr sz="1800">
                <a:solidFill>
                  <a:schemeClr val="bg2"/>
                </a:solidFill>
              </a:defRPr>
            </a:lvl1pPr>
            <a:lvl2pPr marL="558165" indent="0">
              <a:buNone/>
              <a:defRPr sz="1200">
                <a:solidFill>
                  <a:schemeClr val="bg2"/>
                </a:solidFill>
              </a:defRPr>
            </a:lvl2pPr>
            <a:lvl3pPr marL="1097915"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a:t>Click to edit Master text styles</a:t>
            </a:r>
            <a:endParaRPr lang="en-US"/>
          </a:p>
        </p:txBody>
      </p:sp>
      <p:sp>
        <p:nvSpPr>
          <p:cNvPr id="6" name="Text Placeholder 4"/>
          <p:cNvSpPr>
            <a:spLocks noGrp="1"/>
          </p:cNvSpPr>
          <p:nvPr>
            <p:ph type="body" sz="quarter" idx="11"/>
          </p:nvPr>
        </p:nvSpPr>
        <p:spPr>
          <a:xfrm>
            <a:off x="3732205" y="2797175"/>
            <a:ext cx="1979428" cy="1943100"/>
          </a:xfrm>
        </p:spPr>
        <p:txBody>
          <a:bodyPr>
            <a:noAutofit/>
          </a:bodyPr>
          <a:lstStyle>
            <a:lvl1pPr marL="0" indent="0">
              <a:buNone/>
              <a:defRPr sz="1800">
                <a:solidFill>
                  <a:schemeClr val="bg2"/>
                </a:solidFill>
              </a:defRPr>
            </a:lvl1pPr>
            <a:lvl2pPr marL="558165" indent="0">
              <a:buNone/>
              <a:defRPr sz="1200">
                <a:solidFill>
                  <a:schemeClr val="bg2"/>
                </a:solidFill>
              </a:defRPr>
            </a:lvl2pPr>
            <a:lvl3pPr marL="1097915"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a:t>Click to edit Master text styles</a:t>
            </a:r>
            <a:endParaRPr lang="en-US"/>
          </a:p>
        </p:txBody>
      </p:sp>
      <p:sp>
        <p:nvSpPr>
          <p:cNvPr id="7" name="Text Placeholder 4"/>
          <p:cNvSpPr>
            <a:spLocks noGrp="1"/>
          </p:cNvSpPr>
          <p:nvPr>
            <p:ph type="body" sz="quarter" idx="12"/>
          </p:nvPr>
        </p:nvSpPr>
        <p:spPr>
          <a:xfrm>
            <a:off x="6683175" y="2797175"/>
            <a:ext cx="1979428" cy="1943100"/>
          </a:xfrm>
        </p:spPr>
        <p:txBody>
          <a:bodyPr>
            <a:noAutofit/>
          </a:bodyPr>
          <a:lstStyle>
            <a:lvl1pPr marL="0" indent="0">
              <a:buNone/>
              <a:defRPr sz="1800">
                <a:solidFill>
                  <a:schemeClr val="bg2"/>
                </a:solidFill>
              </a:defRPr>
            </a:lvl1pPr>
            <a:lvl2pPr marL="558165" indent="0">
              <a:buNone/>
              <a:defRPr sz="1200">
                <a:solidFill>
                  <a:schemeClr val="bg2"/>
                </a:solidFill>
              </a:defRPr>
            </a:lvl2pPr>
            <a:lvl3pPr marL="1097915"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a:t>Click to edit Master text styles</a:t>
            </a:r>
            <a:endParaRPr lang="en-US"/>
          </a:p>
        </p:txBody>
      </p:sp>
      <p:sp>
        <p:nvSpPr>
          <p:cNvPr id="8" name="Text Placeholder 4"/>
          <p:cNvSpPr>
            <a:spLocks noGrp="1"/>
          </p:cNvSpPr>
          <p:nvPr>
            <p:ph type="body" sz="quarter" idx="13"/>
          </p:nvPr>
        </p:nvSpPr>
        <p:spPr>
          <a:xfrm>
            <a:off x="9634145" y="2730593"/>
            <a:ext cx="1979428" cy="1943100"/>
          </a:xfrm>
        </p:spPr>
        <p:txBody>
          <a:bodyPr>
            <a:noAutofit/>
          </a:bodyPr>
          <a:lstStyle>
            <a:lvl1pPr marL="0" indent="0">
              <a:buNone/>
              <a:defRPr sz="1800">
                <a:solidFill>
                  <a:schemeClr val="bg2"/>
                </a:solidFill>
              </a:defRPr>
            </a:lvl1pPr>
            <a:lvl2pPr marL="558165" indent="0">
              <a:buNone/>
              <a:defRPr sz="1200">
                <a:solidFill>
                  <a:schemeClr val="bg2"/>
                </a:solidFill>
              </a:defRPr>
            </a:lvl2pPr>
            <a:lvl3pPr marL="1097915"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a:t>Click to edit Master text styles</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5ED4AB"/>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5313" t="38282" r="3334" b="4501"/>
          <a:stretch>
            <a:fillRect/>
          </a:stretch>
        </p:blipFill>
        <p:spPr>
          <a:xfrm>
            <a:off x="-8878" y="1924801"/>
            <a:ext cx="12197919" cy="4298446"/>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p:nvPr>
        </p:nvSpPr>
        <p:spPr>
          <a:xfrm>
            <a:off x="1029809" y="2797175"/>
            <a:ext cx="2663301" cy="1943100"/>
          </a:xfrm>
        </p:spPr>
        <p:txBody>
          <a:bodyPr>
            <a:noAutofit/>
          </a:bodyPr>
          <a:lstStyle>
            <a:lvl1pPr marL="0" indent="0">
              <a:buNone/>
              <a:defRPr sz="2000">
                <a:solidFill>
                  <a:schemeClr val="bg2"/>
                </a:solidFill>
              </a:defRPr>
            </a:lvl1pPr>
            <a:lvl2pPr marL="558165" indent="0">
              <a:buNone/>
              <a:defRPr sz="1200">
                <a:solidFill>
                  <a:schemeClr val="bg2"/>
                </a:solidFill>
              </a:defRPr>
            </a:lvl2pPr>
            <a:lvl3pPr marL="1097915"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a:t>Click to edit Master text styles</a:t>
            </a:r>
            <a:endParaRPr lang="en-US"/>
          </a:p>
        </p:txBody>
      </p:sp>
      <p:sp>
        <p:nvSpPr>
          <p:cNvPr id="12" name="Text Placeholder 4"/>
          <p:cNvSpPr>
            <a:spLocks noGrp="1"/>
          </p:cNvSpPr>
          <p:nvPr>
            <p:ph type="body" sz="quarter" idx="11"/>
          </p:nvPr>
        </p:nvSpPr>
        <p:spPr>
          <a:xfrm>
            <a:off x="4828939" y="2797175"/>
            <a:ext cx="2663301" cy="1943100"/>
          </a:xfrm>
        </p:spPr>
        <p:txBody>
          <a:bodyPr>
            <a:noAutofit/>
          </a:bodyPr>
          <a:lstStyle>
            <a:lvl1pPr marL="0" indent="0">
              <a:buNone/>
              <a:defRPr sz="2000">
                <a:solidFill>
                  <a:schemeClr val="bg2"/>
                </a:solidFill>
              </a:defRPr>
            </a:lvl1pPr>
            <a:lvl2pPr marL="558165" indent="0">
              <a:buNone/>
              <a:defRPr sz="1200">
                <a:solidFill>
                  <a:schemeClr val="bg2"/>
                </a:solidFill>
              </a:defRPr>
            </a:lvl2pPr>
            <a:lvl3pPr marL="1097915"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a:t>Click to edit Master text styles</a:t>
            </a:r>
            <a:endParaRPr lang="en-US"/>
          </a:p>
        </p:txBody>
      </p:sp>
      <p:sp>
        <p:nvSpPr>
          <p:cNvPr id="13" name="Text Placeholder 4"/>
          <p:cNvSpPr>
            <a:spLocks noGrp="1"/>
          </p:cNvSpPr>
          <p:nvPr>
            <p:ph type="body" sz="quarter" idx="12"/>
          </p:nvPr>
        </p:nvSpPr>
        <p:spPr>
          <a:xfrm>
            <a:off x="8628069" y="2797175"/>
            <a:ext cx="2663301" cy="1943100"/>
          </a:xfrm>
        </p:spPr>
        <p:txBody>
          <a:bodyPr>
            <a:noAutofit/>
          </a:bodyPr>
          <a:lstStyle>
            <a:lvl1pPr marL="0" indent="0">
              <a:buNone/>
              <a:defRPr sz="2000">
                <a:solidFill>
                  <a:schemeClr val="bg2"/>
                </a:solidFill>
              </a:defRPr>
            </a:lvl1pPr>
            <a:lvl2pPr marL="558165" indent="0">
              <a:buNone/>
              <a:defRPr sz="1200">
                <a:solidFill>
                  <a:schemeClr val="bg2"/>
                </a:solidFill>
              </a:defRPr>
            </a:lvl2pPr>
            <a:lvl3pPr marL="1097915"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a:t>Click to edit Master text styles</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hank you slide">
    <p:bg>
      <p:bgPr>
        <a:solidFill>
          <a:schemeClr val="bg2"/>
        </a:solidFill>
        <a:effectLst/>
      </p:bgPr>
    </p:bg>
    <p:spTree>
      <p:nvGrpSpPr>
        <p:cNvPr id="1" name=""/>
        <p:cNvGrpSpPr/>
        <p:nvPr/>
      </p:nvGrpSpPr>
      <p:grpSpPr>
        <a:xfrm>
          <a:off x="0" y="0"/>
          <a:ext cx="0" cy="0"/>
          <a:chOff x="0" y="0"/>
          <a:chExt cx="0" cy="0"/>
        </a:xfrm>
      </p:grpSpPr>
      <p:sp>
        <p:nvSpPr>
          <p:cNvPr id="3" name="TextBox 2"/>
          <p:cNvSpPr txBox="1"/>
          <p:nvPr userDrawn="1"/>
        </p:nvSpPr>
        <p:spPr>
          <a:xfrm>
            <a:off x="3935186" y="4288971"/>
            <a:ext cx="4321629" cy="1538883"/>
          </a:xfrm>
          <a:prstGeom prst="rect">
            <a:avLst/>
          </a:prstGeom>
          <a:noFill/>
        </p:spPr>
        <p:txBody>
          <a:bodyPr wrap="square" rtlCol="0">
            <a:spAutoFit/>
          </a:bodyPr>
          <a:lstStyle/>
          <a:p>
            <a:pPr algn="ctr"/>
            <a:r>
              <a:rPr lang="en-GB" sz="6600" b="1">
                <a:solidFill>
                  <a:schemeClr val="tx1"/>
                </a:solidFill>
              </a:rPr>
              <a:t>Thank you</a:t>
            </a:r>
            <a:endParaRPr lang="en-GB" sz="6600" b="1">
              <a:solidFill>
                <a:schemeClr val="tx1"/>
              </a:solidFill>
            </a:endParaRPr>
          </a:p>
          <a:p>
            <a:pPr algn="ctr"/>
            <a:r>
              <a:rPr lang="en-GB" sz="2800">
                <a:solidFill>
                  <a:schemeClr val="tx1"/>
                </a:solidFill>
              </a:rPr>
              <a:t>www.malariaconsortium.org</a:t>
            </a:r>
            <a:endParaRPr lang="en-GB" sz="2800">
              <a:solidFill>
                <a:schemeClr val="tx1"/>
              </a:solidFill>
            </a:endParaRPr>
          </a:p>
        </p:txBody>
      </p:sp>
      <p:pic>
        <p:nvPicPr>
          <p:cNvPr id="4" name="Picture 6"/>
          <p:cNvPicPr>
            <a:picLocks noChangeAspect="1"/>
          </p:cNvPicPr>
          <p:nvPr userDrawn="1"/>
        </p:nvPicPr>
        <p:blipFill>
          <a:blip r:embed="rId2" cstate="screen"/>
          <a:srcRect/>
          <a:stretch>
            <a:fillRect/>
          </a:stretch>
        </p:blipFill>
        <p:spPr bwMode="auto">
          <a:xfrm>
            <a:off x="762000" y="657082"/>
            <a:ext cx="3526971" cy="166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6000" y="1825625"/>
            <a:ext cx="49038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4" name="Content Placeholder 3"/>
          <p:cNvSpPr>
            <a:spLocks noGrp="1"/>
          </p:cNvSpPr>
          <p:nvPr>
            <p:ph sz="half" idx="2"/>
          </p:nvPr>
        </p:nvSpPr>
        <p:spPr>
          <a:xfrm>
            <a:off x="6172200" y="1825625"/>
            <a:ext cx="503298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9" name="Title 8"/>
          <p:cNvSpPr>
            <a:spLocks noGrp="1"/>
          </p:cNvSpPr>
          <p:nvPr>
            <p:ph type="title"/>
          </p:nvPr>
        </p:nvSpPr>
        <p:spPr/>
        <p:txBody>
          <a:bodyPr/>
          <a:lstStyle/>
          <a:p>
            <a:r>
              <a:rPr lang="en-US"/>
              <a:t>Click to edit Master title style</a:t>
            </a:r>
            <a:endParaRPr lang="en-GB"/>
          </a:p>
        </p:txBody>
      </p:sp>
      <p:cxnSp>
        <p:nvCxnSpPr>
          <p:cNvPr id="10" name="Straight Connector 9"/>
          <p:cNvCxnSpPr/>
          <p:nvPr userDrawn="1"/>
        </p:nvCxnSpPr>
        <p:spPr>
          <a:xfrm>
            <a:off x="6103620" y="1825625"/>
            <a:ext cx="0" cy="43513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Picture Placeholder 4"/>
          <p:cNvSpPr>
            <a:spLocks noGrp="1"/>
          </p:cNvSpPr>
          <p:nvPr>
            <p:ph type="pic" sz="quarter" idx="13"/>
          </p:nvPr>
        </p:nvSpPr>
        <p:spPr>
          <a:xfrm>
            <a:off x="1955799" y="1917854"/>
            <a:ext cx="3414720" cy="3414720"/>
          </a:xfrm>
          <a:prstGeom prst="ellipse">
            <a:avLst/>
          </a:prstGeom>
        </p:spPr>
        <p:txBody>
          <a:bodyPr/>
          <a:lstStyle/>
          <a:p>
            <a:r>
              <a:rPr lang="en-US"/>
              <a:t>Click icon to add picture</a:t>
            </a:r>
            <a:endParaRPr lang="en-GB"/>
          </a:p>
        </p:txBody>
      </p:sp>
      <p:sp>
        <p:nvSpPr>
          <p:cNvPr id="4" name="Picture Placeholder 4"/>
          <p:cNvSpPr>
            <a:spLocks noGrp="1"/>
          </p:cNvSpPr>
          <p:nvPr>
            <p:ph type="pic" sz="quarter" idx="14"/>
          </p:nvPr>
        </p:nvSpPr>
        <p:spPr>
          <a:xfrm>
            <a:off x="6818940" y="1917854"/>
            <a:ext cx="3414720" cy="3414720"/>
          </a:xfrm>
          <a:prstGeom prst="ellipse">
            <a:avLst/>
          </a:prstGeom>
        </p:spPr>
        <p:txBody>
          <a:bodyPr/>
          <a:lstStyle/>
          <a:p>
            <a:r>
              <a:rPr lang="en-US"/>
              <a:t>Click icon to add picture</a:t>
            </a:r>
            <a:endParaRPr lang="en-GB"/>
          </a:p>
        </p:txBody>
      </p:sp>
      <p:sp>
        <p:nvSpPr>
          <p:cNvPr id="5" name="Text Placeholder 6"/>
          <p:cNvSpPr>
            <a:spLocks noGrp="1"/>
          </p:cNvSpPr>
          <p:nvPr>
            <p:ph type="body" sz="quarter" idx="17" hasCustomPrompt="1"/>
          </p:nvPr>
        </p:nvSpPr>
        <p:spPr>
          <a:xfrm>
            <a:off x="1955799" y="5568950"/>
            <a:ext cx="3414720"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
        <p:nvSpPr>
          <p:cNvPr id="6" name="Text Placeholder 6"/>
          <p:cNvSpPr>
            <a:spLocks noGrp="1"/>
          </p:cNvSpPr>
          <p:nvPr>
            <p:ph type="body" sz="quarter" idx="18" hasCustomPrompt="1"/>
          </p:nvPr>
        </p:nvSpPr>
        <p:spPr>
          <a:xfrm>
            <a:off x="6818940" y="5565550"/>
            <a:ext cx="3414720"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Picture Placeholder 4"/>
          <p:cNvSpPr>
            <a:spLocks noGrp="1"/>
          </p:cNvSpPr>
          <p:nvPr>
            <p:ph type="pic" sz="quarter" idx="13"/>
          </p:nvPr>
        </p:nvSpPr>
        <p:spPr>
          <a:xfrm>
            <a:off x="1101090" y="2273300"/>
            <a:ext cx="2054860" cy="2054860"/>
          </a:xfrm>
          <a:prstGeom prst="ellipse">
            <a:avLst/>
          </a:prstGeom>
        </p:spPr>
        <p:txBody>
          <a:bodyPr/>
          <a:lstStyle/>
          <a:p>
            <a:r>
              <a:rPr lang="en-US"/>
              <a:t>Click icon to add picture</a:t>
            </a:r>
            <a:endParaRPr lang="en-GB"/>
          </a:p>
        </p:txBody>
      </p:sp>
      <p:sp>
        <p:nvSpPr>
          <p:cNvPr id="4" name="Picture Placeholder 4"/>
          <p:cNvSpPr>
            <a:spLocks noGrp="1"/>
          </p:cNvSpPr>
          <p:nvPr>
            <p:ph type="pic" sz="quarter" idx="14"/>
          </p:nvPr>
        </p:nvSpPr>
        <p:spPr>
          <a:xfrm>
            <a:off x="3784167" y="2273300"/>
            <a:ext cx="2054860" cy="2054860"/>
          </a:xfrm>
          <a:prstGeom prst="ellipse">
            <a:avLst/>
          </a:prstGeom>
        </p:spPr>
        <p:txBody>
          <a:bodyPr/>
          <a:lstStyle/>
          <a:p>
            <a:r>
              <a:rPr lang="en-US"/>
              <a:t>Click icon to add picture</a:t>
            </a:r>
            <a:endParaRPr lang="en-GB"/>
          </a:p>
        </p:txBody>
      </p:sp>
      <p:sp>
        <p:nvSpPr>
          <p:cNvPr id="5" name="Picture Placeholder 4"/>
          <p:cNvSpPr>
            <a:spLocks noGrp="1"/>
          </p:cNvSpPr>
          <p:nvPr>
            <p:ph type="pic" sz="quarter" idx="15"/>
          </p:nvPr>
        </p:nvSpPr>
        <p:spPr>
          <a:xfrm>
            <a:off x="6467244" y="2273300"/>
            <a:ext cx="2054860" cy="2054860"/>
          </a:xfrm>
          <a:prstGeom prst="ellipse">
            <a:avLst/>
          </a:prstGeom>
        </p:spPr>
        <p:txBody>
          <a:bodyPr/>
          <a:lstStyle/>
          <a:p>
            <a:r>
              <a:rPr lang="en-US"/>
              <a:t>Click icon to add picture</a:t>
            </a:r>
            <a:endParaRPr lang="en-GB"/>
          </a:p>
        </p:txBody>
      </p:sp>
      <p:sp>
        <p:nvSpPr>
          <p:cNvPr id="6" name="Picture Placeholder 4"/>
          <p:cNvSpPr>
            <a:spLocks noGrp="1"/>
          </p:cNvSpPr>
          <p:nvPr>
            <p:ph type="pic" sz="quarter" idx="16"/>
          </p:nvPr>
        </p:nvSpPr>
        <p:spPr>
          <a:xfrm>
            <a:off x="9150320" y="2273300"/>
            <a:ext cx="2054860" cy="2054860"/>
          </a:xfrm>
          <a:prstGeom prst="ellipse">
            <a:avLst/>
          </a:prstGeom>
        </p:spPr>
        <p:txBody>
          <a:bodyPr/>
          <a:lstStyle/>
          <a:p>
            <a:r>
              <a:rPr lang="en-US"/>
              <a:t>Click icon to add picture</a:t>
            </a:r>
            <a:endParaRPr lang="en-GB"/>
          </a:p>
        </p:txBody>
      </p:sp>
      <p:sp>
        <p:nvSpPr>
          <p:cNvPr id="7" name="Text Placeholder 6"/>
          <p:cNvSpPr>
            <a:spLocks noGrp="1"/>
          </p:cNvSpPr>
          <p:nvPr>
            <p:ph type="body" sz="quarter" idx="17" hasCustomPrompt="1"/>
          </p:nvPr>
        </p:nvSpPr>
        <p:spPr>
          <a:xfrm>
            <a:off x="866247" y="4665557"/>
            <a:ext cx="2524546"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
        <p:nvSpPr>
          <p:cNvPr id="8" name="Text Placeholder 6"/>
          <p:cNvSpPr>
            <a:spLocks noGrp="1"/>
          </p:cNvSpPr>
          <p:nvPr>
            <p:ph type="body" sz="quarter" idx="18" hasCustomPrompt="1"/>
          </p:nvPr>
        </p:nvSpPr>
        <p:spPr>
          <a:xfrm>
            <a:off x="3549324" y="4665557"/>
            <a:ext cx="2524546"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
        <p:nvSpPr>
          <p:cNvPr id="9" name="Text Placeholder 6"/>
          <p:cNvSpPr>
            <a:spLocks noGrp="1"/>
          </p:cNvSpPr>
          <p:nvPr>
            <p:ph type="body" sz="quarter" idx="19" hasCustomPrompt="1"/>
          </p:nvPr>
        </p:nvSpPr>
        <p:spPr>
          <a:xfrm>
            <a:off x="6232401" y="4665557"/>
            <a:ext cx="2524546"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
        <p:nvSpPr>
          <p:cNvPr id="10" name="Text Placeholder 6"/>
          <p:cNvSpPr>
            <a:spLocks noGrp="1"/>
          </p:cNvSpPr>
          <p:nvPr>
            <p:ph type="body" sz="quarter" idx="20" hasCustomPrompt="1"/>
          </p:nvPr>
        </p:nvSpPr>
        <p:spPr>
          <a:xfrm>
            <a:off x="8915477" y="4665557"/>
            <a:ext cx="2524546"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lvl1pPr>
              <a:defRPr sz="4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fr-CH"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12"/>
          </p:nvPr>
        </p:nvSpPr>
        <p:spPr>
          <a:xfrm>
            <a:off x="4577443" y="6311900"/>
            <a:ext cx="2743200" cy="365125"/>
          </a:xfrm>
        </p:spPr>
        <p:txBody>
          <a:body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21136"/>
            <a:ext cx="1389741" cy="1008296"/>
          </a:xfrm>
          <a:prstGeom prst="rect">
            <a:avLst/>
          </a:prstGeom>
        </p:spPr>
      </p:pic>
      <p:sp>
        <p:nvSpPr>
          <p:cNvPr id="4" name="TextBox 3"/>
          <p:cNvSpPr txBox="1"/>
          <p:nvPr userDrawn="1"/>
        </p:nvSpPr>
        <p:spPr>
          <a:xfrm>
            <a:off x="7687732" y="6169709"/>
            <a:ext cx="1286933" cy="646331"/>
          </a:xfrm>
          <a:prstGeom prst="rect">
            <a:avLst/>
          </a:prstGeom>
          <a:noFill/>
        </p:spPr>
        <p:txBody>
          <a:bodyPr wrap="square" rtlCol="0">
            <a:spAutoFit/>
          </a:bodyPr>
          <a:lstStyle/>
          <a:p>
            <a:r>
              <a:rPr lang="en-US" dirty="0"/>
              <a:t>Country logo</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ver 01">
    <p:bg>
      <p:bgPr>
        <a:solidFill>
          <a:schemeClr val="bg2"/>
        </a:solidFill>
        <a:effectLst/>
      </p:bgPr>
    </p:bg>
    <p:spTree>
      <p:nvGrpSpPr>
        <p:cNvPr id="1" name=""/>
        <p:cNvGrpSpPr/>
        <p:nvPr/>
      </p:nvGrpSpPr>
      <p:grpSpPr>
        <a:xfrm>
          <a:off x="0" y="0"/>
          <a:ext cx="0" cy="0"/>
          <a:chOff x="0" y="0"/>
          <a:chExt cx="0" cy="0"/>
        </a:xfrm>
      </p:grpSpPr>
      <p:sp>
        <p:nvSpPr>
          <p:cNvPr id="9" name="Rectangle 8"/>
          <p:cNvSpPr/>
          <p:nvPr userDrawn="1"/>
        </p:nvSpPr>
        <p:spPr>
          <a:xfrm>
            <a:off x="0" y="2994025"/>
            <a:ext cx="12192000" cy="386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Subtitle 2"/>
          <p:cNvSpPr>
            <a:spLocks noGrp="1"/>
          </p:cNvSpPr>
          <p:nvPr>
            <p:ph type="subTitle" idx="1" hasCustomPrompt="1"/>
          </p:nvPr>
        </p:nvSpPr>
        <p:spPr>
          <a:xfrm>
            <a:off x="678180" y="5379720"/>
            <a:ext cx="9144000" cy="403860"/>
          </a:xfrm>
        </p:spPr>
        <p:txBody>
          <a:bodyPr lIns="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GB"/>
          </a:p>
        </p:txBody>
      </p:sp>
      <p:sp>
        <p:nvSpPr>
          <p:cNvPr id="7" name="Title 6"/>
          <p:cNvSpPr>
            <a:spLocks noGrp="1"/>
          </p:cNvSpPr>
          <p:nvPr>
            <p:ph type="title"/>
          </p:nvPr>
        </p:nvSpPr>
        <p:spPr>
          <a:xfrm>
            <a:off x="678180" y="3512503"/>
            <a:ext cx="10515600" cy="590931"/>
          </a:xfrm>
        </p:spPr>
        <p:txBody>
          <a:bodyPr lIns="0"/>
          <a:lstStyle>
            <a:lvl1pPr>
              <a:defRPr sz="3600">
                <a:solidFill>
                  <a:schemeClr val="tx1"/>
                </a:solidFill>
              </a:defRPr>
            </a:lvl1pPr>
          </a:lstStyle>
          <a:p>
            <a:r>
              <a:rPr lang="en-US"/>
              <a:t>Click to edit Master title style</a:t>
            </a:r>
            <a:endParaRPr lang="en-GB"/>
          </a:p>
        </p:txBody>
      </p:sp>
      <p:sp>
        <p:nvSpPr>
          <p:cNvPr id="4" name="Text Placeholder 3"/>
          <p:cNvSpPr>
            <a:spLocks noGrp="1"/>
          </p:cNvSpPr>
          <p:nvPr>
            <p:ph type="body" sz="quarter" idx="10" hasCustomPrompt="1"/>
          </p:nvPr>
        </p:nvSpPr>
        <p:spPr>
          <a:xfrm>
            <a:off x="677863" y="5956300"/>
            <a:ext cx="9144000" cy="454025"/>
          </a:xfrm>
        </p:spPr>
        <p:txBody>
          <a:bodyPr lIns="0" tIns="0" rIns="0" bIns="0" anchor="ctr" anchorCtr="0">
            <a:normAutofit/>
          </a:bodyPr>
          <a:lstStyle>
            <a:lvl1pPr marL="0" indent="0">
              <a:buNone/>
              <a:defRPr sz="2400">
                <a:solidFill>
                  <a:schemeClr val="tx1"/>
                </a:solidFill>
              </a:defRPr>
            </a:lvl1pPr>
          </a:lstStyle>
          <a:p>
            <a:pPr lvl="0"/>
            <a:r>
              <a:rPr lang="en-US"/>
              <a:t>Event name / date</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ver 03">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78180" y="5501640"/>
            <a:ext cx="5935980" cy="403860"/>
          </a:xfrm>
        </p:spPr>
        <p:txBody>
          <a:bodyPr lIns="0">
            <a:noAutofit/>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endParaRPr lang="en-GB"/>
          </a:p>
        </p:txBody>
      </p:sp>
      <p:sp>
        <p:nvSpPr>
          <p:cNvPr id="7" name="Title 6"/>
          <p:cNvSpPr>
            <a:spLocks noGrp="1"/>
          </p:cNvSpPr>
          <p:nvPr>
            <p:ph type="title"/>
          </p:nvPr>
        </p:nvSpPr>
        <p:spPr>
          <a:xfrm>
            <a:off x="678180" y="3063241"/>
            <a:ext cx="5935980" cy="1013459"/>
          </a:xfrm>
        </p:spPr>
        <p:txBody>
          <a:bodyPr lIns="0"/>
          <a:lstStyle>
            <a:lvl1pPr>
              <a:defRPr sz="3600">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7246620" y="0"/>
            <a:ext cx="4945380" cy="6858000"/>
          </a:xfrm>
        </p:spPr>
        <p:txBody>
          <a:bodyPr/>
          <a:lstStyle/>
          <a:p>
            <a:r>
              <a:rPr lang="en-US"/>
              <a:t>Click icon to add picture</a:t>
            </a:r>
            <a:endParaRPr lang="en-GB"/>
          </a:p>
        </p:txBody>
      </p:sp>
      <p:sp>
        <p:nvSpPr>
          <p:cNvPr id="6" name="Text Placeholder 3"/>
          <p:cNvSpPr>
            <a:spLocks noGrp="1"/>
          </p:cNvSpPr>
          <p:nvPr>
            <p:ph type="body" sz="quarter" idx="11" hasCustomPrompt="1"/>
          </p:nvPr>
        </p:nvSpPr>
        <p:spPr>
          <a:xfrm>
            <a:off x="677863" y="6025126"/>
            <a:ext cx="5936297" cy="454025"/>
          </a:xfrm>
        </p:spPr>
        <p:txBody>
          <a:bodyPr lIns="0" tIns="0" rIns="0" bIns="0" anchor="ctr" anchorCtr="0"/>
          <a:lstStyle>
            <a:lvl1pPr marL="0" indent="0">
              <a:buNone/>
              <a:defRPr sz="2400">
                <a:solidFill>
                  <a:schemeClr val="bg2"/>
                </a:solidFill>
              </a:defRPr>
            </a:lvl1pPr>
          </a:lstStyle>
          <a:p>
            <a:pPr lvl="0"/>
            <a:r>
              <a:rPr lang="en-US"/>
              <a:t>Event name / date</a:t>
            </a:r>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mage slide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spcBef>
                <a:spcPts val="0"/>
              </a:spcBef>
              <a:spcAft>
                <a:spcPts val="1200"/>
              </a:spcAft>
              <a:defRPr sz="2400"/>
            </a:lvl1pPr>
            <a:lvl2pPr>
              <a:spcAft>
                <a:spcPts val="1200"/>
              </a:spcAft>
              <a:defRPr sz="2000"/>
            </a:lvl2pPr>
            <a:lvl3pPr>
              <a:spcAft>
                <a:spcPts val="1200"/>
              </a:spcAft>
              <a:defRPr sz="1800"/>
            </a:lvl3pPr>
            <a:lvl4pPr>
              <a:spcAft>
                <a:spcPts val="1200"/>
              </a:spcAft>
              <a:defRPr sz="1600"/>
            </a:lvl4pPr>
            <a:lvl5pPr>
              <a:spcAft>
                <a:spcPts val="1200"/>
              </a:spcAft>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8" name="Title 7"/>
          <p:cNvSpPr>
            <a:spLocks noGrp="1"/>
          </p:cNvSpPr>
          <p:nvPr>
            <p:ph type="title"/>
          </p:nvPr>
        </p:nvSpPr>
        <p:spPr>
          <a:xfrm>
            <a:off x="1116000" y="792000"/>
            <a:ext cx="5307660" cy="535531"/>
          </a:xfrm>
        </p:spPr>
        <p:txBody>
          <a:bodyPr/>
          <a:lstStyle/>
          <a:p>
            <a:r>
              <a:rPr lang="en-US"/>
              <a:t>Click to edit Master title style</a:t>
            </a:r>
            <a:endParaRPr lang="en-GB"/>
          </a:p>
        </p:txBody>
      </p:sp>
      <p:sp>
        <p:nvSpPr>
          <p:cNvPr id="10" name="Picture Placeholder 9"/>
          <p:cNvSpPr>
            <a:spLocks noGrp="1"/>
          </p:cNvSpPr>
          <p:nvPr>
            <p:ph type="pic" sz="quarter" idx="10"/>
          </p:nvPr>
        </p:nvSpPr>
        <p:spPr>
          <a:xfrm>
            <a:off x="7223760" y="0"/>
            <a:ext cx="4968240" cy="6858000"/>
          </a:xfrm>
        </p:spPr>
        <p:txBody>
          <a:bodyPr/>
          <a:lstStyle/>
          <a:p>
            <a:r>
              <a:rPr lang="en-US"/>
              <a:t>Click icon to add picture</a:t>
            </a:r>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mage slide 02">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8" name="Title 7"/>
          <p:cNvSpPr>
            <a:spLocks noGrp="1"/>
          </p:cNvSpPr>
          <p:nvPr>
            <p:ph type="title"/>
          </p:nvPr>
        </p:nvSpPr>
        <p:spPr>
          <a:xfrm>
            <a:off x="1116000" y="792000"/>
            <a:ext cx="5307660" cy="535531"/>
          </a:xfrm>
        </p:spPr>
        <p:txBody>
          <a:bodyPr/>
          <a:lstStyle/>
          <a:p>
            <a:r>
              <a:rPr lang="en-US"/>
              <a:t>Click to edit Master title style</a:t>
            </a:r>
            <a:endParaRPr lang="en-GB"/>
          </a:p>
        </p:txBody>
      </p:sp>
      <p:sp>
        <p:nvSpPr>
          <p:cNvPr id="10" name="Picture Placeholder 9"/>
          <p:cNvSpPr>
            <a:spLocks noGrp="1"/>
          </p:cNvSpPr>
          <p:nvPr>
            <p:ph type="pic" sz="quarter" idx="10"/>
          </p:nvPr>
        </p:nvSpPr>
        <p:spPr>
          <a:xfrm>
            <a:off x="9685020" y="83820"/>
            <a:ext cx="2415540" cy="6690360"/>
          </a:xfrm>
        </p:spPr>
        <p:txBody>
          <a:bodyPr/>
          <a:lstStyle/>
          <a:p>
            <a:r>
              <a:rPr lang="en-US"/>
              <a:t>Click icon to add picture</a:t>
            </a:r>
            <a:endParaRPr lang="en-GB"/>
          </a:p>
        </p:txBody>
      </p:sp>
      <p:sp>
        <p:nvSpPr>
          <p:cNvPr id="5" name="Picture Placeholder 9"/>
          <p:cNvSpPr>
            <a:spLocks noGrp="1"/>
          </p:cNvSpPr>
          <p:nvPr>
            <p:ph type="pic" sz="quarter" idx="11"/>
          </p:nvPr>
        </p:nvSpPr>
        <p:spPr>
          <a:xfrm>
            <a:off x="7185660" y="83820"/>
            <a:ext cx="2415540" cy="3314700"/>
          </a:xfrm>
        </p:spPr>
        <p:txBody>
          <a:bodyPr/>
          <a:lstStyle/>
          <a:p>
            <a:r>
              <a:rPr lang="en-US"/>
              <a:t>Click icon to add picture</a:t>
            </a:r>
            <a:endParaRPr lang="en-GB"/>
          </a:p>
        </p:txBody>
      </p:sp>
      <p:sp>
        <p:nvSpPr>
          <p:cNvPr id="6" name="Picture Placeholder 9"/>
          <p:cNvSpPr>
            <a:spLocks noGrp="1"/>
          </p:cNvSpPr>
          <p:nvPr>
            <p:ph type="pic" sz="quarter" idx="12"/>
          </p:nvPr>
        </p:nvSpPr>
        <p:spPr>
          <a:xfrm>
            <a:off x="7185660" y="3474720"/>
            <a:ext cx="2415540" cy="3299460"/>
          </a:xfrm>
        </p:spPr>
        <p:txBody>
          <a:bodyPr/>
          <a:lstStyle/>
          <a:p>
            <a:r>
              <a:rPr lang="en-US"/>
              <a:t>Click icon to add picture</a:t>
            </a:r>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49050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DE2E15-D709-449A-A5B5-62806CFE0ACE}" type="datetimeFigureOut">
              <a:rPr lang="en-GB" smtClean="0"/>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0050F42-C697-4530-ACAC-3FA4955E0FD6}" type="slidenum">
              <a:rPr lang="en-GB" smtClean="0"/>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6000" y="1825625"/>
            <a:ext cx="49038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4" name="Content Placeholder 3"/>
          <p:cNvSpPr>
            <a:spLocks noGrp="1"/>
          </p:cNvSpPr>
          <p:nvPr>
            <p:ph sz="half" idx="2"/>
          </p:nvPr>
        </p:nvSpPr>
        <p:spPr>
          <a:xfrm>
            <a:off x="6172200" y="1825625"/>
            <a:ext cx="503298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9" name="Title 8"/>
          <p:cNvSpPr>
            <a:spLocks noGrp="1"/>
          </p:cNvSpPr>
          <p:nvPr>
            <p:ph type="title"/>
          </p:nvPr>
        </p:nvSpPr>
        <p:spPr/>
        <p:txBody>
          <a:bodyPr/>
          <a:lstStyle/>
          <a:p>
            <a:r>
              <a:rPr lang="en-US"/>
              <a:t>Click to edit Master title style</a:t>
            </a:r>
            <a:endParaRPr lang="en-GB"/>
          </a:p>
        </p:txBody>
      </p:sp>
      <p:cxnSp>
        <p:nvCxnSpPr>
          <p:cNvPr id="10" name="Straight Connector 9"/>
          <p:cNvCxnSpPr/>
          <p:nvPr userDrawn="1"/>
        </p:nvCxnSpPr>
        <p:spPr>
          <a:xfrm>
            <a:off x="6103620" y="1825625"/>
            <a:ext cx="0" cy="43513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Picture Placeholder 4"/>
          <p:cNvSpPr>
            <a:spLocks noGrp="1"/>
          </p:cNvSpPr>
          <p:nvPr>
            <p:ph type="pic" sz="quarter" idx="13"/>
          </p:nvPr>
        </p:nvSpPr>
        <p:spPr>
          <a:xfrm>
            <a:off x="1955799" y="1917854"/>
            <a:ext cx="3414720" cy="3414720"/>
          </a:xfrm>
          <a:prstGeom prst="ellipse">
            <a:avLst/>
          </a:prstGeom>
        </p:spPr>
        <p:txBody>
          <a:bodyPr/>
          <a:lstStyle/>
          <a:p>
            <a:r>
              <a:rPr lang="en-US"/>
              <a:t>Click icon to add picture</a:t>
            </a:r>
            <a:endParaRPr lang="en-GB"/>
          </a:p>
        </p:txBody>
      </p:sp>
      <p:sp>
        <p:nvSpPr>
          <p:cNvPr id="4" name="Picture Placeholder 4"/>
          <p:cNvSpPr>
            <a:spLocks noGrp="1"/>
          </p:cNvSpPr>
          <p:nvPr>
            <p:ph type="pic" sz="quarter" idx="14"/>
          </p:nvPr>
        </p:nvSpPr>
        <p:spPr>
          <a:xfrm>
            <a:off x="6818940" y="1917854"/>
            <a:ext cx="3414720" cy="3414720"/>
          </a:xfrm>
          <a:prstGeom prst="ellipse">
            <a:avLst/>
          </a:prstGeom>
        </p:spPr>
        <p:txBody>
          <a:bodyPr/>
          <a:lstStyle/>
          <a:p>
            <a:r>
              <a:rPr lang="en-US"/>
              <a:t>Click icon to add picture</a:t>
            </a:r>
            <a:endParaRPr lang="en-GB"/>
          </a:p>
        </p:txBody>
      </p:sp>
      <p:sp>
        <p:nvSpPr>
          <p:cNvPr id="5" name="Text Placeholder 6"/>
          <p:cNvSpPr>
            <a:spLocks noGrp="1"/>
          </p:cNvSpPr>
          <p:nvPr>
            <p:ph type="body" sz="quarter" idx="17" hasCustomPrompt="1"/>
          </p:nvPr>
        </p:nvSpPr>
        <p:spPr>
          <a:xfrm>
            <a:off x="1955799" y="5568950"/>
            <a:ext cx="3414720"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
        <p:nvSpPr>
          <p:cNvPr id="6" name="Text Placeholder 6"/>
          <p:cNvSpPr>
            <a:spLocks noGrp="1"/>
          </p:cNvSpPr>
          <p:nvPr>
            <p:ph type="body" sz="quarter" idx="18" hasCustomPrompt="1"/>
          </p:nvPr>
        </p:nvSpPr>
        <p:spPr>
          <a:xfrm>
            <a:off x="6818940" y="5565550"/>
            <a:ext cx="3414720"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Picture Placeholder 4"/>
          <p:cNvSpPr>
            <a:spLocks noGrp="1"/>
          </p:cNvSpPr>
          <p:nvPr>
            <p:ph type="pic" sz="quarter" idx="13"/>
          </p:nvPr>
        </p:nvSpPr>
        <p:spPr>
          <a:xfrm>
            <a:off x="1101090" y="2273300"/>
            <a:ext cx="2054860" cy="2054860"/>
          </a:xfrm>
          <a:prstGeom prst="ellipse">
            <a:avLst/>
          </a:prstGeom>
        </p:spPr>
        <p:txBody>
          <a:bodyPr/>
          <a:lstStyle/>
          <a:p>
            <a:r>
              <a:rPr lang="en-US"/>
              <a:t>Click icon to add picture</a:t>
            </a:r>
            <a:endParaRPr lang="en-GB"/>
          </a:p>
        </p:txBody>
      </p:sp>
      <p:sp>
        <p:nvSpPr>
          <p:cNvPr id="4" name="Picture Placeholder 4"/>
          <p:cNvSpPr>
            <a:spLocks noGrp="1"/>
          </p:cNvSpPr>
          <p:nvPr>
            <p:ph type="pic" sz="quarter" idx="14"/>
          </p:nvPr>
        </p:nvSpPr>
        <p:spPr>
          <a:xfrm>
            <a:off x="3784167" y="2273300"/>
            <a:ext cx="2054860" cy="2054860"/>
          </a:xfrm>
          <a:prstGeom prst="ellipse">
            <a:avLst/>
          </a:prstGeom>
        </p:spPr>
        <p:txBody>
          <a:bodyPr/>
          <a:lstStyle/>
          <a:p>
            <a:r>
              <a:rPr lang="en-US"/>
              <a:t>Click icon to add picture</a:t>
            </a:r>
            <a:endParaRPr lang="en-GB"/>
          </a:p>
        </p:txBody>
      </p:sp>
      <p:sp>
        <p:nvSpPr>
          <p:cNvPr id="5" name="Picture Placeholder 4"/>
          <p:cNvSpPr>
            <a:spLocks noGrp="1"/>
          </p:cNvSpPr>
          <p:nvPr>
            <p:ph type="pic" sz="quarter" idx="15"/>
          </p:nvPr>
        </p:nvSpPr>
        <p:spPr>
          <a:xfrm>
            <a:off x="6467244" y="2273300"/>
            <a:ext cx="2054860" cy="2054860"/>
          </a:xfrm>
          <a:prstGeom prst="ellipse">
            <a:avLst/>
          </a:prstGeom>
        </p:spPr>
        <p:txBody>
          <a:bodyPr/>
          <a:lstStyle/>
          <a:p>
            <a:r>
              <a:rPr lang="en-US"/>
              <a:t>Click icon to add picture</a:t>
            </a:r>
            <a:endParaRPr lang="en-GB"/>
          </a:p>
        </p:txBody>
      </p:sp>
      <p:sp>
        <p:nvSpPr>
          <p:cNvPr id="6" name="Picture Placeholder 4"/>
          <p:cNvSpPr>
            <a:spLocks noGrp="1"/>
          </p:cNvSpPr>
          <p:nvPr>
            <p:ph type="pic" sz="quarter" idx="16"/>
          </p:nvPr>
        </p:nvSpPr>
        <p:spPr>
          <a:xfrm>
            <a:off x="9150320" y="2273300"/>
            <a:ext cx="2054860" cy="2054860"/>
          </a:xfrm>
          <a:prstGeom prst="ellipse">
            <a:avLst/>
          </a:prstGeom>
        </p:spPr>
        <p:txBody>
          <a:bodyPr/>
          <a:lstStyle/>
          <a:p>
            <a:r>
              <a:rPr lang="en-US"/>
              <a:t>Click icon to add picture</a:t>
            </a:r>
            <a:endParaRPr lang="en-GB"/>
          </a:p>
        </p:txBody>
      </p:sp>
      <p:sp>
        <p:nvSpPr>
          <p:cNvPr id="7" name="Text Placeholder 6"/>
          <p:cNvSpPr>
            <a:spLocks noGrp="1"/>
          </p:cNvSpPr>
          <p:nvPr>
            <p:ph type="body" sz="quarter" idx="17" hasCustomPrompt="1"/>
          </p:nvPr>
        </p:nvSpPr>
        <p:spPr>
          <a:xfrm>
            <a:off x="866247" y="4665557"/>
            <a:ext cx="2524546"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
        <p:nvSpPr>
          <p:cNvPr id="8" name="Text Placeholder 6"/>
          <p:cNvSpPr>
            <a:spLocks noGrp="1"/>
          </p:cNvSpPr>
          <p:nvPr>
            <p:ph type="body" sz="quarter" idx="18" hasCustomPrompt="1"/>
          </p:nvPr>
        </p:nvSpPr>
        <p:spPr>
          <a:xfrm>
            <a:off x="3549324" y="4665557"/>
            <a:ext cx="2524546"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
        <p:nvSpPr>
          <p:cNvPr id="9" name="Text Placeholder 6"/>
          <p:cNvSpPr>
            <a:spLocks noGrp="1"/>
          </p:cNvSpPr>
          <p:nvPr>
            <p:ph type="body" sz="quarter" idx="19" hasCustomPrompt="1"/>
          </p:nvPr>
        </p:nvSpPr>
        <p:spPr>
          <a:xfrm>
            <a:off x="6232401" y="4665557"/>
            <a:ext cx="2524546"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
        <p:nvSpPr>
          <p:cNvPr id="10" name="Text Placeholder 6"/>
          <p:cNvSpPr>
            <a:spLocks noGrp="1"/>
          </p:cNvSpPr>
          <p:nvPr>
            <p:ph type="body" sz="quarter" idx="20" hasCustomPrompt="1"/>
          </p:nvPr>
        </p:nvSpPr>
        <p:spPr>
          <a:xfrm>
            <a:off x="8915477" y="4665557"/>
            <a:ext cx="2524546" cy="608372"/>
          </a:xfrm>
        </p:spPr>
        <p:txBody>
          <a:bodyPr wrap="square" rIns="0">
            <a:spAutoFit/>
          </a:bodyPr>
          <a:lstStyle>
            <a:lvl1pPr marL="0" indent="0" algn="ctr">
              <a:spcAft>
                <a:spcPts val="0"/>
              </a:spcAft>
              <a:buNone/>
              <a:defRPr sz="1400" b="0" i="0" baseline="0"/>
            </a:lvl1pPr>
          </a:lstStyle>
          <a:p>
            <a:pPr lvl="0"/>
            <a:r>
              <a:rPr lang="en-US"/>
              <a:t>Point</a:t>
            </a:r>
            <a:endParaRPr lang="en-US"/>
          </a:p>
          <a:p>
            <a:pPr lvl="0"/>
            <a:r>
              <a:rPr lang="en-US"/>
              <a:t>Click to edit Master text styles</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pic>
        <p:nvPicPr>
          <p:cNvPr id="7" name="Picture 6" descr="Logo, company name&#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5841759"/>
            <a:ext cx="1389741" cy="1008296"/>
          </a:xfrm>
          <a:prstGeom prst="rect">
            <a:avLst/>
          </a:prstGeom>
        </p:spPr>
      </p:pic>
      <p:sp>
        <p:nvSpPr>
          <p:cNvPr id="4" name="TextBox 3"/>
          <p:cNvSpPr txBox="1"/>
          <p:nvPr userDrawn="1"/>
        </p:nvSpPr>
        <p:spPr>
          <a:xfrm>
            <a:off x="8085665" y="6162986"/>
            <a:ext cx="1286933" cy="646331"/>
          </a:xfrm>
          <a:prstGeom prst="rect">
            <a:avLst/>
          </a:prstGeom>
          <a:noFill/>
        </p:spPr>
        <p:txBody>
          <a:bodyPr wrap="square" rtlCol="0">
            <a:spAutoFit/>
          </a:bodyPr>
          <a:lstStyle/>
          <a:p>
            <a:r>
              <a:rPr lang="en-US" dirty="0"/>
              <a:t>Country logo</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a:t>Click icon to add picture</a:t>
            </a:r>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fr-FR" smtClean="0"/>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mage slide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2191385"/>
            <a:ext cx="5307660" cy="4156075"/>
          </a:xfrm>
        </p:spPr>
        <p:txBody>
          <a:bodyPr/>
          <a:lstStyle>
            <a:lvl1pPr>
              <a:spcBef>
                <a:spcPts val="0"/>
              </a:spcBef>
              <a:spcAft>
                <a:spcPts val="1200"/>
              </a:spcAft>
              <a:defRPr sz="2400"/>
            </a:lvl1pPr>
            <a:lvl2pPr>
              <a:spcAft>
                <a:spcPts val="1200"/>
              </a:spcAft>
              <a:defRPr sz="2000"/>
            </a:lvl2pPr>
            <a:lvl3pPr>
              <a:spcAft>
                <a:spcPts val="1200"/>
              </a:spcAft>
              <a:defRPr sz="1800"/>
            </a:lvl3pPr>
            <a:lvl4pPr>
              <a:spcAft>
                <a:spcPts val="1200"/>
              </a:spcAft>
              <a:defRPr sz="1600"/>
            </a:lvl4pPr>
            <a:lvl5pPr>
              <a:spcAft>
                <a:spcPts val="1200"/>
              </a:spcAft>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8" name="Title 7"/>
          <p:cNvSpPr>
            <a:spLocks noGrp="1"/>
          </p:cNvSpPr>
          <p:nvPr>
            <p:ph type="title"/>
          </p:nvPr>
        </p:nvSpPr>
        <p:spPr>
          <a:xfrm>
            <a:off x="1116000" y="792000"/>
            <a:ext cx="5307660" cy="535531"/>
          </a:xfrm>
        </p:spPr>
        <p:txBody>
          <a:bodyPr/>
          <a:lstStyle/>
          <a:p>
            <a:r>
              <a:rPr lang="en-US"/>
              <a:t>Click to edit Master title style</a:t>
            </a:r>
            <a:endParaRPr lang="en-GB"/>
          </a:p>
        </p:txBody>
      </p:sp>
      <p:sp>
        <p:nvSpPr>
          <p:cNvPr id="10" name="Picture Placeholder 9"/>
          <p:cNvSpPr>
            <a:spLocks noGrp="1"/>
          </p:cNvSpPr>
          <p:nvPr>
            <p:ph type="pic" sz="quarter" idx="10"/>
          </p:nvPr>
        </p:nvSpPr>
        <p:spPr>
          <a:xfrm>
            <a:off x="7223760" y="0"/>
            <a:ext cx="4968240" cy="6858000"/>
          </a:xfrm>
        </p:spPr>
        <p:txBody>
          <a:bodyPr/>
          <a:lstStyle/>
          <a:p>
            <a:r>
              <a:rPr lang="en-US"/>
              <a:t>Click icon to add picture</a:t>
            </a: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matchingName="Comparison">
  <p:cSld name="Comparison">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lang="en-US"/>
          </a:p>
        </p:txBody>
      </p:sp>
      <p:sp>
        <p:nvSpPr>
          <p:cNvPr id="38" name="Google Shape;38;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endParaRPr lang="en-US"/>
          </a:p>
        </p:txBody>
      </p:sp>
      <p:sp>
        <p:nvSpPr>
          <p:cNvPr id="39" name="Google Shape;39;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endParaRPr lang="en-US"/>
          </a:p>
        </p:txBody>
      </p:sp>
      <p:sp>
        <p:nvSpPr>
          <p:cNvPr id="40" name="Google Shape;40;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endParaRPr lang="en-US"/>
          </a:p>
        </p:txBody>
      </p:sp>
      <p:sp>
        <p:nvSpPr>
          <p:cNvPr id="41" name="Google Shape;41;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endParaRPr lang="en-US"/>
          </a:p>
        </p:txBody>
      </p:sp>
      <p:sp>
        <p:nvSpPr>
          <p:cNvPr id="42" name="Google Shape;4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A91A0"/>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A91A0"/>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A91A0"/>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A91A0"/>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A91A0"/>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A91A0"/>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A91A0"/>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A91A0"/>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A91A0"/>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xt Slide 1-Column">
    <p:bg>
      <p:bgPr>
        <a:solidFill>
          <a:schemeClr val="bg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888999" y="825433"/>
            <a:ext cx="10100277" cy="683329"/>
          </a:xfrm>
          <a:prstGeom prst="rect">
            <a:avLst/>
          </a:prstGeom>
        </p:spPr>
        <p:txBody>
          <a:bodyPr rIns="0" anchor="ctr" anchorCtr="0">
            <a:spAutoFit/>
          </a:bodyPr>
          <a:lstStyle>
            <a:lvl1pPr>
              <a:defRPr sz="4265" b="1">
                <a:solidFill>
                  <a:srgbClr val="007C71"/>
                </a:solidFill>
                <a:latin typeface="+mj-lt"/>
                <a:cs typeface="Arial" panose="020B0604020202020204" pitchFamily="34" charset="0"/>
              </a:defRPr>
            </a:lvl1pPr>
          </a:lstStyle>
          <a:p>
            <a:r>
              <a:rPr lang="en-US" dirty="0"/>
              <a:t>Text slide 1-column</a:t>
            </a:r>
            <a:endParaRPr lang="en-US" dirty="0"/>
          </a:p>
        </p:txBody>
      </p:sp>
      <p:sp>
        <p:nvSpPr>
          <p:cNvPr id="5" name="Text Placeholder 4"/>
          <p:cNvSpPr>
            <a:spLocks noGrp="1"/>
          </p:cNvSpPr>
          <p:nvPr>
            <p:ph idx="1"/>
          </p:nvPr>
        </p:nvSpPr>
        <p:spPr>
          <a:xfrm>
            <a:off x="888998" y="1826684"/>
            <a:ext cx="10464801" cy="434974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7893655" y="6198659"/>
            <a:ext cx="1286933" cy="646331"/>
          </a:xfrm>
          <a:prstGeom prst="rect">
            <a:avLst/>
          </a:prstGeom>
          <a:noFill/>
        </p:spPr>
        <p:txBody>
          <a:bodyPr wrap="square" rtlCol="0">
            <a:spAutoFit/>
          </a:bodyPr>
          <a:lstStyle/>
          <a:p>
            <a:r>
              <a:rPr lang="en-US" dirty="0"/>
              <a:t>Country logo</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9" name="Slide Number Placeholder 8"/>
          <p:cNvSpPr>
            <a:spLocks noGrp="1"/>
          </p:cNvSpPr>
          <p:nvPr>
            <p:ph type="sldNum" sz="quarter" idx="12"/>
          </p:nvPr>
        </p:nvSpPr>
        <p:spPr/>
        <p:txBody>
          <a:bodyPr/>
          <a:lstStyle/>
          <a:p>
            <a:fld id="{E332E7D9-385A-495E-A4D3-E175BE1CCD5B}" type="slidenum">
              <a:rPr lang="fr-CH" smtClean="0"/>
            </a:fld>
            <a:endParaRPr lang="fr-CH"/>
          </a:p>
        </p:txBody>
      </p:sp>
      <p:sp>
        <p:nvSpPr>
          <p:cNvPr id="7" name="TextBox 6"/>
          <p:cNvSpPr txBox="1"/>
          <p:nvPr userDrawn="1"/>
        </p:nvSpPr>
        <p:spPr>
          <a:xfrm>
            <a:off x="7687732" y="6169709"/>
            <a:ext cx="1286933" cy="646331"/>
          </a:xfrm>
          <a:prstGeom prst="rect">
            <a:avLst/>
          </a:prstGeom>
          <a:noFill/>
        </p:spPr>
        <p:txBody>
          <a:bodyPr wrap="square" rtlCol="0">
            <a:spAutoFit/>
          </a:bodyPr>
          <a:lstStyle/>
          <a:p>
            <a:r>
              <a:rPr lang="en-US" dirty="0"/>
              <a:t>Country logo</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fr-CH"/>
          </a:p>
        </p:txBody>
      </p:sp>
      <p:sp>
        <p:nvSpPr>
          <p:cNvPr id="5" name="Slide Number Placeholder 4"/>
          <p:cNvSpPr>
            <a:spLocks noGrp="1"/>
          </p:cNvSpPr>
          <p:nvPr>
            <p:ph type="sldNum" sz="quarter" idx="12"/>
          </p:nvPr>
        </p:nvSpPr>
        <p:spPr/>
        <p:txBody>
          <a:bodyPr/>
          <a:lstStyle/>
          <a:p>
            <a:fld id="{E332E7D9-385A-495E-A4D3-E175BE1CCD5B}" type="slidenum">
              <a:rPr lang="fr-CH" smtClean="0"/>
            </a:fld>
            <a:endParaRPr lang="fr-CH"/>
          </a:p>
        </p:txBody>
      </p:sp>
      <p:sp>
        <p:nvSpPr>
          <p:cNvPr id="6" name="TextBox 5"/>
          <p:cNvSpPr txBox="1"/>
          <p:nvPr userDrawn="1"/>
        </p:nvSpPr>
        <p:spPr>
          <a:xfrm>
            <a:off x="7687732" y="6169709"/>
            <a:ext cx="1286933" cy="646331"/>
          </a:xfrm>
          <a:prstGeom prst="rect">
            <a:avLst/>
          </a:prstGeom>
          <a:noFill/>
        </p:spPr>
        <p:txBody>
          <a:bodyPr wrap="square" rtlCol="0">
            <a:spAutoFit/>
          </a:bodyPr>
          <a:lstStyle/>
          <a:p>
            <a:r>
              <a:rPr lang="en-US" dirty="0"/>
              <a:t>Country logo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fr-CH"/>
          </a:p>
        </p:txBody>
      </p:sp>
      <p:sp>
        <p:nvSpPr>
          <p:cNvPr id="4" name="Slide Number Placeholder 3"/>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7687732" y="6169709"/>
            <a:ext cx="1286933" cy="646331"/>
          </a:xfrm>
          <a:prstGeom prst="rect">
            <a:avLst/>
          </a:prstGeom>
          <a:noFill/>
        </p:spPr>
        <p:txBody>
          <a:bodyPr wrap="square" rtlCol="0">
            <a:spAutoFit/>
          </a:bodyPr>
          <a:lstStyle/>
          <a:p>
            <a:r>
              <a:rPr lang="en-US" dirty="0"/>
              <a:t>Country logo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2.png"/><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2" Type="http://schemas.openxmlformats.org/officeDocument/2006/relationships/theme" Target="../theme/theme2.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8" Type="http://schemas.openxmlformats.org/officeDocument/2006/relationships/theme" Target="../theme/theme3.xml"/><Relationship Id="rId17" Type="http://schemas.openxmlformats.org/officeDocument/2006/relationships/slideLayout" Target="../slideLayouts/slideLayout43.xml"/><Relationship Id="rId16" Type="http://schemas.openxmlformats.org/officeDocument/2006/relationships/slideLayout" Target="../slideLayouts/slideLayout42.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3" Type="http://schemas.openxmlformats.org/officeDocument/2006/relationships/theme" Target="../theme/theme4.xml"/><Relationship Id="rId12" Type="http://schemas.openxmlformats.org/officeDocument/2006/relationships/slideLayout" Target="../slideLayouts/slideLayout55.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accent6">
              <a:lumMod val="75000"/>
            </a:schemeClr>
          </a:solidFill>
        </p:spPr>
        <p:txBody>
          <a:bodyPr vert="horz" lIns="91440" tIns="45720" rIns="91440" bIns="45720" rtlCol="0" anchor="ctr">
            <a:normAutofit/>
          </a:bodyPr>
          <a:lstStyle/>
          <a:p>
            <a:r>
              <a:rPr lang="en-US" dirty="0"/>
              <a:t>Click to edit Master title style</a:t>
            </a:r>
            <a:endParaRPr lang="fr-CH"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4"/>
          </p:nvPr>
        </p:nvSpPr>
        <p:spPr>
          <a:xfrm>
            <a:off x="4642757"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2758" y="5833515"/>
            <a:ext cx="1395184" cy="1012245"/>
          </a:xfrm>
          <a:prstGeom prst="rect">
            <a:avLst/>
          </a:prstGeom>
        </p:spPr>
      </p:pic>
      <p:pic>
        <p:nvPicPr>
          <p:cNvPr id="8" name="Picture 7" descr="Logo&#10;&#10;Description automatically generated"/>
          <p:cNvPicPr>
            <a:picLocks noChangeAspect="1"/>
          </p:cNvPicPr>
          <p:nvPr userDrawn="1"/>
        </p:nvPicPr>
        <p:blipFill rotWithShape="1">
          <a:blip r:embed="rId17">
            <a:extLst>
              <a:ext uri="{28A0092B-C50C-407E-A947-70E740481C1C}">
                <a14:useLocalDpi xmlns:a14="http://schemas.microsoft.com/office/drawing/2010/main" val="0"/>
              </a:ext>
            </a:extLst>
          </a:blip>
          <a:srcRect t="9450" b="14663"/>
          <a:stretch>
            <a:fillRect/>
          </a:stretch>
        </p:blipFill>
        <p:spPr>
          <a:xfrm>
            <a:off x="9809099" y="5927271"/>
            <a:ext cx="1675279" cy="9184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2F93B-52B7-4A7C-AE6A-2B400351248C}" type="datetimeFigureOut">
              <a:rPr lang="fr-CH" smtClean="0"/>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07898-E56C-4FC0-B2DB-F3A91A3C8991}" type="slidenum">
              <a:rPr lang="fr-CH" smtClean="0"/>
            </a:fld>
            <a:endParaRPr lang="fr-CH"/>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xStyles>
    <p:title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6.png"/><Relationship Id="rId2" Type="http://schemas.openxmlformats.org/officeDocument/2006/relationships/image" Target="../media/image16.sv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6.png"/><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image" Target="../media/image25.jpeg"/><Relationship Id="rId7" Type="http://schemas.openxmlformats.org/officeDocument/2006/relationships/image" Target="../media/image24.png"/><Relationship Id="rId6" Type="http://schemas.openxmlformats.org/officeDocument/2006/relationships/image" Target="../media/image5.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1" y="4660319"/>
            <a:ext cx="5454868" cy="584776"/>
          </a:xfrm>
        </p:spPr>
        <p:txBody>
          <a:bodyPr>
            <a:normAutofit/>
          </a:bodyPr>
          <a:lstStyle/>
          <a:p>
            <a:pPr algn="ctr"/>
            <a:r>
              <a:rPr lang="en-GB" sz="2400" dirty="0"/>
              <a:t>NIGERIA</a:t>
            </a:r>
            <a:endParaRPr lang="en-GB" sz="2400" dirty="0"/>
          </a:p>
        </p:txBody>
      </p:sp>
      <p:sp>
        <p:nvSpPr>
          <p:cNvPr id="3" name="TextBox 2"/>
          <p:cNvSpPr txBox="1"/>
          <p:nvPr/>
        </p:nvSpPr>
        <p:spPr>
          <a:xfrm>
            <a:off x="977462" y="3429000"/>
            <a:ext cx="10421007" cy="1077218"/>
          </a:xfrm>
          <a:prstGeom prst="rect">
            <a:avLst/>
          </a:prstGeom>
          <a:noFill/>
        </p:spPr>
        <p:txBody>
          <a:bodyPr wrap="square" rtlCol="0">
            <a:spAutoFit/>
          </a:bodyPr>
          <a:lstStyle/>
          <a:p>
            <a:pPr algn="ctr"/>
            <a:r>
              <a:rPr lang="en-US" sz="3200" dirty="0"/>
              <a:t>PERENNIAL MALARIA CHEMOPREVENTION (PMC): Experiences with Implementation</a:t>
            </a:r>
            <a:endParaRPr lang="en-US" sz="3200" dirty="0"/>
          </a:p>
        </p:txBody>
      </p:sp>
      <p:sp>
        <p:nvSpPr>
          <p:cNvPr id="4" name="Title 1"/>
          <p:cNvSpPr txBox="1"/>
          <p:nvPr/>
        </p:nvSpPr>
        <p:spPr>
          <a:xfrm>
            <a:off x="0" y="859766"/>
            <a:ext cx="12192000" cy="1837337"/>
          </a:xfrm>
          <a:prstGeom prst="rect">
            <a:avLst/>
          </a:prstGeom>
          <a:solidFill>
            <a:schemeClr val="accent6">
              <a:lumMod val="75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algn="ctr"/>
            <a:r>
              <a:rPr lang="en-GB" dirty="0"/>
              <a:t>SMC Alliance Annual Meeting 2025</a:t>
            </a:r>
            <a:br>
              <a:rPr lang="en-GB" dirty="0"/>
            </a:br>
            <a:endParaRPr lang="en-GB" dirty="0"/>
          </a:p>
          <a:p>
            <a:pPr algn="ctr"/>
            <a:r>
              <a:rPr lang="en-GB" sz="2800" dirty="0"/>
              <a:t>Lomé – Togo </a:t>
            </a:r>
            <a:br>
              <a:rPr lang="en-GB" sz="2800" dirty="0"/>
            </a:br>
            <a:br>
              <a:rPr lang="en-GB" dirty="0"/>
            </a:br>
            <a:r>
              <a:rPr lang="en-GB" sz="2000" dirty="0"/>
              <a:t>Feb, 25 – 28, 2025</a:t>
            </a:r>
            <a:endParaRPr lang="en-US" sz="2000" dirty="0"/>
          </a:p>
        </p:txBody>
      </p:sp>
      <p:pic>
        <p:nvPicPr>
          <p:cNvPr id="7" name="Picture 6" descr="A red circle with a black insect on it&#10;&#10;Description automatically generated"/>
          <p:cNvPicPr>
            <a:picLocks noChangeAspect="1"/>
          </p:cNvPicPr>
          <p:nvPr/>
        </p:nvPicPr>
        <p:blipFill>
          <a:blip r:embed="rId1"/>
          <a:stretch>
            <a:fillRect/>
          </a:stretch>
        </p:blipFill>
        <p:spPr>
          <a:xfrm>
            <a:off x="7643416" y="6208623"/>
            <a:ext cx="1214834" cy="6152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28675"/>
          </a:xfrm>
        </p:spPr>
        <p:txBody>
          <a:bodyPr>
            <a:normAutofit/>
          </a:bodyPr>
          <a:lstStyle/>
          <a:p>
            <a:r>
              <a:rPr lang="en-US" sz="3600" b="0" dirty="0"/>
              <a:t>Questions the study wants to answer</a:t>
            </a:r>
            <a:endParaRPr lang="en-US" sz="3600" b="0" dirty="0"/>
          </a:p>
        </p:txBody>
      </p:sp>
      <p:pic>
        <p:nvPicPr>
          <p:cNvPr id="4" name="Picture 3" descr="A red circle with a black insect on it&#10;&#10;Description automatically generated"/>
          <p:cNvPicPr>
            <a:picLocks noChangeAspect="1"/>
          </p:cNvPicPr>
          <p:nvPr/>
        </p:nvPicPr>
        <p:blipFill>
          <a:blip r:embed="rId1"/>
          <a:stretch>
            <a:fillRect/>
          </a:stretch>
        </p:blipFill>
        <p:spPr>
          <a:xfrm>
            <a:off x="7536376" y="6188118"/>
            <a:ext cx="1255200" cy="635674"/>
          </a:xfrm>
          <a:prstGeom prst="rect">
            <a:avLst/>
          </a:prstGeom>
        </p:spPr>
      </p:pic>
      <p:graphicFrame>
        <p:nvGraphicFramePr>
          <p:cNvPr id="5" name="Content Placeholder 2"/>
          <p:cNvGraphicFramePr>
            <a:graphicFrameLocks noGrp="1"/>
          </p:cNvGraphicFramePr>
          <p:nvPr>
            <p:ph idx="1"/>
          </p:nvPr>
        </p:nvGraphicFramePr>
        <p:xfrm>
          <a:off x="133350" y="1257301"/>
          <a:ext cx="11939588" cy="48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80" y="-12700"/>
            <a:ext cx="10515600" cy="1092200"/>
          </a:xfrm>
        </p:spPr>
        <p:txBody>
          <a:bodyPr>
            <a:normAutofit/>
          </a:bodyPr>
          <a:lstStyle/>
          <a:p>
            <a:r>
              <a:rPr lang="en-US" sz="4000" b="0" dirty="0"/>
              <a:t>Study Framework </a:t>
            </a:r>
            <a:endParaRPr lang="en-US" sz="4000" b="0" dirty="0"/>
          </a:p>
        </p:txBody>
      </p:sp>
      <p:pic>
        <p:nvPicPr>
          <p:cNvPr id="4" name="Content Placeholder 3" descr="Table&#10;&#10;Description automatically generated"/>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90500" y="1092200"/>
            <a:ext cx="10400980" cy="4746843"/>
          </a:xfrm>
          <a:prstGeom prst="rect">
            <a:avLst/>
          </a:prstGeom>
        </p:spPr>
      </p:pic>
      <p:pic>
        <p:nvPicPr>
          <p:cNvPr id="5" name="Picture 4" descr="A red circle with a black insect on it&#10;&#10;Description automatically generated"/>
          <p:cNvPicPr>
            <a:picLocks noChangeAspect="1"/>
          </p:cNvPicPr>
          <p:nvPr/>
        </p:nvPicPr>
        <p:blipFill>
          <a:blip r:embed="rId2"/>
          <a:stretch>
            <a:fillRect/>
          </a:stretch>
        </p:blipFill>
        <p:spPr>
          <a:xfrm>
            <a:off x="7536376" y="6188118"/>
            <a:ext cx="1255200" cy="6356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0" y="34209"/>
            <a:ext cx="12192000" cy="918292"/>
          </a:xfrm>
        </p:spPr>
        <p:txBody>
          <a:bodyPr>
            <a:noAutofit/>
          </a:bodyPr>
          <a:lstStyle/>
          <a:p>
            <a:r>
              <a:rPr lang="en-US" sz="3600" b="0" dirty="0">
                <a:effectLst/>
              </a:rPr>
              <a:t>Results: One-year implementation of PMC from September 2023 to August 2024</a:t>
            </a:r>
            <a:endParaRPr lang="en-GB" sz="3600" b="0" dirty="0"/>
          </a:p>
        </p:txBody>
      </p:sp>
      <p:sp>
        <p:nvSpPr>
          <p:cNvPr id="17" name="Content Placeholder 3"/>
          <p:cNvSpPr txBox="1"/>
          <p:nvPr/>
        </p:nvSpPr>
        <p:spPr>
          <a:xfrm>
            <a:off x="524720" y="1753645"/>
            <a:ext cx="3629628" cy="4305782"/>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2000" b="0" i="0" u="none" strike="noStrike" kern="1200" cap="none" spc="0" normalizeH="0" baseline="0" noProof="0" dirty="0">
                <a:ln>
                  <a:noFill/>
                </a:ln>
                <a:effectLst/>
                <a:uLnTx/>
                <a:uFillTx/>
                <a:latin typeface="Calibri" panose="020F0502020204030204"/>
                <a:ea typeface="+mn-ea"/>
              </a:rPr>
              <a:t>Overall, 19,429 doses have been given to children with EPI vaccination, while 3,646 doses have been given as unscheduled doses.</a:t>
            </a:r>
            <a:endParaRPr kumimoji="0" lang="en-GB" sz="2000" b="0" i="0" u="none" strike="noStrike" kern="1200" cap="none" spc="0" normalizeH="0" baseline="0" noProof="0" dirty="0">
              <a:ln>
                <a:noFill/>
              </a:ln>
              <a:effectLst/>
              <a:uLnTx/>
              <a:uFillTx/>
              <a:latin typeface="Calibri" panose="020F0502020204030204"/>
              <a:ea typeface="+mn-ea"/>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2000" b="0" i="0" u="none" strike="noStrike" kern="1200" cap="none" spc="0" normalizeH="0" baseline="0" noProof="0" dirty="0">
                <a:ln>
                  <a:noFill/>
                </a:ln>
                <a:effectLst/>
                <a:uLnTx/>
                <a:uFillTx/>
                <a:latin typeface="Calibri" panose="020F0502020204030204"/>
                <a:ea typeface="+mn-ea"/>
                <a:cs typeface="Calibri" panose="020F0502020204030204"/>
              </a:rPr>
              <a:t>Caregivers are bringing their children to receive unscheduled additional doses of SP. </a:t>
            </a:r>
            <a:endParaRPr kumimoji="0" lang="en-GB" sz="2000" b="0" i="0" u="none" strike="noStrike" kern="1200" cap="none" spc="0" normalizeH="0" baseline="0" noProof="0" dirty="0">
              <a:ln>
                <a:noFill/>
              </a:ln>
              <a:effectLst/>
              <a:uLnTx/>
              <a:uFillTx/>
              <a:latin typeface="Calibri" panose="020F0502020204030204"/>
              <a:ea typeface="+mn-ea"/>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GB" sz="2000" b="0" i="0" u="none" strike="noStrike" kern="1200" cap="none" spc="0" normalizeH="0" baseline="0" noProof="0" dirty="0">
              <a:ln>
                <a:noFill/>
              </a:ln>
              <a:solidFill>
                <a:srgbClr val="004750"/>
              </a:solidFill>
              <a:effectLst/>
              <a:uLnTx/>
              <a:uFillTx/>
              <a:latin typeface="Calibri" panose="020F0502020204030204"/>
              <a:ea typeface="+mn-ea"/>
              <a:cs typeface="Calibri" panose="020F0502020204030204"/>
            </a:endParaRPr>
          </a:p>
        </p:txBody>
      </p:sp>
      <p:graphicFrame>
        <p:nvGraphicFramePr>
          <p:cNvPr id="4" name="Chart 3"/>
          <p:cNvGraphicFramePr/>
          <p:nvPr/>
        </p:nvGraphicFramePr>
        <p:xfrm>
          <a:off x="4756229" y="1753645"/>
          <a:ext cx="6911051" cy="3866466"/>
        </p:xfrm>
        <a:graphic>
          <a:graphicData uri="http://schemas.openxmlformats.org/drawingml/2006/chart">
            <c:chart xmlns:c="http://schemas.openxmlformats.org/drawingml/2006/chart" xmlns:r="http://schemas.openxmlformats.org/officeDocument/2006/relationships" r:id="rId1"/>
          </a:graphicData>
        </a:graphic>
      </p:graphicFrame>
      <p:sp>
        <p:nvSpPr>
          <p:cNvPr id="14" name="TextBox 1"/>
          <p:cNvSpPr txBox="1"/>
          <p:nvPr/>
        </p:nvSpPr>
        <p:spPr>
          <a:xfrm>
            <a:off x="9119544" y="3124200"/>
            <a:ext cx="1511300" cy="609600"/>
          </a:xfrm>
          <a:prstGeom prst="rect">
            <a:avLst/>
          </a:prstGeom>
          <a:solidFill>
            <a:srgbClr val="009999"/>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a:ln>
                  <a:noFill/>
                </a:ln>
                <a:solidFill>
                  <a:srgbClr val="FFFFFF"/>
                </a:solidFill>
                <a:effectLst/>
                <a:uLnTx/>
                <a:uFillTx/>
                <a:latin typeface="Calibri" panose="020F0502020204030204"/>
                <a:ea typeface="+mn-ea"/>
                <a:cs typeface="+mn-cs"/>
              </a:rPr>
              <a:t>Total </a:t>
            </a:r>
            <a:endParaRPr kumimoji="0" lang="en-US" sz="11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a:ln>
                  <a:noFill/>
                </a:ln>
                <a:solidFill>
                  <a:srgbClr val="FFFFFF"/>
                </a:solidFill>
                <a:effectLst/>
                <a:uLnTx/>
                <a:uFillTx/>
                <a:latin typeface="Calibri" panose="020F0502020204030204"/>
                <a:ea typeface="+mn-ea"/>
                <a:cs typeface="+mn-cs"/>
              </a:rPr>
              <a:t>Unscheduled: 3,646</a:t>
            </a:r>
            <a:endParaRPr kumimoji="0" lang="en-US" sz="11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1" i="0" u="none" strike="noStrike" kern="1200" cap="none" spc="0" normalizeH="0" baseline="0" noProof="0">
                <a:ln>
                  <a:noFill/>
                </a:ln>
                <a:solidFill>
                  <a:srgbClr val="FFFFFF"/>
                </a:solidFill>
                <a:effectLst/>
                <a:uLnTx/>
                <a:uFillTx/>
                <a:latin typeface="Calibri" panose="020F0502020204030204"/>
                <a:ea typeface="+mn-ea"/>
                <a:cs typeface="+mn-cs"/>
              </a:rPr>
              <a:t>Scheduled:  19,429</a:t>
            </a:r>
            <a:endParaRPr kumimoji="0" lang="en-US" sz="11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red circle with a black insect on it&#10;&#10;Description automatically generated"/>
          <p:cNvPicPr>
            <a:picLocks noChangeAspect="1"/>
          </p:cNvPicPr>
          <p:nvPr/>
        </p:nvPicPr>
        <p:blipFill>
          <a:blip r:embed="rId2"/>
          <a:stretch>
            <a:fillRect/>
          </a:stretch>
        </p:blipFill>
        <p:spPr>
          <a:xfrm>
            <a:off x="7536376" y="6188118"/>
            <a:ext cx="1255200" cy="6356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p:cNvSpPr>
            <a:spLocks noGrp="1"/>
          </p:cNvSpPr>
          <p:nvPr>
            <p:ph sz="half" idx="1"/>
          </p:nvPr>
        </p:nvSpPr>
        <p:spPr>
          <a:xfrm>
            <a:off x="649631" y="1277228"/>
            <a:ext cx="5076847" cy="4599434"/>
          </a:xfrm>
        </p:spPr>
        <p:txBody>
          <a:bodyPr vert="horz" lIns="91440" tIns="45720" rIns="91440" bIns="45720" rtlCol="0" anchor="t">
            <a:normAutofit/>
          </a:bodyPr>
          <a:lstStyle/>
          <a:p>
            <a:pPr>
              <a:lnSpc>
                <a:spcPct val="100000"/>
              </a:lnSpc>
            </a:pPr>
            <a:r>
              <a:rPr lang="en-US" sz="2000" dirty="0">
                <a:ea typeface="Aptos" panose="020B0004020202020204" pitchFamily="34" charset="0"/>
                <a:cs typeface="Times New Roman" panose="02020603050405020304"/>
              </a:rPr>
              <a:t>T</a:t>
            </a:r>
            <a:r>
              <a:rPr lang="en-US" sz="2000" dirty="0">
                <a:effectLst/>
                <a:ea typeface="Aptos" panose="020B0004020202020204" pitchFamily="34" charset="0"/>
                <a:cs typeface="Times New Roman" panose="02020603050405020304"/>
              </a:rPr>
              <a:t>he National </a:t>
            </a:r>
            <a:r>
              <a:rPr lang="en-US" sz="2000" dirty="0">
                <a:ea typeface="Aptos" panose="020B0004020202020204" pitchFamily="34" charset="0"/>
                <a:cs typeface="Times New Roman" panose="02020603050405020304"/>
              </a:rPr>
              <a:t>M</a:t>
            </a:r>
            <a:r>
              <a:rPr lang="en-US" sz="2000" dirty="0">
                <a:effectLst/>
                <a:ea typeface="Aptos" panose="020B0004020202020204" pitchFamily="34" charset="0"/>
                <a:cs typeface="Times New Roman" panose="02020603050405020304"/>
              </a:rPr>
              <a:t>alaria Data </a:t>
            </a:r>
            <a:r>
              <a:rPr lang="en-US" sz="2000" dirty="0">
                <a:ea typeface="Aptos" panose="020B0004020202020204" pitchFamily="34" charset="0"/>
                <a:cs typeface="Times New Roman" panose="02020603050405020304"/>
              </a:rPr>
              <a:t>R</a:t>
            </a:r>
            <a:r>
              <a:rPr lang="en-US" sz="2000" dirty="0">
                <a:effectLst/>
                <a:ea typeface="Aptos" panose="020B0004020202020204" pitchFamily="34" charset="0"/>
                <a:cs typeface="Times New Roman" panose="02020603050405020304"/>
              </a:rPr>
              <a:t>epository (NMDR) platform, built using DHIS2 features, is used for collection, storage, analysis and visualization of PMC data</a:t>
            </a:r>
            <a:r>
              <a:rPr lang="en-US" sz="2000" dirty="0">
                <a:ea typeface="Aptos" panose="020B0004020202020204" pitchFamily="34" charset="0"/>
                <a:cs typeface="Times New Roman" panose="02020603050405020304"/>
              </a:rPr>
              <a:t>.</a:t>
            </a:r>
            <a:endParaRPr lang="en-US" sz="2000" dirty="0">
              <a:effectLst/>
              <a:ea typeface="Aptos" panose="020B0004020202020204" pitchFamily="34" charset="0"/>
              <a:cs typeface="Times New Roman" panose="02020603050405020304" pitchFamily="18" charset="0"/>
            </a:endParaRPr>
          </a:p>
          <a:p>
            <a:pPr>
              <a:lnSpc>
                <a:spcPct val="100000"/>
              </a:lnSpc>
            </a:pPr>
            <a:r>
              <a:rPr lang="en-US" sz="2000" dirty="0">
                <a:effectLst/>
                <a:ea typeface="Calibri" panose="020F0502020204030204"/>
                <a:cs typeface="Calibri" panose="020F0502020204030204"/>
              </a:rPr>
              <a:t>Trained research assistants report PMC </a:t>
            </a:r>
            <a:r>
              <a:rPr lang="en-US" sz="2000" dirty="0">
                <a:ea typeface="Calibri" panose="020F0502020204030204"/>
                <a:cs typeface="Calibri" panose="020F0502020204030204"/>
              </a:rPr>
              <a:t>routine </a:t>
            </a:r>
            <a:r>
              <a:rPr lang="en-US" sz="2000" dirty="0">
                <a:effectLst/>
                <a:ea typeface="Calibri" panose="020F0502020204030204"/>
                <a:cs typeface="Calibri" panose="020F0502020204030204"/>
              </a:rPr>
              <a:t>data electronically from the health facility into NMDR</a:t>
            </a:r>
            <a:r>
              <a:rPr lang="en-US" sz="2000" dirty="0">
                <a:ea typeface="Calibri" panose="020F0502020204030204"/>
                <a:cs typeface="Calibri" panose="020F0502020204030204"/>
              </a:rPr>
              <a:t>.</a:t>
            </a:r>
            <a:endParaRPr lang="en-US" sz="2000" dirty="0">
              <a:effectLst/>
              <a:ea typeface="Calibri" panose="020F0502020204030204"/>
              <a:cs typeface="Calibri" panose="020F0502020204030204"/>
            </a:endParaRPr>
          </a:p>
          <a:p>
            <a:pPr>
              <a:lnSpc>
                <a:spcPct val="100000"/>
              </a:lnSpc>
            </a:pPr>
            <a:r>
              <a:rPr lang="en-US" sz="2000" dirty="0">
                <a:ea typeface="Calibri" panose="020F0502020204030204" pitchFamily="34" charset="0"/>
                <a:cs typeface="Calibri" panose="020F0502020204030204" pitchFamily="34" charset="0"/>
              </a:rPr>
              <a:t>Using the Med safety app, health workers report adverse drug reaction data to the National Agency for Food and Drug Administration and Control (NAFDAC) database</a:t>
            </a:r>
            <a:r>
              <a:rPr lang="en-US" sz="1800" dirty="0">
                <a:ea typeface="Calibri" panose="020F0502020204030204" pitchFamily="34" charset="0"/>
                <a:cs typeface="Calibri" panose="020F0502020204030204" pitchFamily="34" charset="0"/>
              </a:rPr>
              <a:t>.</a:t>
            </a:r>
            <a:endParaRPr lang="en-US" sz="1800" dirty="0"/>
          </a:p>
        </p:txBody>
      </p:sp>
      <p:sp>
        <p:nvSpPr>
          <p:cNvPr id="6" name="Title 5"/>
          <p:cNvSpPr>
            <a:spLocks noGrp="1"/>
          </p:cNvSpPr>
          <p:nvPr>
            <p:ph type="title"/>
          </p:nvPr>
        </p:nvSpPr>
        <p:spPr>
          <a:xfrm>
            <a:off x="51934" y="2599"/>
            <a:ext cx="12140066" cy="854814"/>
          </a:xfrm>
        </p:spPr>
        <p:txBody>
          <a:bodyPr anchor="ctr">
            <a:normAutofit/>
          </a:bodyPr>
          <a:lstStyle/>
          <a:p>
            <a:r>
              <a:rPr lang="en-US" dirty="0"/>
              <a:t>PMC data flowchart</a:t>
            </a:r>
            <a:endParaRPr lang="en-US" dirty="0"/>
          </a:p>
        </p:txBody>
      </p:sp>
      <p:pic>
        <p:nvPicPr>
          <p:cNvPr id="5" name="Graphic 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959586" y="1897182"/>
            <a:ext cx="795618" cy="889220"/>
          </a:xfrm>
          <a:prstGeom prst="rect">
            <a:avLst/>
          </a:prstGeom>
        </p:spPr>
      </p:pic>
      <p:pic>
        <p:nvPicPr>
          <p:cNvPr id="7" name="Graphic 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703010" y="1452572"/>
            <a:ext cx="795618" cy="889220"/>
          </a:xfrm>
          <a:prstGeom prst="rect">
            <a:avLst/>
          </a:prstGeom>
        </p:spPr>
      </p:pic>
      <p:pic>
        <p:nvPicPr>
          <p:cNvPr id="8" name="Graphic 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0086614" y="1835393"/>
            <a:ext cx="795618" cy="889220"/>
          </a:xfrm>
          <a:prstGeom prst="rect">
            <a:avLst/>
          </a:prstGeom>
        </p:spPr>
      </p:pic>
      <p:sp>
        <p:nvSpPr>
          <p:cNvPr id="9" name="TextBox 8"/>
          <p:cNvSpPr txBox="1"/>
          <p:nvPr/>
        </p:nvSpPr>
        <p:spPr>
          <a:xfrm>
            <a:off x="6809404" y="1525324"/>
            <a:ext cx="1029335" cy="332399"/>
          </a:xfrm>
          <a:prstGeom prst="rect">
            <a:avLst/>
          </a:prstGeom>
          <a:noFill/>
        </p:spPr>
        <p:txBody>
          <a:bodyPr wrap="square" lIns="0" tIns="0" rIns="0" bIns="0" rtlCol="0">
            <a:spAutoFit/>
          </a:bodyPr>
          <a:lstStyle/>
          <a:p>
            <a:pPr algn="ctr">
              <a:lnSpc>
                <a:spcPct val="90000"/>
              </a:lnSpc>
              <a:spcAft>
                <a:spcPts val="800"/>
              </a:spcAft>
            </a:pPr>
            <a:r>
              <a:rPr lang="en-US" sz="1200" b="1" dirty="0">
                <a:effectLst/>
                <a:ea typeface="Calibri" panose="020F0502020204030204" pitchFamily="34" charset="0"/>
                <a:cs typeface="Aharoni" panose="02010803020104030203" pitchFamily="2" charset="-79"/>
              </a:rPr>
              <a:t>NAFDAC database</a:t>
            </a:r>
            <a:endParaRPr lang="en-GB" sz="1200" b="1" dirty="0">
              <a:effectLst/>
              <a:ea typeface="Calibri" panose="020F0502020204030204" pitchFamily="34" charset="0"/>
              <a:cs typeface="Aharoni" panose="02010803020104030203" pitchFamily="2" charset="-79"/>
            </a:endParaRPr>
          </a:p>
        </p:txBody>
      </p:sp>
      <p:sp>
        <p:nvSpPr>
          <p:cNvPr id="10" name="TextBox 9"/>
          <p:cNvSpPr txBox="1"/>
          <p:nvPr/>
        </p:nvSpPr>
        <p:spPr>
          <a:xfrm>
            <a:off x="8469292" y="944829"/>
            <a:ext cx="1263054" cy="332399"/>
          </a:xfrm>
          <a:prstGeom prst="rect">
            <a:avLst/>
          </a:prstGeom>
          <a:noFill/>
        </p:spPr>
        <p:txBody>
          <a:bodyPr wrap="square" lIns="0" tIns="0" rIns="0" bIns="0" rtlCol="0">
            <a:spAutoFit/>
          </a:bodyPr>
          <a:lstStyle/>
          <a:p>
            <a:pPr algn="ctr">
              <a:lnSpc>
                <a:spcPct val="90000"/>
              </a:lnSpc>
              <a:spcAft>
                <a:spcPts val="800"/>
              </a:spcAft>
            </a:pPr>
            <a:r>
              <a:rPr lang="en-US" sz="1200" b="1" dirty="0">
                <a:effectLst/>
                <a:ea typeface="Calibri" panose="020F0502020204030204" pitchFamily="34" charset="0"/>
                <a:cs typeface="Aharoni" panose="02010803020104030203" pitchFamily="2" charset="-79"/>
              </a:rPr>
              <a:t>National Malaria Data Repository</a:t>
            </a:r>
            <a:endParaRPr lang="en-GB" sz="1200" b="1" dirty="0">
              <a:effectLst/>
              <a:ea typeface="Calibri" panose="020F0502020204030204" pitchFamily="34" charset="0"/>
              <a:cs typeface="Aharoni" panose="02010803020104030203" pitchFamily="2" charset="-79"/>
            </a:endParaRPr>
          </a:p>
        </p:txBody>
      </p:sp>
      <p:sp>
        <p:nvSpPr>
          <p:cNvPr id="11" name="TextBox 10"/>
          <p:cNvSpPr txBox="1"/>
          <p:nvPr/>
        </p:nvSpPr>
        <p:spPr>
          <a:xfrm>
            <a:off x="9812029" y="1280499"/>
            <a:ext cx="1307284" cy="498598"/>
          </a:xfrm>
          <a:prstGeom prst="rect">
            <a:avLst/>
          </a:prstGeom>
          <a:noFill/>
        </p:spPr>
        <p:txBody>
          <a:bodyPr wrap="square" lIns="0" tIns="0" rIns="0" bIns="0" rtlCol="0">
            <a:spAutoFit/>
          </a:bodyPr>
          <a:lstStyle/>
          <a:p>
            <a:pPr algn="ctr">
              <a:lnSpc>
                <a:spcPct val="90000"/>
              </a:lnSpc>
              <a:spcAft>
                <a:spcPts val="800"/>
              </a:spcAft>
            </a:pPr>
            <a:r>
              <a:rPr lang="pt-BR" sz="1200" b="1" dirty="0">
                <a:effectLst/>
                <a:ea typeface="Calibri" panose="020F0502020204030204" pitchFamily="34" charset="0"/>
                <a:cs typeface="Aharoni" panose="02010803020104030203" pitchFamily="2" charset="-79"/>
              </a:rPr>
              <a:t>Malaria Consortium Project Result System</a:t>
            </a:r>
            <a:endParaRPr lang="en-GB" sz="1200" b="1" dirty="0">
              <a:effectLst/>
              <a:ea typeface="Calibri" panose="020F0502020204030204" pitchFamily="34" charset="0"/>
              <a:cs typeface="Aharoni" panose="02010803020104030203" pitchFamily="2" charset="-79"/>
            </a:endParaRPr>
          </a:p>
        </p:txBody>
      </p:sp>
      <p:sp>
        <p:nvSpPr>
          <p:cNvPr id="12" name="TextBox 11"/>
          <p:cNvSpPr txBox="1"/>
          <p:nvPr/>
        </p:nvSpPr>
        <p:spPr>
          <a:xfrm>
            <a:off x="6744861" y="3036071"/>
            <a:ext cx="1263054" cy="550508"/>
          </a:xfrm>
          <a:prstGeom prst="rect">
            <a:avLst/>
          </a:prstGeom>
          <a:solidFill>
            <a:schemeClr val="accent6"/>
          </a:solidFill>
        </p:spPr>
        <p:txBody>
          <a:bodyPr wrap="square" lIns="0" tIns="108000" rIns="0" bIns="108000" rtlCol="0">
            <a:spAutoFit/>
          </a:bodyPr>
          <a:lstStyle/>
          <a:p>
            <a:pPr algn="ctr">
              <a:lnSpc>
                <a:spcPct val="90000"/>
              </a:lnSpc>
              <a:spcAft>
                <a:spcPts val="800"/>
              </a:spcAft>
            </a:pPr>
            <a:r>
              <a:rPr lang="en-US" sz="1200" b="1" dirty="0">
                <a:solidFill>
                  <a:schemeClr val="bg1"/>
                </a:solidFill>
                <a:effectLst/>
                <a:ea typeface="Calibri" panose="020F0502020204030204" pitchFamily="34" charset="0"/>
                <a:cs typeface="Aharoni" panose="02010803020104030203" pitchFamily="2" charset="-79"/>
              </a:rPr>
              <a:t>Adverse event monitoring</a:t>
            </a:r>
            <a:endParaRPr lang="en-US" sz="1200" b="1" dirty="0">
              <a:solidFill>
                <a:schemeClr val="bg1"/>
              </a:solidFill>
              <a:effectLst/>
              <a:ea typeface="Calibri" panose="020F0502020204030204" pitchFamily="34" charset="0"/>
              <a:cs typeface="Aharoni" panose="02010803020104030203" pitchFamily="2" charset="-79"/>
            </a:endParaRPr>
          </a:p>
        </p:txBody>
      </p:sp>
      <p:sp>
        <p:nvSpPr>
          <p:cNvPr id="13" name="TextBox 12"/>
          <p:cNvSpPr txBox="1"/>
          <p:nvPr/>
        </p:nvSpPr>
        <p:spPr>
          <a:xfrm>
            <a:off x="6741094" y="3826172"/>
            <a:ext cx="1263054" cy="550508"/>
          </a:xfrm>
          <a:prstGeom prst="rect">
            <a:avLst/>
          </a:prstGeom>
          <a:solidFill>
            <a:schemeClr val="accent6"/>
          </a:solidFill>
        </p:spPr>
        <p:txBody>
          <a:bodyPr wrap="square" lIns="0" tIns="108000" rIns="0" bIns="108000" rtlCol="0">
            <a:spAutoFit/>
          </a:bodyPr>
          <a:lstStyle/>
          <a:p>
            <a:pPr algn="ctr">
              <a:lnSpc>
                <a:spcPct val="90000"/>
              </a:lnSpc>
              <a:spcAft>
                <a:spcPts val="800"/>
              </a:spcAft>
            </a:pPr>
            <a:r>
              <a:rPr lang="en-US" sz="1200" b="1" dirty="0">
                <a:solidFill>
                  <a:schemeClr val="bg1"/>
                </a:solidFill>
                <a:effectLst/>
                <a:ea typeface="Calibri" panose="020F0502020204030204" pitchFamily="34" charset="0"/>
                <a:cs typeface="Aharoni" panose="02010803020104030203" pitchFamily="2" charset="-79"/>
              </a:rPr>
              <a:t>Private health facilities</a:t>
            </a:r>
            <a:endParaRPr lang="en-US" sz="1200" b="1" dirty="0">
              <a:solidFill>
                <a:schemeClr val="bg1"/>
              </a:solidFill>
              <a:effectLst/>
              <a:ea typeface="Calibri" panose="020F0502020204030204" pitchFamily="34" charset="0"/>
              <a:cs typeface="Aharoni" panose="02010803020104030203" pitchFamily="2" charset="-79"/>
            </a:endParaRPr>
          </a:p>
        </p:txBody>
      </p:sp>
      <p:sp>
        <p:nvSpPr>
          <p:cNvPr id="14" name="TextBox 13"/>
          <p:cNvSpPr txBox="1"/>
          <p:nvPr/>
        </p:nvSpPr>
        <p:spPr>
          <a:xfrm>
            <a:off x="6723895" y="4609175"/>
            <a:ext cx="1263054" cy="550508"/>
          </a:xfrm>
          <a:prstGeom prst="rect">
            <a:avLst/>
          </a:prstGeom>
          <a:solidFill>
            <a:schemeClr val="accent6"/>
          </a:solidFill>
        </p:spPr>
        <p:txBody>
          <a:bodyPr wrap="square" lIns="0" tIns="108000" rIns="0" bIns="108000" rtlCol="0">
            <a:spAutoFit/>
          </a:bodyPr>
          <a:lstStyle/>
          <a:p>
            <a:pPr algn="ctr">
              <a:lnSpc>
                <a:spcPct val="90000"/>
              </a:lnSpc>
              <a:spcAft>
                <a:spcPts val="800"/>
              </a:spcAft>
            </a:pPr>
            <a:r>
              <a:rPr lang="en-US" sz="1200" b="1" dirty="0">
                <a:solidFill>
                  <a:schemeClr val="bg1"/>
                </a:solidFill>
                <a:effectLst/>
                <a:ea typeface="Calibri" panose="020F0502020204030204" pitchFamily="34" charset="0"/>
                <a:cs typeface="Aharoni" panose="02010803020104030203" pitchFamily="2" charset="-79"/>
              </a:rPr>
              <a:t>Sentinel health facilities</a:t>
            </a:r>
            <a:endParaRPr lang="en-US" sz="1200" b="1" dirty="0">
              <a:solidFill>
                <a:schemeClr val="bg1"/>
              </a:solidFill>
              <a:effectLst/>
              <a:ea typeface="Calibri" panose="020F0502020204030204" pitchFamily="34" charset="0"/>
              <a:cs typeface="Aharoni" panose="02010803020104030203" pitchFamily="2" charset="-79"/>
            </a:endParaRPr>
          </a:p>
        </p:txBody>
      </p:sp>
      <p:sp>
        <p:nvSpPr>
          <p:cNvPr id="15" name="TextBox 14"/>
          <p:cNvSpPr txBox="1"/>
          <p:nvPr/>
        </p:nvSpPr>
        <p:spPr>
          <a:xfrm>
            <a:off x="10700838" y="3173657"/>
            <a:ext cx="1263054" cy="384309"/>
          </a:xfrm>
          <a:prstGeom prst="rect">
            <a:avLst/>
          </a:prstGeom>
          <a:solidFill>
            <a:schemeClr val="accent6"/>
          </a:solidFill>
        </p:spPr>
        <p:txBody>
          <a:bodyPr wrap="square" lIns="0" tIns="108000" rIns="0" bIns="108000" rtlCol="0">
            <a:spAutoFit/>
          </a:bodyPr>
          <a:lstStyle/>
          <a:p>
            <a:pPr algn="ctr">
              <a:lnSpc>
                <a:spcPct val="90000"/>
              </a:lnSpc>
              <a:spcAft>
                <a:spcPts val="800"/>
              </a:spcAft>
            </a:pPr>
            <a:r>
              <a:rPr lang="en-US" sz="1200" b="1" dirty="0">
                <a:solidFill>
                  <a:schemeClr val="bg1"/>
                </a:solidFill>
                <a:effectLst/>
                <a:ea typeface="Calibri" panose="020F0502020204030204" pitchFamily="34" charset="0"/>
                <a:cs typeface="Aharoni" panose="02010803020104030203" pitchFamily="2" charset="-79"/>
              </a:rPr>
              <a:t>Case-control study</a:t>
            </a:r>
            <a:endParaRPr lang="en-US" sz="1200" b="1" dirty="0">
              <a:solidFill>
                <a:schemeClr val="bg1"/>
              </a:solidFill>
              <a:effectLst/>
              <a:ea typeface="Calibri" panose="020F0502020204030204" pitchFamily="34" charset="0"/>
              <a:cs typeface="Aharoni" panose="02010803020104030203" pitchFamily="2" charset="-79"/>
            </a:endParaRPr>
          </a:p>
        </p:txBody>
      </p:sp>
      <p:sp>
        <p:nvSpPr>
          <p:cNvPr id="16" name="TextBox 15"/>
          <p:cNvSpPr txBox="1"/>
          <p:nvPr/>
        </p:nvSpPr>
        <p:spPr>
          <a:xfrm>
            <a:off x="10704387" y="3826172"/>
            <a:ext cx="1263054" cy="1049106"/>
          </a:xfrm>
          <a:prstGeom prst="rect">
            <a:avLst/>
          </a:prstGeom>
          <a:solidFill>
            <a:schemeClr val="accent6"/>
          </a:solidFill>
        </p:spPr>
        <p:txBody>
          <a:bodyPr wrap="square" lIns="72000" tIns="108000" rIns="72000" bIns="108000" rtlCol="0">
            <a:spAutoFit/>
          </a:bodyPr>
          <a:lstStyle/>
          <a:p>
            <a:pPr algn="ctr">
              <a:lnSpc>
                <a:spcPct val="90000"/>
              </a:lnSpc>
              <a:spcAft>
                <a:spcPts val="800"/>
              </a:spcAft>
            </a:pPr>
            <a:r>
              <a:rPr lang="en-US" sz="1200" b="1" dirty="0">
                <a:solidFill>
                  <a:schemeClr val="bg1"/>
                </a:solidFill>
                <a:effectLst/>
                <a:ea typeface="Calibri" panose="020F0502020204030204" pitchFamily="34" charset="0"/>
                <a:cs typeface="Aharoni" panose="02010803020104030203" pitchFamily="2" charset="-79"/>
              </a:rPr>
              <a:t>Baseline, </a:t>
            </a:r>
            <a:r>
              <a:rPr lang="en-US" sz="1200" b="1" dirty="0" err="1">
                <a:solidFill>
                  <a:schemeClr val="bg1"/>
                </a:solidFill>
                <a:effectLst/>
                <a:ea typeface="Calibri" panose="020F0502020204030204" pitchFamily="34" charset="0"/>
                <a:cs typeface="Aharoni" panose="02010803020104030203" pitchFamily="2" charset="-79"/>
              </a:rPr>
              <a:t>endline</a:t>
            </a:r>
            <a:r>
              <a:rPr lang="en-US" sz="1200" b="1" dirty="0">
                <a:solidFill>
                  <a:schemeClr val="bg1"/>
                </a:solidFill>
                <a:effectLst/>
                <a:ea typeface="Calibri" panose="020F0502020204030204" pitchFamily="34" charset="0"/>
                <a:cs typeface="Aharoni" panose="02010803020104030203" pitchFamily="2" charset="-79"/>
              </a:rPr>
              <a:t> household survey, process evaluation health facility survey</a:t>
            </a:r>
            <a:endParaRPr lang="en-US" sz="1200" b="1" dirty="0">
              <a:solidFill>
                <a:schemeClr val="bg1"/>
              </a:solidFill>
              <a:effectLst/>
              <a:ea typeface="Calibri" panose="020F0502020204030204" pitchFamily="34" charset="0"/>
              <a:cs typeface="Aharoni" panose="02010803020104030203" pitchFamily="2" charset="-79"/>
            </a:endParaRPr>
          </a:p>
        </p:txBody>
      </p:sp>
      <p:sp>
        <p:nvSpPr>
          <p:cNvPr id="17" name="TextBox 16"/>
          <p:cNvSpPr txBox="1"/>
          <p:nvPr/>
        </p:nvSpPr>
        <p:spPr>
          <a:xfrm rot="16200000">
            <a:off x="5303260" y="1662599"/>
            <a:ext cx="2235111" cy="384309"/>
          </a:xfrm>
          <a:prstGeom prst="rect">
            <a:avLst/>
          </a:prstGeom>
          <a:noFill/>
        </p:spPr>
        <p:txBody>
          <a:bodyPr wrap="square" lIns="0" tIns="108000" rIns="0" bIns="108000" rtlCol="0">
            <a:spAutoFit/>
          </a:bodyPr>
          <a:lstStyle/>
          <a:p>
            <a:pPr algn="ctr">
              <a:lnSpc>
                <a:spcPct val="90000"/>
              </a:lnSpc>
              <a:spcAft>
                <a:spcPts val="800"/>
              </a:spcAft>
            </a:pPr>
            <a:r>
              <a:rPr lang="en-US" sz="1200" b="1" spc="100" dirty="0">
                <a:effectLst/>
                <a:ea typeface="Calibri" panose="020F0502020204030204" pitchFamily="34" charset="0"/>
                <a:cs typeface="Aharoni" panose="02010803020104030203" pitchFamily="2" charset="-79"/>
              </a:rPr>
              <a:t>COUNTRY LEVEL</a:t>
            </a:r>
            <a:endParaRPr lang="en-US" sz="1200" b="1" spc="100" dirty="0">
              <a:effectLst/>
              <a:ea typeface="Calibri" panose="020F0502020204030204" pitchFamily="34" charset="0"/>
              <a:cs typeface="Aharoni" panose="02010803020104030203" pitchFamily="2" charset="-79"/>
            </a:endParaRPr>
          </a:p>
        </p:txBody>
      </p:sp>
      <p:sp>
        <p:nvSpPr>
          <p:cNvPr id="19" name="TextBox 18"/>
          <p:cNvSpPr txBox="1"/>
          <p:nvPr/>
        </p:nvSpPr>
        <p:spPr>
          <a:xfrm rot="16200000">
            <a:off x="5303260" y="4024045"/>
            <a:ext cx="2235111" cy="384309"/>
          </a:xfrm>
          <a:prstGeom prst="rect">
            <a:avLst/>
          </a:prstGeom>
          <a:noFill/>
        </p:spPr>
        <p:txBody>
          <a:bodyPr wrap="square" lIns="0" tIns="108000" rIns="0" bIns="108000" rtlCol="0">
            <a:spAutoFit/>
          </a:bodyPr>
          <a:lstStyle/>
          <a:p>
            <a:pPr algn="ctr">
              <a:lnSpc>
                <a:spcPct val="90000"/>
              </a:lnSpc>
              <a:spcAft>
                <a:spcPts val="800"/>
              </a:spcAft>
            </a:pPr>
            <a:r>
              <a:rPr lang="en-US" sz="1200" b="1" spc="100" dirty="0">
                <a:effectLst/>
                <a:ea typeface="Calibri" panose="020F0502020204030204" pitchFamily="34" charset="0"/>
                <a:cs typeface="Aharoni" panose="02010803020104030203" pitchFamily="2" charset="-79"/>
              </a:rPr>
              <a:t>HEALTH FACILITY LEVEL</a:t>
            </a:r>
            <a:endParaRPr lang="en-US" sz="1200" b="1" spc="100" dirty="0">
              <a:effectLst/>
              <a:ea typeface="Calibri" panose="020F0502020204030204" pitchFamily="34" charset="0"/>
              <a:cs typeface="Aharoni" panose="02010803020104030203" pitchFamily="2" charset="-79"/>
            </a:endParaRPr>
          </a:p>
        </p:txBody>
      </p:sp>
      <p:sp>
        <p:nvSpPr>
          <p:cNvPr id="20" name="TextBox 19"/>
          <p:cNvSpPr txBox="1"/>
          <p:nvPr/>
        </p:nvSpPr>
        <p:spPr>
          <a:xfrm>
            <a:off x="7095776" y="5452263"/>
            <a:ext cx="1797242" cy="457012"/>
          </a:xfrm>
          <a:prstGeom prst="rect">
            <a:avLst/>
          </a:prstGeom>
          <a:solidFill>
            <a:schemeClr val="accent6"/>
          </a:solidFill>
        </p:spPr>
        <p:txBody>
          <a:bodyPr wrap="square" lIns="0" tIns="108000" rIns="0" bIns="180000" rtlCol="0">
            <a:spAutoFit/>
          </a:bodyPr>
          <a:lstStyle/>
          <a:p>
            <a:pPr algn="ctr">
              <a:lnSpc>
                <a:spcPct val="90000"/>
              </a:lnSpc>
              <a:spcAft>
                <a:spcPts val="800"/>
              </a:spcAft>
            </a:pPr>
            <a:r>
              <a:rPr lang="en-US" sz="1200" b="1" dirty="0">
                <a:solidFill>
                  <a:schemeClr val="bg1"/>
                </a:solidFill>
                <a:effectLst/>
                <a:ea typeface="Calibri" panose="020F0502020204030204" pitchFamily="34" charset="0"/>
                <a:cs typeface="Aharoni" panose="02010803020104030203" pitchFamily="2" charset="-79"/>
              </a:rPr>
              <a:t>Child </a:t>
            </a:r>
            <a:r>
              <a:rPr lang="en-US" sz="1200" b="1" dirty="0" err="1">
                <a:solidFill>
                  <a:schemeClr val="bg1"/>
                </a:solidFill>
                <a:effectLst/>
                <a:ea typeface="Calibri" panose="020F0502020204030204" pitchFamily="34" charset="0"/>
                <a:cs typeface="Aharoni" panose="02010803020104030203" pitchFamily="2" charset="-79"/>
              </a:rPr>
              <a:t>immunisation</a:t>
            </a:r>
            <a:r>
              <a:rPr lang="en-US" sz="1200" b="1" dirty="0">
                <a:solidFill>
                  <a:schemeClr val="bg1"/>
                </a:solidFill>
                <a:effectLst/>
                <a:ea typeface="Calibri" panose="020F0502020204030204" pitchFamily="34" charset="0"/>
                <a:cs typeface="Aharoni" panose="02010803020104030203" pitchFamily="2" charset="-79"/>
              </a:rPr>
              <a:t> register</a:t>
            </a:r>
            <a:endParaRPr lang="en-US" sz="1200" b="1" dirty="0">
              <a:solidFill>
                <a:schemeClr val="bg1"/>
              </a:solidFill>
              <a:effectLst/>
              <a:ea typeface="Calibri" panose="020F0502020204030204" pitchFamily="34" charset="0"/>
              <a:cs typeface="Aharoni" panose="02010803020104030203" pitchFamily="2" charset="-79"/>
            </a:endParaRPr>
          </a:p>
        </p:txBody>
      </p:sp>
      <p:sp>
        <p:nvSpPr>
          <p:cNvPr id="21" name="TextBox 20"/>
          <p:cNvSpPr txBox="1"/>
          <p:nvPr/>
        </p:nvSpPr>
        <p:spPr>
          <a:xfrm>
            <a:off x="9802143" y="5377672"/>
            <a:ext cx="2018020" cy="457012"/>
          </a:xfrm>
          <a:prstGeom prst="rect">
            <a:avLst/>
          </a:prstGeom>
          <a:solidFill>
            <a:schemeClr val="accent6"/>
          </a:solidFill>
          <a:ln>
            <a:solidFill>
              <a:schemeClr val="accent6">
                <a:lumMod val="75000"/>
              </a:schemeClr>
            </a:solidFill>
          </a:ln>
        </p:spPr>
        <p:txBody>
          <a:bodyPr wrap="square" lIns="0" tIns="108000" rIns="0" bIns="180000" rtlCol="0">
            <a:spAutoFit/>
          </a:bodyPr>
          <a:lstStyle/>
          <a:p>
            <a:pPr algn="ctr">
              <a:lnSpc>
                <a:spcPct val="90000"/>
              </a:lnSpc>
              <a:spcAft>
                <a:spcPts val="800"/>
              </a:spcAft>
            </a:pPr>
            <a:r>
              <a:rPr lang="en-US" sz="1200" b="1" dirty="0">
                <a:solidFill>
                  <a:schemeClr val="bg1"/>
                </a:solidFill>
                <a:effectLst/>
                <a:ea typeface="Calibri" panose="020F0502020204030204" pitchFamily="34" charset="0"/>
                <a:cs typeface="Aharoni" panose="02010803020104030203" pitchFamily="2" charset="-79"/>
              </a:rPr>
              <a:t>Vaccine management tool</a:t>
            </a:r>
            <a:endParaRPr lang="en-US" sz="1200" b="1" dirty="0">
              <a:solidFill>
                <a:schemeClr val="bg1"/>
              </a:solidFill>
              <a:effectLst/>
              <a:ea typeface="Calibri" panose="020F0502020204030204" pitchFamily="34" charset="0"/>
              <a:cs typeface="Aharoni" panose="02010803020104030203" pitchFamily="2" charset="-79"/>
            </a:endParaRPr>
          </a:p>
        </p:txBody>
      </p:sp>
      <p:sp>
        <p:nvSpPr>
          <p:cNvPr id="23" name="Right Brace 22"/>
          <p:cNvSpPr/>
          <p:nvPr/>
        </p:nvSpPr>
        <p:spPr>
          <a:xfrm>
            <a:off x="7994397" y="3265428"/>
            <a:ext cx="270401" cy="1695307"/>
          </a:xfrm>
          <a:prstGeom prst="rightBrace">
            <a:avLst>
              <a:gd name="adj1" fmla="val 8333"/>
              <a:gd name="adj2" fmla="val 47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5" name="Straight Arrow Connector 24"/>
          <p:cNvCxnSpPr/>
          <p:nvPr/>
        </p:nvCxnSpPr>
        <p:spPr>
          <a:xfrm flipV="1">
            <a:off x="8245767" y="1842920"/>
            <a:ext cx="832837" cy="2270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rot="16200000">
            <a:off x="9111014" y="4012410"/>
            <a:ext cx="270401" cy="2233235"/>
          </a:xfrm>
          <a:prstGeom prst="rightBrace">
            <a:avLst>
              <a:gd name="adj1" fmla="val 8333"/>
              <a:gd name="adj2" fmla="val 47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7" name="Straight Arrow Connector 26"/>
          <p:cNvCxnSpPr/>
          <p:nvPr/>
        </p:nvCxnSpPr>
        <p:spPr>
          <a:xfrm flipV="1">
            <a:off x="9185083" y="2022677"/>
            <a:ext cx="0" cy="2852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10800000">
            <a:off x="10432334" y="3335805"/>
            <a:ext cx="270401" cy="1001002"/>
          </a:xfrm>
          <a:prstGeom prst="rightBrace">
            <a:avLst>
              <a:gd name="adj1" fmla="val 8333"/>
              <a:gd name="adj2" fmla="val 478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1" name="Straight Arrow Connector 30"/>
          <p:cNvCxnSpPr>
            <a:stCxn id="30" idx="1"/>
          </p:cNvCxnSpPr>
          <p:nvPr/>
        </p:nvCxnSpPr>
        <p:spPr>
          <a:xfrm flipH="1" flipV="1">
            <a:off x="10432333" y="2798628"/>
            <a:ext cx="1" cy="1059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1"/>
          </p:cNvCxnSpPr>
          <p:nvPr/>
        </p:nvCxnSpPr>
        <p:spPr>
          <a:xfrm flipH="1" flipV="1">
            <a:off x="9212450" y="2074619"/>
            <a:ext cx="874164" cy="205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5" idx="2"/>
          </p:cNvCxnSpPr>
          <p:nvPr/>
        </p:nvCxnSpPr>
        <p:spPr>
          <a:xfrm flipV="1">
            <a:off x="7355422" y="2786402"/>
            <a:ext cx="1973" cy="225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A red circle with a black insect on it&#10;&#10;Description automatically generated"/>
          <p:cNvPicPr>
            <a:picLocks noChangeAspect="1"/>
          </p:cNvPicPr>
          <p:nvPr/>
        </p:nvPicPr>
        <p:blipFill>
          <a:blip r:embed="rId3"/>
          <a:stretch>
            <a:fillRect/>
          </a:stretch>
        </p:blipFill>
        <p:spPr>
          <a:xfrm>
            <a:off x="7347751" y="6219727"/>
            <a:ext cx="1255200" cy="6356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3132" y="2031255"/>
            <a:ext cx="4983435" cy="2795489"/>
          </a:xfrm>
        </p:spPr>
        <p:txBody>
          <a:bodyPr>
            <a:normAutofit/>
          </a:bodyPr>
          <a:lstStyle/>
          <a:p>
            <a:r>
              <a:rPr lang="en-GB" dirty="0"/>
              <a:t>Some results from PMC process evaluation: qualitative component</a:t>
            </a:r>
            <a:endParaRPr lang="en-GB" dirty="0"/>
          </a:p>
        </p:txBody>
      </p:sp>
      <p:pic>
        <p:nvPicPr>
          <p:cNvPr id="7" name="Picture Placeholder 6" descr="A person holding a baby&#10;&#10;AI-generated content may be incorrect."/>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26025" r="26025"/>
          <a:stretch>
            <a:fillRect/>
          </a:stretch>
        </p:blipFill>
        <p:spPr>
          <a:xfrm>
            <a:off x="6526735" y="0"/>
            <a:ext cx="5665265"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03" y="322050"/>
            <a:ext cx="1724766" cy="798185"/>
          </a:xfrm>
          <a:solidFill>
            <a:srgbClr val="92D050"/>
          </a:solidFill>
        </p:spPr>
        <p:txBody>
          <a:bodyPr>
            <a:noAutofit/>
          </a:bodyPr>
          <a:lstStyle/>
          <a:p>
            <a:r>
              <a:rPr lang="en-GB" sz="2400" b="0" dirty="0"/>
              <a:t>Objectives</a:t>
            </a:r>
            <a:endParaRPr lang="en-GB" sz="2400" b="0" dirty="0"/>
          </a:p>
        </p:txBody>
      </p:sp>
      <p:sp>
        <p:nvSpPr>
          <p:cNvPr id="4" name="Title 1"/>
          <p:cNvSpPr txBox="1"/>
          <p:nvPr/>
        </p:nvSpPr>
        <p:spPr>
          <a:xfrm>
            <a:off x="2436576" y="322051"/>
            <a:ext cx="9109320" cy="881290"/>
          </a:xfrm>
          <a:prstGeom prst="rect">
            <a:avLst/>
          </a:prstGeom>
          <a:solidFill>
            <a:schemeClr val="accent5">
              <a:lumMod val="2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AutoNum type="arabicPeriod"/>
            </a:pPr>
            <a:r>
              <a:rPr lang="en-US" sz="2000" b="1" i="0" u="none" strike="noStrike" dirty="0">
                <a:solidFill>
                  <a:schemeClr val="tx1"/>
                </a:solidFill>
                <a:effectLst/>
                <a:latin typeface="Calibri" panose="020F0502020204030204" pitchFamily="34" charset="0"/>
                <a:cs typeface="Calibri" panose="020F0502020204030204" pitchFamily="34" charset="0"/>
              </a:rPr>
              <a:t>Explore the barriers and enablers for SP-PMC </a:t>
            </a:r>
            <a:r>
              <a:rPr lang="en-US" sz="2000" b="1" i="0" u="none" strike="noStrike" dirty="0" err="1">
                <a:solidFill>
                  <a:schemeClr val="tx1"/>
                </a:solidFill>
                <a:effectLst/>
                <a:latin typeface="Calibri" panose="020F0502020204030204" pitchFamily="34" charset="0"/>
                <a:cs typeface="Calibri" panose="020F0502020204030204" pitchFamily="34" charset="0"/>
              </a:rPr>
              <a:t>implementatio</a:t>
            </a:r>
            <a:r>
              <a:rPr lang="en-US" sz="2000" b="0" i="0" dirty="0">
                <a:solidFill>
                  <a:schemeClr val="tx1"/>
                </a:solidFill>
                <a:effectLst/>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rPr>
              <a:t>n</a:t>
            </a:r>
            <a:endParaRPr lang="en-US" sz="2000" dirty="0">
              <a:solidFill>
                <a:schemeClr val="tx1"/>
              </a:solidFill>
              <a:latin typeface="Calibri" panose="020F0502020204030204" pitchFamily="34" charset="0"/>
              <a:cs typeface="Calibri" panose="020F0502020204030204" pitchFamily="34" charset="0"/>
            </a:endParaRPr>
          </a:p>
          <a:p>
            <a:pPr marL="457200" indent="-457200">
              <a:buFontTx/>
              <a:buAutoNum type="arabicPeriod"/>
            </a:pPr>
            <a:r>
              <a:rPr lang="en-US" sz="2000" b="1" i="0" u="none" strike="noStrike" dirty="0">
                <a:solidFill>
                  <a:schemeClr val="tx1"/>
                </a:solidFill>
                <a:effectLst/>
                <a:latin typeface="Calibri" panose="020F0502020204030204" pitchFamily="34" charset="0"/>
                <a:cs typeface="Calibri" panose="020F0502020204030204" pitchFamily="34" charset="0"/>
              </a:rPr>
              <a:t>Document experiences and perceptions of key stakeholders on SP-PMC implementation</a:t>
            </a:r>
            <a:r>
              <a:rPr lang="en-US" sz="2000" b="0" i="0" dirty="0">
                <a:solidFill>
                  <a:schemeClr val="tx1"/>
                </a:solidFill>
                <a:effectLst/>
                <a:latin typeface="Calibri" panose="020F0502020204030204" pitchFamily="34" charset="0"/>
                <a:cs typeface="Calibri" panose="020F0502020204030204" pitchFamily="34" charset="0"/>
              </a:rPr>
              <a:t>​</a:t>
            </a:r>
            <a:endParaRPr lang="en-US" sz="2000" b="0" i="0" dirty="0">
              <a:solidFill>
                <a:schemeClr val="tx1"/>
              </a:solidFill>
              <a:effectLst/>
              <a:latin typeface="Calibri" panose="020F0502020204030204" pitchFamily="34" charset="0"/>
              <a:cs typeface="Calibri" panose="020F0502020204030204" pitchFamily="34" charset="0"/>
            </a:endParaRPr>
          </a:p>
        </p:txBody>
      </p:sp>
      <p:sp>
        <p:nvSpPr>
          <p:cNvPr id="6" name="Rectangle 5"/>
          <p:cNvSpPr/>
          <p:nvPr/>
        </p:nvSpPr>
        <p:spPr>
          <a:xfrm>
            <a:off x="646102" y="3242835"/>
            <a:ext cx="1724766" cy="848431"/>
          </a:xfrm>
          <a:prstGeom prst="rect">
            <a:avLst/>
          </a:prstGeom>
          <a:solidFill>
            <a:srgbClr val="92D050"/>
          </a:solidFill>
        </p:spPr>
        <p:txBody>
          <a:bodyPr vert="horz" lIns="91440" tIns="45720" rIns="91440" bIns="45720" rtlCol="0" anchor="ctr">
            <a:noAutofit/>
          </a:bodyPr>
          <a:lstStyle/>
          <a:p>
            <a:pPr>
              <a:lnSpc>
                <a:spcPct val="90000"/>
              </a:lnSpc>
              <a:spcBef>
                <a:spcPct val="0"/>
              </a:spcBef>
            </a:pPr>
            <a:r>
              <a:rPr lang="en-GB" sz="2400" b="1" dirty="0">
                <a:solidFill>
                  <a:schemeClr val="bg2"/>
                </a:solidFill>
                <a:latin typeface="Calibri Light" panose="020F0302020204030204" pitchFamily="34" charset="0"/>
                <a:ea typeface="+mj-ea"/>
                <a:cs typeface="+mj-cs"/>
              </a:rPr>
              <a:t>Method</a:t>
            </a:r>
            <a:endParaRPr lang="en-GB" sz="2400" b="1" dirty="0">
              <a:solidFill>
                <a:schemeClr val="bg2"/>
              </a:solidFill>
              <a:latin typeface="Calibri Light" panose="020F0302020204030204" pitchFamily="34" charset="0"/>
              <a:ea typeface="+mj-ea"/>
              <a:cs typeface="+mj-cs"/>
            </a:endParaRPr>
          </a:p>
        </p:txBody>
      </p:sp>
      <p:sp>
        <p:nvSpPr>
          <p:cNvPr id="7" name="Rectangle 6"/>
          <p:cNvSpPr/>
          <p:nvPr/>
        </p:nvSpPr>
        <p:spPr>
          <a:xfrm>
            <a:off x="2469425" y="3242835"/>
            <a:ext cx="9076473" cy="848431"/>
          </a:xfrm>
          <a:prstGeom prst="rect">
            <a:avLst/>
          </a:prstGeom>
          <a:solidFill>
            <a:schemeClr val="accent5">
              <a:lumMod val="25000"/>
            </a:schemeClr>
          </a:solidFill>
        </p:spPr>
        <p:txBody>
          <a:bodyPr vert="horz" lIns="91440" tIns="45720" rIns="91440" bIns="45720" rtlCol="0" anchor="ctr">
            <a:noAutofit/>
          </a:bodyPr>
          <a:lstStyle/>
          <a:p>
            <a:pPr marL="342900" indent="-342900">
              <a:lnSpc>
                <a:spcPct val="90000"/>
              </a:lnSpc>
              <a:spcBef>
                <a:spcPct val="0"/>
              </a:spcBef>
              <a:buFont typeface="Arial" panose="020B0604020202020204" pitchFamily="34" charset="0"/>
              <a:buChar char="•"/>
            </a:pPr>
            <a:r>
              <a:rPr lang="en-GB" sz="2000" b="1" dirty="0">
                <a:solidFill>
                  <a:schemeClr val="tx1"/>
                </a:solidFill>
                <a:latin typeface="Calibri Light" panose="020F0302020204030204" pitchFamily="34" charset="0"/>
                <a:ea typeface="+mj-ea"/>
                <a:cs typeface="+mj-cs"/>
              </a:rPr>
              <a:t>Qualitative exploration through focus group discussions and KIIs</a:t>
            </a:r>
            <a:endParaRPr lang="en-GB" sz="2000" b="1" dirty="0">
              <a:solidFill>
                <a:schemeClr val="tx1"/>
              </a:solidFill>
              <a:latin typeface="Calibri Light" panose="020F0302020204030204" pitchFamily="34" charset="0"/>
              <a:ea typeface="+mj-ea"/>
              <a:cs typeface="+mj-cs"/>
            </a:endParaRPr>
          </a:p>
        </p:txBody>
      </p:sp>
      <p:sp>
        <p:nvSpPr>
          <p:cNvPr id="8" name="Rectangle 7"/>
          <p:cNvSpPr/>
          <p:nvPr/>
        </p:nvSpPr>
        <p:spPr>
          <a:xfrm>
            <a:off x="646102" y="1214911"/>
            <a:ext cx="1724766" cy="1946860"/>
          </a:xfrm>
          <a:prstGeom prst="rect">
            <a:avLst/>
          </a:prstGeom>
          <a:solidFill>
            <a:srgbClr val="92D05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2400" dirty="0">
                <a:solidFill>
                  <a:schemeClr val="bg2"/>
                </a:solidFill>
              </a:rPr>
              <a:t>Questions</a:t>
            </a:r>
            <a:endParaRPr lang="en-GB" sz="2400" dirty="0">
              <a:solidFill>
                <a:schemeClr val="bg2"/>
              </a:solidFill>
            </a:endParaRPr>
          </a:p>
        </p:txBody>
      </p:sp>
      <p:sp>
        <p:nvSpPr>
          <p:cNvPr id="9" name="Rectangle 8"/>
          <p:cNvSpPr/>
          <p:nvPr/>
        </p:nvSpPr>
        <p:spPr>
          <a:xfrm>
            <a:off x="2469425" y="1258351"/>
            <a:ext cx="9076473" cy="1896615"/>
          </a:xfrm>
          <a:prstGeom prst="rect">
            <a:avLst/>
          </a:prstGeom>
          <a:solidFill>
            <a:schemeClr val="accent5">
              <a:lumMod val="2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457200" indent="-457200">
              <a:buFont typeface="+mj-lt"/>
              <a:buAutoNum type="arabicPeriod"/>
            </a:pPr>
            <a:r>
              <a:rPr lang="en-US" sz="2000" dirty="0"/>
              <a:t>What are the key barriers and enablers to the successful implementation of PMC at the community and health facility levels, and how do they impact the delivery and uptake of the intervention?</a:t>
            </a:r>
            <a:endParaRPr lang="en-US" sz="2000" dirty="0"/>
          </a:p>
          <a:p>
            <a:pPr marL="457200" indent="-457200">
              <a:buFont typeface="+mj-lt"/>
              <a:buAutoNum type="arabicPeriod"/>
            </a:pPr>
            <a:r>
              <a:rPr lang="en-US" sz="2000" dirty="0"/>
              <a:t>What challenges have been encountered in the implementation of SP-PMC, particularly concerning training, logistics, and contextual factors and how have these challenges impacted the intervention’s feasibility?</a:t>
            </a:r>
            <a:endParaRPr lang="en-US" sz="2000" dirty="0"/>
          </a:p>
        </p:txBody>
      </p:sp>
      <p:sp>
        <p:nvSpPr>
          <p:cNvPr id="12" name="Rectangle 11"/>
          <p:cNvSpPr/>
          <p:nvPr/>
        </p:nvSpPr>
        <p:spPr>
          <a:xfrm>
            <a:off x="646102" y="4179135"/>
            <a:ext cx="1724766" cy="247862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bg2"/>
                </a:solidFill>
              </a:rPr>
              <a:t>Participant selection</a:t>
            </a:r>
            <a:endParaRPr lang="en-GB" sz="2400" dirty="0">
              <a:solidFill>
                <a:schemeClr val="bg2"/>
              </a:solidFill>
            </a:endParaRPr>
          </a:p>
        </p:txBody>
      </p:sp>
      <p:sp>
        <p:nvSpPr>
          <p:cNvPr id="13" name="Rectangle 12"/>
          <p:cNvSpPr/>
          <p:nvPr/>
        </p:nvSpPr>
        <p:spPr>
          <a:xfrm>
            <a:off x="2469425" y="4179135"/>
            <a:ext cx="9076471" cy="2478626"/>
          </a:xfrm>
          <a:prstGeom prst="rect">
            <a:avLst/>
          </a:prstGeom>
          <a:solidFill>
            <a:schemeClr val="accent5">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t>The study included 22 FGDs and 6 KIIs making a total of 28 qualitative interviews</a:t>
            </a:r>
            <a:endParaRPr lang="en-US" sz="2000" u="sng" dirty="0"/>
          </a:p>
          <a:p>
            <a:pPr marL="342900" indent="-342900">
              <a:buFont typeface="Arial" panose="020B0604020202020204" pitchFamily="34" charset="0"/>
              <a:buChar char="•"/>
            </a:pPr>
            <a:r>
              <a:rPr lang="en-US" sz="2000" u="sng" dirty="0"/>
              <a:t>Participants were selected from 4 communities each from 4 wards from 4 randomly selected intervention LGAs including:</a:t>
            </a:r>
            <a:endParaRPr lang="en-US" sz="2000" u="sng" dirty="0"/>
          </a:p>
          <a:p>
            <a:pPr marL="800100" lvl="1" indent="-342900">
              <a:buFont typeface="Arial" panose="020B0604020202020204" pitchFamily="34" charset="0"/>
              <a:buChar char="•"/>
            </a:pPr>
            <a:r>
              <a:rPr lang="en-US" sz="2000" dirty="0"/>
              <a:t>Caregivers of children &lt;24 months</a:t>
            </a:r>
            <a:endParaRPr lang="en-US" sz="2000" dirty="0"/>
          </a:p>
          <a:p>
            <a:pPr marL="800100" lvl="1" indent="-342900">
              <a:buFont typeface="Arial" panose="020B0604020202020204" pitchFamily="34" charset="0"/>
              <a:buChar char="•"/>
            </a:pPr>
            <a:r>
              <a:rPr lang="en-US" sz="2000" dirty="0"/>
              <a:t>Community local leaders (traditional leaders, religious leaders (Christian, Islam and traditional)), women leaders </a:t>
            </a:r>
            <a:endParaRPr lang="en-US" sz="2000" dirty="0"/>
          </a:p>
          <a:p>
            <a:pPr marL="800100" lvl="1" indent="-342900">
              <a:buFont typeface="Arial" panose="020B0604020202020204" pitchFamily="34" charset="0"/>
              <a:buChar char="•"/>
            </a:pPr>
            <a:r>
              <a:rPr lang="en-US" sz="2000" dirty="0"/>
              <a:t>Fathers of children &lt;24 months</a:t>
            </a:r>
            <a:endParaRPr lang="en-US" sz="2000" dirty="0"/>
          </a:p>
          <a:p>
            <a:pPr marL="800100" lvl="1" indent="-342900">
              <a:buFont typeface="Arial" panose="020B0604020202020204" pitchFamily="34" charset="0"/>
              <a:buChar char="•"/>
            </a:pPr>
            <a:r>
              <a:rPr lang="en-US" sz="2000" dirty="0"/>
              <a:t>State ministry of health officials</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2"/>
          <p:cNvSpPr>
            <a:spLocks noGrp="1"/>
          </p:cNvSpPr>
          <p:nvPr/>
        </p:nvSpPr>
        <p:spPr>
          <a:xfrm>
            <a:off x="0" y="0"/>
            <a:ext cx="12192000" cy="876300"/>
          </a:xfrm>
          <a:prstGeom prst="rect">
            <a:avLst/>
          </a:prstGeom>
          <a:solidFill>
            <a:schemeClr val="accent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800"/>
              </a:spcAft>
              <a:buClrTx/>
              <a:buSzTx/>
              <a:buFontTx/>
              <a:buNone/>
              <a:tabLst>
                <a:tab pos="1033780" algn="l"/>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Barriers to PMC implementation </a:t>
            </a:r>
            <a:endParaRPr kumimoji="0" lang="en-US" sz="3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447675" y="909373"/>
          <a:ext cx="11191240" cy="48627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4" descr="A red circle with a black insect on it&#10;&#10;Description automatically generated"/>
          <p:cNvPicPr>
            <a:picLocks noChangeAspect="1"/>
          </p:cNvPicPr>
          <p:nvPr/>
        </p:nvPicPr>
        <p:blipFill>
          <a:blip r:embed="rId6"/>
          <a:stretch>
            <a:fillRect/>
          </a:stretch>
        </p:blipFill>
        <p:spPr>
          <a:xfrm>
            <a:off x="7347751" y="6219727"/>
            <a:ext cx="1255200" cy="63567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22" y="2019033"/>
            <a:ext cx="2758713" cy="4612703"/>
          </a:xfrm>
          <a:prstGeom prst="rect">
            <a:avLst/>
          </a:prstGeom>
          <a:solidFill>
            <a:schemeClr val="accent5">
              <a:lumMod val="25000"/>
              <a:alpha val="90000"/>
            </a:schemeClr>
          </a:solidFill>
          <a:ln w="6350" cap="flat" cmpd="sng" algn="ctr">
            <a:solidFill>
              <a:srgbClr val="1FA3B2">
                <a:alpha val="90000"/>
                <a:tint val="40000"/>
                <a:hueOff val="0"/>
                <a:satOff val="0"/>
                <a:lumOff val="0"/>
                <a:alphaOff val="0"/>
              </a:srgbClr>
            </a:solidFill>
            <a:prstDash val="solid"/>
            <a:miter lim="800000"/>
          </a:ln>
          <a:effectLst/>
        </p:spPr>
        <p:txBody>
          <a:bodyPr spcFirstLastPara="0" vert="horz" wrap="square" lIns="128016" tIns="128016" rIns="170688" bIns="192024"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t>
            </a:r>
            <a:r>
              <a:rPr kumimoji="0" lang="en-US" sz="2000" b="0" i="1" u="none" strike="noStrike" kern="1200" cap="none" spc="0" normalizeH="0" baseline="0" noProof="0" dirty="0">
                <a:ln>
                  <a:noFill/>
                </a:ln>
                <a:effectLst/>
                <a:uLnTx/>
                <a:uFillTx/>
                <a:latin typeface="Calibri" panose="020F0502020204030204"/>
                <a:ea typeface="+mn-ea"/>
                <a:cs typeface="Calibri" panose="020F0502020204030204"/>
              </a:rPr>
              <a:t>What I have to say is that, when my wife is planning to go and collect the vaccine and SP for the child, she normally tells me a day before, and gives me time to prepare myself create time to drive her and the baby to the health </a:t>
            </a:r>
            <a:r>
              <a:rPr kumimoji="0" lang="en-US" sz="2000" b="0" i="1" u="none" strike="noStrike" kern="1200" cap="none" spc="0" normalizeH="0" baseline="0" noProof="0" dirty="0" err="1">
                <a:ln>
                  <a:noFill/>
                </a:ln>
                <a:effectLst/>
                <a:uLnTx/>
                <a:uFillTx/>
                <a:latin typeface="Calibri" panose="020F0502020204030204"/>
                <a:ea typeface="+mn-ea"/>
                <a:cs typeface="Calibri" panose="020F0502020204030204"/>
              </a:rPr>
              <a:t>centre</a:t>
            </a:r>
            <a:r>
              <a:rPr kumimoji="0" lang="en-US" sz="2000" b="0" i="1" u="none" strike="noStrike" kern="1200" cap="none" spc="0" normalizeH="0" baseline="0" noProof="0" dirty="0">
                <a:ln>
                  <a:noFill/>
                </a:ln>
                <a:effectLst/>
                <a:uLnTx/>
                <a:uFillTx/>
                <a:latin typeface="Calibri" panose="020F0502020204030204"/>
                <a:ea typeface="+mn-ea"/>
                <a:cs typeface="Calibri" panose="020F0502020204030204"/>
              </a:rPr>
              <a:t>...”           </a:t>
            </a:r>
            <a:r>
              <a:rPr kumimoji="0" lang="en-US" sz="2000" b="0" i="0" u="none" strike="noStrike" kern="1200" cap="none" spc="0" normalizeH="0" baseline="0" noProof="0" dirty="0">
                <a:ln>
                  <a:noFill/>
                </a:ln>
                <a:effectLst/>
                <a:uLnTx/>
                <a:uFillTx/>
                <a:latin typeface="Calibri" panose="020F0502020204030204"/>
                <a:ea typeface="+mn-ea"/>
                <a:cs typeface="Calibri" panose="020F0502020204030204"/>
              </a:rPr>
              <a:t>(FGD with Fathers of U24 _</a:t>
            </a:r>
            <a:r>
              <a:rPr kumimoji="0" lang="en-US" sz="2000" b="0" i="0" u="none" strike="noStrike" kern="1200" cap="none" spc="0" normalizeH="0" baseline="0" noProof="0" dirty="0" err="1">
                <a:ln>
                  <a:noFill/>
                </a:ln>
                <a:effectLst/>
                <a:uLnTx/>
                <a:uFillTx/>
                <a:latin typeface="Calibri" panose="020F0502020204030204"/>
                <a:ea typeface="+mn-ea"/>
                <a:cs typeface="Calibri" panose="020F0502020204030204"/>
              </a:rPr>
              <a:t>Edunabon</a:t>
            </a:r>
            <a:r>
              <a:rPr kumimoji="0" lang="en-US" sz="2000" b="0" i="0" u="none" strike="noStrike" kern="1200" cap="none" spc="0" normalizeH="0" baseline="0" noProof="0" dirty="0">
                <a:ln>
                  <a:noFill/>
                </a:ln>
                <a:effectLst/>
                <a:uLnTx/>
                <a:uFillTx/>
                <a:latin typeface="Calibri" panose="020F0502020204030204"/>
                <a:ea typeface="+mn-ea"/>
                <a:cs typeface="Calibri" panose="020F0502020204030204"/>
              </a:rPr>
              <a:t>)</a:t>
            </a:r>
            <a:endParaRPr kumimoji="0" lang="en-US" sz="2000" b="0" i="0" u="none" strike="noStrike" kern="1200" cap="none" spc="0" normalizeH="0" baseline="0" noProof="0" dirty="0">
              <a:ln>
                <a:noFill/>
              </a:ln>
              <a:effectLst/>
              <a:uLnTx/>
              <a:uFillTx/>
              <a:latin typeface="Calibri" panose="020F0502020204030204"/>
              <a:ea typeface="+mn-ea"/>
              <a:cs typeface="Calibri" panose="020F0502020204030204"/>
            </a:endParaRPr>
          </a:p>
        </p:txBody>
      </p:sp>
      <p:sp>
        <p:nvSpPr>
          <p:cNvPr id="3" name="Rectangle 2"/>
          <p:cNvSpPr/>
          <p:nvPr/>
        </p:nvSpPr>
        <p:spPr>
          <a:xfrm>
            <a:off x="2979040" y="2019034"/>
            <a:ext cx="2606313" cy="4612702"/>
          </a:xfrm>
          <a:prstGeom prst="rect">
            <a:avLst/>
          </a:prstGeom>
          <a:solidFill>
            <a:schemeClr val="accent5">
              <a:lumMod val="25000"/>
              <a:alpha val="90000"/>
            </a:schemeClr>
          </a:solidFill>
          <a:ln w="6350" cap="flat" cmpd="sng" algn="ctr">
            <a:solidFill>
              <a:srgbClr val="1FA3B2">
                <a:alpha val="90000"/>
                <a:tint val="40000"/>
                <a:hueOff val="0"/>
                <a:satOff val="0"/>
                <a:lumOff val="0"/>
                <a:alphaOff val="0"/>
              </a:srgbClr>
            </a:solidFill>
            <a:prstDash val="solid"/>
            <a:miter lim="800000"/>
          </a:ln>
          <a:effectLst/>
        </p:spPr>
        <p:txBody>
          <a:bodyPr spcFirstLastPara="0" vert="horz" wrap="square" lIns="128016" tIns="128016" rIns="170688" bIns="192024"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t>
            </a:r>
            <a:r>
              <a:rPr kumimoji="0" lang="en-US" sz="2000" b="0" i="1" u="none" strike="noStrike" kern="1200" cap="none" spc="0" normalizeH="0" baseline="0" noProof="0" dirty="0">
                <a:ln>
                  <a:noFill/>
                </a:ln>
                <a:effectLst/>
                <a:uLnTx/>
                <a:uFillTx/>
                <a:latin typeface="Calibri" panose="020F0502020204030204"/>
                <a:ea typeface="+mn-ea"/>
                <a:cs typeface="Calibri" panose="020F0502020204030204"/>
              </a:rPr>
              <a:t>I'm one of the community leaders that is responsible for the growth of the community and all these people of ours they work hand in hand with our health workers..’</a:t>
            </a:r>
            <a:endParaRPr kumimoji="0" lang="en-US" sz="2000" b="0" i="1" u="none" strike="noStrike" kern="1200" cap="none" spc="0" normalizeH="0" baseline="0" noProof="0" dirty="0">
              <a:ln>
                <a:noFill/>
              </a:ln>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effectLst/>
                <a:uLnTx/>
                <a:uFillTx/>
                <a:latin typeface="Calibri" panose="020F0502020204030204"/>
                <a:ea typeface="+mn-ea"/>
                <a:cs typeface="Calibri" panose="020F0502020204030204"/>
              </a:rPr>
              <a:t>(FGD with Community </a:t>
            </a:r>
            <a:r>
              <a:rPr kumimoji="0" lang="en-US" sz="2000" b="0" i="0" u="none" strike="noStrike" kern="1200" cap="none" spc="0" normalizeH="0" baseline="0" noProof="0" dirty="0" err="1">
                <a:ln>
                  <a:noFill/>
                </a:ln>
                <a:effectLst/>
                <a:uLnTx/>
                <a:uFillTx/>
                <a:latin typeface="Calibri" panose="020F0502020204030204"/>
                <a:ea typeface="+mn-ea"/>
                <a:cs typeface="Calibri" panose="020F0502020204030204"/>
              </a:rPr>
              <a:t>Leaders_Gidigbo_Iwo</a:t>
            </a:r>
            <a:r>
              <a:rPr kumimoji="0" lang="en-US" sz="2000" b="0" i="0" u="none" strike="noStrike" kern="1200" cap="none" spc="0" normalizeH="0" baseline="0" noProof="0" dirty="0">
                <a:ln>
                  <a:noFill/>
                </a:ln>
                <a:effectLst/>
                <a:uLnTx/>
                <a:uFillTx/>
                <a:latin typeface="Calibri" panose="020F0502020204030204"/>
                <a:ea typeface="+mn-ea"/>
                <a:cs typeface="Calibri" panose="020F0502020204030204"/>
              </a:rPr>
              <a:t>)</a:t>
            </a:r>
            <a:endParaRPr kumimoji="0" lang="en-US" sz="2000" b="0" i="0" u="none" strike="noStrike" kern="1200" cap="none" spc="0" normalizeH="0" baseline="0" noProof="0" dirty="0">
              <a:ln>
                <a:noFill/>
              </a:ln>
              <a:effectLst/>
              <a:uLnTx/>
              <a:uFillTx/>
              <a:latin typeface="Calibri" panose="020F0502020204030204"/>
              <a:ea typeface="+mn-ea"/>
              <a:cs typeface="Calibri" panose="020F0502020204030204"/>
            </a:endParaRPr>
          </a:p>
        </p:txBody>
      </p:sp>
      <p:sp>
        <p:nvSpPr>
          <p:cNvPr id="4" name="Rectangle 3"/>
          <p:cNvSpPr/>
          <p:nvPr/>
        </p:nvSpPr>
        <p:spPr>
          <a:xfrm>
            <a:off x="5677441" y="2019033"/>
            <a:ext cx="2722063" cy="4612702"/>
          </a:xfrm>
          <a:prstGeom prst="rect">
            <a:avLst/>
          </a:prstGeom>
          <a:solidFill>
            <a:schemeClr val="accent5">
              <a:lumMod val="25000"/>
              <a:alpha val="90000"/>
            </a:schemeClr>
          </a:solidFill>
          <a:ln w="6350" cap="flat" cmpd="sng" algn="ctr">
            <a:solidFill>
              <a:srgbClr val="1FA3B2">
                <a:alpha val="90000"/>
                <a:tint val="40000"/>
                <a:hueOff val="0"/>
                <a:satOff val="0"/>
                <a:lumOff val="0"/>
                <a:alphaOff val="0"/>
              </a:srgbClr>
            </a:solidFill>
            <a:prstDash val="solid"/>
            <a:miter lim="800000"/>
          </a:ln>
          <a:effectLst/>
        </p:spPr>
        <p:txBody>
          <a:bodyPr spcFirstLastPara="0" vert="horz" wrap="square" lIns="128016" tIns="128016" rIns="170688" bIns="192024"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a:t>
            </a:r>
            <a:r>
              <a:rPr kumimoji="0" lang="en-US" sz="2000" b="0" i="1" u="none" strike="noStrike" kern="1200" cap="none" spc="0" normalizeH="0" baseline="0" noProof="0" dirty="0">
                <a:ln>
                  <a:noFill/>
                </a:ln>
                <a:effectLst/>
                <a:uLnTx/>
                <a:uFillTx/>
                <a:latin typeface="Calibri" panose="020F0502020204030204"/>
                <a:ea typeface="+mn-ea"/>
                <a:cs typeface="Calibri" panose="020F0502020204030204"/>
              </a:rPr>
              <a:t>accessibility is also a part of it, the health center where they are located is accessible, they can trek there anytime when they are given the date for their next appointment, … It’s not as if money is a problem, saying …</a:t>
            </a:r>
            <a:endParaRPr kumimoji="0" lang="en-US" sz="2000" b="0" i="1" u="none" strike="noStrike" kern="1200" cap="none" spc="0" normalizeH="0" baseline="0" noProof="0" dirty="0">
              <a:ln>
                <a:noFill/>
              </a:ln>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effectLst/>
                <a:uLnTx/>
                <a:uFillTx/>
                <a:latin typeface="Calibri" panose="020F0502020204030204"/>
                <a:ea typeface="+mn-ea"/>
                <a:cs typeface="Calibri" panose="020F0502020204030204"/>
              </a:rPr>
              <a:t>(KII with </a:t>
            </a:r>
            <a:r>
              <a:rPr kumimoji="0" lang="en-US" sz="2000" b="0" i="0" u="none" strike="noStrike" kern="1200" cap="none" spc="0" normalizeH="0" baseline="0" noProof="0" dirty="0" err="1">
                <a:ln>
                  <a:noFill/>
                </a:ln>
                <a:effectLst/>
                <a:uLnTx/>
                <a:uFillTx/>
                <a:latin typeface="Calibri" panose="020F0502020204030204"/>
                <a:ea typeface="+mn-ea"/>
                <a:cs typeface="Calibri" panose="020F0502020204030204"/>
              </a:rPr>
              <a:t>RBM_Ede</a:t>
            </a:r>
            <a:r>
              <a:rPr kumimoji="0" lang="en-US" sz="2000" b="0" i="0" u="none" strike="noStrike" kern="1200" cap="none" spc="0" normalizeH="0" baseline="0" noProof="0" dirty="0">
                <a:ln>
                  <a:noFill/>
                </a:ln>
                <a:effectLst/>
                <a:uLnTx/>
                <a:uFillTx/>
                <a:latin typeface="Calibri" panose="020F0502020204030204"/>
                <a:ea typeface="+mn-ea"/>
                <a:cs typeface="Calibri" panose="020F0502020204030204"/>
              </a:rPr>
              <a:t> South)</a:t>
            </a:r>
            <a:endParaRPr kumimoji="0" lang="en-US" sz="2000" b="0" i="0" u="none" strike="noStrike" kern="1200" cap="none" spc="0" normalizeH="0" baseline="0" noProof="0" dirty="0">
              <a:ln>
                <a:noFill/>
              </a:ln>
              <a:effectLst/>
              <a:uLnTx/>
              <a:uFillTx/>
              <a:latin typeface="Calibri" panose="020F0502020204030204"/>
              <a:ea typeface="+mn-ea"/>
              <a:cs typeface="Calibri" panose="020F0502020204030204"/>
            </a:endParaRPr>
          </a:p>
        </p:txBody>
      </p:sp>
      <p:sp>
        <p:nvSpPr>
          <p:cNvPr id="5" name="Rectangle 4"/>
          <p:cNvSpPr/>
          <p:nvPr/>
        </p:nvSpPr>
        <p:spPr>
          <a:xfrm>
            <a:off x="8499427" y="2019034"/>
            <a:ext cx="3460507" cy="4612702"/>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900" b="0" i="1" u="none" strike="noStrike" kern="1200" cap="none" spc="0" normalizeH="0" baseline="0" noProof="0" dirty="0">
                <a:ln>
                  <a:noFill/>
                </a:ln>
                <a:solidFill>
                  <a:schemeClr val="tx1"/>
                </a:solidFill>
                <a:effectLst/>
                <a:uLnTx/>
                <a:uFillTx/>
                <a:latin typeface="Calibri" panose="020F0502020204030204"/>
                <a:ea typeface="+mn-ea"/>
                <a:cs typeface="+mn-cs"/>
              </a:rPr>
              <a:t>We thank our healthcare providers’ they are doing very well in terms of our health... They make us know how we can take care of our children without any issue in the family or community, so they are doing well. They reach out to community members in the church and mosque that we should take good care of our children especially during raining season that they need to cover their bodies to prevent mosquito bites.”  </a:t>
            </a:r>
            <a:r>
              <a:rPr kumimoji="0" lang="en-US" sz="1800" b="1" i="1" u="none" strike="noStrike" kern="1200" cap="none" spc="0" normalizeH="0" baseline="0" noProof="0" dirty="0">
                <a:ln>
                  <a:noFill/>
                </a:ln>
                <a:solidFill>
                  <a:schemeClr val="tx1"/>
                </a:solidFill>
                <a:effectLst/>
                <a:uLnTx/>
                <a:uFillTx/>
                <a:latin typeface="Calibri" panose="020F0502020204030204"/>
                <a:ea typeface="+mn-ea"/>
                <a:cs typeface="+mn-cs"/>
              </a:rPr>
              <a:t>(FGD with Community </a:t>
            </a:r>
            <a:r>
              <a:rPr kumimoji="0" lang="en-US" sz="1800" b="1" i="1" u="none" strike="noStrike" kern="1200" cap="none" spc="0" normalizeH="0" baseline="0" noProof="0" dirty="0" err="1">
                <a:ln>
                  <a:noFill/>
                </a:ln>
                <a:solidFill>
                  <a:schemeClr val="tx1"/>
                </a:solidFill>
                <a:effectLst/>
                <a:uLnTx/>
                <a:uFillTx/>
                <a:latin typeface="Calibri" panose="020F0502020204030204"/>
                <a:ea typeface="+mn-ea"/>
                <a:cs typeface="+mn-cs"/>
              </a:rPr>
              <a:t>Leaders_Ayedaade</a:t>
            </a:r>
            <a:r>
              <a:rPr kumimoji="0" lang="en-US" sz="1800" b="1" i="1" u="none" strike="noStrike" kern="1200" cap="none" spc="0" normalizeH="0" baseline="0" noProof="0" dirty="0">
                <a:ln>
                  <a:noFill/>
                </a:ln>
                <a:solidFill>
                  <a:schemeClr val="tx1"/>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 name="Rectangle 8"/>
          <p:cNvSpPr/>
          <p:nvPr/>
        </p:nvSpPr>
        <p:spPr>
          <a:xfrm>
            <a:off x="8499427" y="1067293"/>
            <a:ext cx="3460507" cy="83774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066800" rtl="0" eaLnBrk="1" fontAlgn="auto" latinLnBrk="0" hangingPunct="1">
              <a:lnSpc>
                <a:spcPct val="90000"/>
              </a:lnSpc>
              <a:spcBef>
                <a:spcPct val="0"/>
              </a:spcBef>
              <a:spcAft>
                <a:spcPct val="35000"/>
              </a:spcAft>
              <a:buClrTx/>
              <a:buSzTx/>
              <a:buFontTx/>
              <a:buNone/>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Role of health workers</a:t>
            </a:r>
            <a:endPar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itle 2"/>
          <p:cNvSpPr>
            <a:spLocks noGrp="1"/>
          </p:cNvSpPr>
          <p:nvPr/>
        </p:nvSpPr>
        <p:spPr>
          <a:xfrm>
            <a:off x="0" y="0"/>
            <a:ext cx="12144375" cy="772376"/>
          </a:xfrm>
          <a:prstGeom prst="rect">
            <a:avLst/>
          </a:prstGeom>
          <a:solidFill>
            <a:schemeClr val="accent5">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800"/>
              </a:spcAft>
              <a:buClrTx/>
              <a:buSzTx/>
              <a:buFontTx/>
              <a:buNone/>
              <a:tabLst>
                <a:tab pos="1033780" algn="l"/>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Enablers of PMC implementation</a:t>
            </a: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1" name="Rectangle 10"/>
          <p:cNvSpPr/>
          <p:nvPr/>
        </p:nvSpPr>
        <p:spPr>
          <a:xfrm>
            <a:off x="71522" y="1057579"/>
            <a:ext cx="2758712" cy="83774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rPr>
              <a:t>Involvement of husbands</a:t>
            </a:r>
            <a:endPar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p:cNvSpPr/>
          <p:nvPr/>
        </p:nvSpPr>
        <p:spPr>
          <a:xfrm>
            <a:off x="2970143" y="1057578"/>
            <a:ext cx="2606313" cy="83774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rPr>
              <a:t>Involvement of community leaders</a:t>
            </a:r>
            <a:endPar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p:cNvSpPr/>
          <p:nvPr/>
        </p:nvSpPr>
        <p:spPr>
          <a:xfrm>
            <a:off x="5676379" y="1067294"/>
            <a:ext cx="2723125" cy="83774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rPr>
              <a:t>Accessibility to health centre</a:t>
            </a:r>
            <a:endParaRPr kumimoji="0" lang="en-GB" sz="2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nvSpPr>
        <p:spPr>
          <a:xfrm>
            <a:off x="0" y="1"/>
            <a:ext cx="12192000" cy="837743"/>
          </a:xfrm>
          <a:prstGeom prst="rect">
            <a:avLst/>
          </a:prstGeom>
          <a:solidFill>
            <a:schemeClr val="accent5">
              <a:lumMod val="25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800"/>
              </a:spcAft>
              <a:buClrTx/>
              <a:buSzTx/>
              <a:buFontTx/>
              <a:buNone/>
              <a:tabLst>
                <a:tab pos="1033780" algn="l"/>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Experiences and perceptions about SP-PMC implementation</a:t>
            </a:r>
            <a:r>
              <a:rPr kumimoji="0" lang="en-US" sz="3600" b="0" i="0" u="none" strike="noStrike" kern="1200" cap="none" spc="0" normalizeH="0" baseline="0" noProof="0" dirty="0">
                <a:ln>
                  <a:noFill/>
                </a:ln>
                <a:solidFill>
                  <a:schemeClr val="bg2">
                    <a:lumMod val="90000"/>
                    <a:lumOff val="10000"/>
                  </a:schemeClr>
                </a:solidFill>
                <a:effectLst/>
                <a:uLnTx/>
                <a:uFillTx/>
                <a:latin typeface="Calibri" panose="020F0502020204030204"/>
                <a:ea typeface="+mj-ea"/>
                <a:cs typeface="+mj-cs"/>
              </a:rPr>
              <a:t>​</a:t>
            </a:r>
            <a:endParaRPr kumimoji="0" lang="en-US" sz="3600" b="0" i="0" u="none" strike="noStrike" kern="1200" cap="none" spc="0" normalizeH="0" baseline="0" noProof="0" dirty="0">
              <a:ln>
                <a:noFill/>
              </a:ln>
              <a:solidFill>
                <a:schemeClr val="bg2">
                  <a:lumMod val="90000"/>
                  <a:lumOff val="10000"/>
                </a:schemeClr>
              </a:solidFill>
              <a:effectLst/>
              <a:uLnTx/>
              <a:uFillTx/>
              <a:latin typeface="Calibri" panose="020F0502020204030204"/>
              <a:ea typeface="+mj-ea"/>
              <a:cs typeface="+mj-cs"/>
            </a:endParaRPr>
          </a:p>
        </p:txBody>
      </p:sp>
      <p:sp>
        <p:nvSpPr>
          <p:cNvPr id="15" name="Rectangle 14"/>
          <p:cNvSpPr/>
          <p:nvPr/>
        </p:nvSpPr>
        <p:spPr>
          <a:xfrm>
            <a:off x="666808" y="1841043"/>
            <a:ext cx="10417965" cy="4427453"/>
          </a:xfrm>
          <a:prstGeom prst="rect">
            <a:avLst/>
          </a:prstGeom>
          <a:solidFill>
            <a:schemeClr val="accent5">
              <a:lumMod val="25000"/>
              <a:alpha val="90000"/>
            </a:schemeClr>
          </a:solidFill>
          <a:ln w="6350" cap="flat" cmpd="sng" algn="ctr">
            <a:solidFill>
              <a:srgbClr val="1FA3B2">
                <a:alpha val="90000"/>
                <a:tint val="40000"/>
                <a:hueOff val="0"/>
                <a:satOff val="0"/>
                <a:lumOff val="0"/>
                <a:alphaOff val="0"/>
              </a:srgbClr>
            </a:solidFill>
            <a:prstDash val="solid"/>
            <a:miter lim="800000"/>
          </a:ln>
          <a:effectLst/>
        </p:spPr>
        <p:txBody>
          <a:bodyPr spcFirstLastPara="0" vert="horz" wrap="square" lIns="128016" tIns="128016" rIns="170688" bIns="192024" numCol="1" spcCol="1270" anchor="t" anchorCtr="0">
            <a:noAutofit/>
          </a:bodyPr>
          <a:lstStyle/>
          <a:p>
            <a:pPr marL="87630" indent="-87630">
              <a:buFont typeface="Arial" panose="020B0604020202020204" pitchFamily="34" charset="0"/>
              <a:buChar char="•"/>
            </a:pPr>
            <a:r>
              <a:rPr lang="en-GB" sz="20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b="1" kern="100" dirty="0">
                <a:latin typeface="Calibri" panose="020F0502020204030204" pitchFamily="34" charset="0"/>
                <a:ea typeface="Calibri" panose="020F0502020204030204" pitchFamily="34" charset="0"/>
                <a:cs typeface="Times New Roman" panose="02020603050405020304" pitchFamily="18" charset="0"/>
              </a:rPr>
              <a:t>Decline in malaria incidence among children</a:t>
            </a:r>
            <a:endParaRPr lang="en-GB" sz="2000" b="1" kern="100" dirty="0">
              <a:latin typeface="Calibri" panose="020F0502020204030204" pitchFamily="34" charset="0"/>
              <a:ea typeface="Calibri" panose="020F0502020204030204" pitchFamily="34" charset="0"/>
              <a:cs typeface="Times New Roman" panose="02020603050405020304" pitchFamily="18" charset="0"/>
            </a:endParaRPr>
          </a:p>
          <a:p>
            <a:pPr lvl="0" rtl="0"/>
            <a:r>
              <a:rPr lang="en-US" sz="2000" i="1" dirty="0"/>
              <a:t>“What I can say on it is that before now, most of the time, we mothers rush our children to the maternity when their body temperature is high or other health related complaints so </a:t>
            </a:r>
            <a:r>
              <a:rPr lang="en-US" sz="2000" i="1" u="sng" dirty="0"/>
              <a:t>taking the drugs has drastically reduced the way we frequent the maternity.</a:t>
            </a:r>
            <a:r>
              <a:rPr lang="en-US" sz="2000" i="1" dirty="0"/>
              <a:t> </a:t>
            </a:r>
            <a:endParaRPr lang="en-US" sz="2000" i="1" dirty="0"/>
          </a:p>
          <a:p>
            <a:pPr lvl="0" rtl="0"/>
            <a:r>
              <a:rPr lang="en-US" sz="2000" b="1" i="1" dirty="0"/>
              <a:t>(FGD with </a:t>
            </a:r>
            <a:r>
              <a:rPr lang="en-US" sz="2000" b="1" i="1" dirty="0" err="1"/>
              <a:t>Caregivers_IJugbe-Amala_Ayedaade</a:t>
            </a:r>
            <a:r>
              <a:rPr lang="en-US" sz="2000" b="1" i="1" dirty="0"/>
              <a:t>)</a:t>
            </a:r>
            <a:endParaRPr lang="en-US" sz="2000" b="1" i="1" dirty="0"/>
          </a:p>
          <a:p>
            <a:pPr lvl="0" rtl="0"/>
            <a:endParaRPr lang="en-US" sz="2000" i="1" dirty="0"/>
          </a:p>
          <a:p>
            <a:pPr marL="342900" indent="-342900">
              <a:buFont typeface="Arial" panose="020B0604020202020204" pitchFamily="34" charset="0"/>
              <a:buChar char="•"/>
            </a:pPr>
            <a:r>
              <a:rPr lang="en-US" sz="2000" b="1" kern="100" dirty="0">
                <a:latin typeface="Calibri" panose="020F0502020204030204" pitchFamily="34" charset="0"/>
                <a:ea typeface="Calibri" panose="020F0502020204030204" pitchFamily="34" charset="0"/>
                <a:cs typeface="Times New Roman" panose="02020603050405020304" pitchFamily="18" charset="0"/>
              </a:rPr>
              <a:t>Protection from malaria </a:t>
            </a:r>
            <a:endParaRPr lang="en-US" sz="2000" b="1" kern="100" dirty="0">
              <a:latin typeface="Calibri" panose="020F0502020204030204" pitchFamily="34" charset="0"/>
              <a:ea typeface="Calibri" panose="020F0502020204030204" pitchFamily="34" charset="0"/>
              <a:cs typeface="Times New Roman" panose="02020603050405020304" pitchFamily="18" charset="0"/>
            </a:endParaRPr>
          </a:p>
          <a:p>
            <a:r>
              <a:rPr lang="en-US" sz="2000" i="1" dirty="0"/>
              <a:t>“What I want to say is that the day I brought my child, he had a high temperature coupled with malaria already, and they were giving the drug to other children that same day. I was asked to treat malaria first, that SP only prevent malaria and not cure it. I treated the malaria first, after which I brought him back to the hospital, and he was given the drug. thank God he has been okay since then. </a:t>
            </a:r>
            <a:r>
              <a:rPr lang="en-US" sz="2000" i="1" u="sng" dirty="0"/>
              <a:t>He has been bitten by a malaria parasite several times afterwards, and he is okay. </a:t>
            </a:r>
            <a:r>
              <a:rPr lang="en-US" sz="2000" i="1" dirty="0"/>
              <a:t>“</a:t>
            </a:r>
            <a:endParaRPr lang="en-US" sz="2000" i="1" dirty="0"/>
          </a:p>
          <a:p>
            <a:pPr lvl="0" algn="l" rtl="0"/>
            <a:r>
              <a:rPr lang="en-US" sz="1800" b="1" dirty="0"/>
              <a:t>(</a:t>
            </a:r>
            <a:r>
              <a:rPr lang="en-GB" sz="1800" b="1" dirty="0"/>
              <a:t>FGD with </a:t>
            </a:r>
            <a:r>
              <a:rPr lang="en-GB" sz="1800" b="1" dirty="0" err="1"/>
              <a:t>Caregivers_Gidigbo_Ward</a:t>
            </a:r>
            <a:r>
              <a:rPr lang="en-GB" sz="1800" b="1" dirty="0"/>
              <a:t> 1_Iwo)</a:t>
            </a:r>
            <a:endParaRPr lang="en-US" sz="1800" b="1" dirty="0">
              <a:latin typeface="Calibri" panose="020F0502020204030204"/>
              <a:cs typeface="Calibri" panose="020F0502020204030204"/>
            </a:endParaRPr>
          </a:p>
          <a:p>
            <a:pPr lvl="0" rtl="0"/>
            <a:endParaRPr lang="en-US" sz="2000" i="1" dirty="0"/>
          </a:p>
          <a:p>
            <a:pPr marL="87630" indent="-87630">
              <a:buFont typeface="Arial" panose="020B0604020202020204" pitchFamily="34" charset="0"/>
              <a:buChar char="•"/>
            </a:pPr>
            <a:endParaRPr lang="en-GB"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666807" y="920522"/>
            <a:ext cx="10417966" cy="83774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r>
              <a:rPr lang="en-US" sz="2400" b="1" dirty="0"/>
              <a:t>Caregivers’</a:t>
            </a:r>
            <a:endParaRPr lang="en-GB"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6207" y="1260244"/>
            <a:ext cx="4691095" cy="83774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r>
              <a:rPr lang="en-GB" sz="2400" b="1" dirty="0"/>
              <a:t>Community leaders’</a:t>
            </a:r>
            <a:endParaRPr lang="en-GB" sz="2400" b="1" dirty="0"/>
          </a:p>
        </p:txBody>
      </p:sp>
      <p:sp>
        <p:nvSpPr>
          <p:cNvPr id="6" name="Rectangle 5"/>
          <p:cNvSpPr/>
          <p:nvPr/>
        </p:nvSpPr>
        <p:spPr>
          <a:xfrm>
            <a:off x="7056207" y="2169687"/>
            <a:ext cx="4708887" cy="4670731"/>
          </a:xfrm>
          <a:prstGeom prst="rect">
            <a:avLst/>
          </a:prstGeom>
          <a:solidFill>
            <a:schemeClr val="accent5">
              <a:lumMod val="25000"/>
              <a:alpha val="90000"/>
            </a:schemeClr>
          </a:solidFill>
          <a:ln w="6350" cap="flat" cmpd="sng" algn="ctr">
            <a:solidFill>
              <a:srgbClr val="1FA3B2">
                <a:alpha val="90000"/>
                <a:tint val="40000"/>
                <a:hueOff val="0"/>
                <a:satOff val="0"/>
                <a:lumOff val="0"/>
                <a:alphaOff val="0"/>
              </a:srgbClr>
            </a:solidFill>
            <a:prstDash val="solid"/>
            <a:miter lim="800000"/>
          </a:ln>
          <a:effectLst/>
        </p:spPr>
        <p:txBody>
          <a:bodyPr spcFirstLastPara="0" vert="horz" wrap="square" lIns="128016" tIns="128016" rIns="170688" bIns="192024" numCol="1" spcCol="1270" anchor="t" anchorCtr="0">
            <a:noAutofit/>
          </a:bodyPr>
          <a:lstStyle/>
          <a:p>
            <a:pPr marL="342900" indent="-342900">
              <a:buFont typeface="Arial" panose="020B0604020202020204" pitchFamily="34" charset="0"/>
              <a:buChar char="•"/>
            </a:pPr>
            <a:r>
              <a:rPr lang="en-US" sz="2000" b="1" dirty="0">
                <a:latin typeface="Calibri" panose="020F0502020204030204"/>
                <a:cs typeface="Calibri" panose="020F0502020204030204"/>
              </a:rPr>
              <a:t>It works</a:t>
            </a:r>
            <a:endParaRPr lang="en-US" sz="2000" b="1" dirty="0">
              <a:latin typeface="Calibri" panose="020F0502020204030204"/>
              <a:cs typeface="Calibri" panose="020F0502020204030204"/>
            </a:endParaRPr>
          </a:p>
          <a:p>
            <a:endParaRPr lang="en-US" sz="2000" i="1" dirty="0">
              <a:latin typeface="Calibri" panose="020F0502020204030204"/>
              <a:cs typeface="Calibri" panose="020F0502020204030204"/>
            </a:endParaRPr>
          </a:p>
          <a:p>
            <a:r>
              <a:rPr lang="en-US" sz="2000" i="1" dirty="0">
                <a:latin typeface="Calibri" panose="020F0502020204030204"/>
                <a:cs typeface="Calibri" panose="020F0502020204030204"/>
              </a:rPr>
              <a:t>“I've heard about it, and we've seen cases of children that used it, and it works effectively in their body because in the old days, there was no such drug but since the drug is </a:t>
            </a:r>
            <a:r>
              <a:rPr lang="en-US" sz="2000" i="1" u="sng" dirty="0">
                <a:latin typeface="Calibri" panose="020F0502020204030204"/>
                <a:cs typeface="Calibri" panose="020F0502020204030204"/>
              </a:rPr>
              <a:t>available malaria doesn't affect our children again</a:t>
            </a:r>
            <a:r>
              <a:rPr lang="en-US" sz="2000" i="1" dirty="0">
                <a:latin typeface="Calibri" panose="020F0502020204030204"/>
                <a:cs typeface="Calibri" panose="020F0502020204030204"/>
              </a:rPr>
              <a:t> so we commend the government for that.”</a:t>
            </a:r>
            <a:endParaRPr lang="en-US" sz="2000" i="1" dirty="0">
              <a:latin typeface="Calibri" panose="020F0502020204030204"/>
              <a:cs typeface="Calibri" panose="020F0502020204030204"/>
            </a:endParaRPr>
          </a:p>
          <a:p>
            <a:endParaRPr lang="en-US" sz="2000" i="1" dirty="0">
              <a:latin typeface="Calibri" panose="020F0502020204030204"/>
              <a:cs typeface="Calibri" panose="020F0502020204030204"/>
            </a:endParaRPr>
          </a:p>
          <a:p>
            <a:r>
              <a:rPr lang="en-US" sz="2000" i="1" dirty="0">
                <a:latin typeface="Calibri" panose="020F0502020204030204"/>
                <a:cs typeface="Calibri" panose="020F0502020204030204"/>
              </a:rPr>
              <a:t>(FDG with Community </a:t>
            </a:r>
            <a:r>
              <a:rPr lang="en-US" sz="2000" i="1" dirty="0" err="1">
                <a:latin typeface="Calibri" panose="020F0502020204030204"/>
                <a:cs typeface="Calibri" panose="020F0502020204030204"/>
              </a:rPr>
              <a:t>Leaders_Gidigbo_Iwo</a:t>
            </a:r>
            <a:r>
              <a:rPr lang="en-US" sz="2000" i="1" dirty="0">
                <a:latin typeface="Calibri" panose="020F0502020204030204"/>
                <a:cs typeface="Calibri" panose="020F0502020204030204"/>
              </a:rPr>
              <a:t>)</a:t>
            </a:r>
            <a:endParaRPr lang="en-US" sz="2000" i="1" dirty="0">
              <a:latin typeface="Calibri" panose="020F0502020204030204"/>
              <a:cs typeface="Calibri" panose="020F0502020204030204"/>
            </a:endParaRPr>
          </a:p>
        </p:txBody>
      </p:sp>
      <p:sp>
        <p:nvSpPr>
          <p:cNvPr id="2" name="Rectangle 1"/>
          <p:cNvSpPr/>
          <p:nvPr/>
        </p:nvSpPr>
        <p:spPr>
          <a:xfrm>
            <a:off x="156679" y="2169687"/>
            <a:ext cx="6120638" cy="4612703"/>
          </a:xfrm>
          <a:prstGeom prst="rect">
            <a:avLst/>
          </a:prstGeom>
          <a:solidFill>
            <a:schemeClr val="accent5">
              <a:lumMod val="25000"/>
              <a:alpha val="90000"/>
            </a:schemeClr>
          </a:solidFill>
          <a:ln w="6350" cap="flat" cmpd="sng" algn="ctr">
            <a:solidFill>
              <a:srgbClr val="1FA3B2">
                <a:alpha val="90000"/>
                <a:tint val="40000"/>
                <a:hueOff val="0"/>
                <a:satOff val="0"/>
                <a:lumOff val="0"/>
                <a:alphaOff val="0"/>
              </a:srgbClr>
            </a:solidFill>
            <a:prstDash val="solid"/>
            <a:miter lim="800000"/>
          </a:ln>
          <a:effectLst/>
        </p:spPr>
        <p:txBody>
          <a:bodyPr spcFirstLastPara="0" vert="horz" wrap="square" lIns="128016" tIns="128016" rIns="170688" bIns="192024" numCol="1" spcCol="1270" anchor="t" anchorCtr="0">
            <a:noAutofit/>
          </a:bodyPr>
          <a:lstStyle/>
          <a:p>
            <a:pPr marL="87630" indent="-87630">
              <a:buFont typeface="Arial" panose="020B0604020202020204" pitchFamily="34" charset="0"/>
              <a:buChar char="•"/>
            </a:pPr>
            <a:r>
              <a:rPr lang="en-GB" sz="20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b="1" kern="100" dirty="0">
                <a:latin typeface="Calibri" panose="020F0502020204030204" pitchFamily="34" charset="0"/>
                <a:ea typeface="Calibri" panose="020F0502020204030204" pitchFamily="34" charset="0"/>
                <a:cs typeface="Times New Roman" panose="02020603050405020304" pitchFamily="18" charset="0"/>
              </a:rPr>
              <a:t>Reduction in malaria cases and workload</a:t>
            </a:r>
            <a:endParaRPr lang="en-GB" sz="2000" b="1" kern="100" dirty="0">
              <a:latin typeface="Calibri" panose="020F0502020204030204" pitchFamily="34" charset="0"/>
              <a:ea typeface="Calibri" panose="020F0502020204030204" pitchFamily="34" charset="0"/>
              <a:cs typeface="Times New Roman" panose="02020603050405020304" pitchFamily="18" charset="0"/>
            </a:endParaRPr>
          </a:p>
          <a:p>
            <a:pPr lvl="0" rtl="0"/>
            <a:r>
              <a:rPr lang="en-US" sz="2000" i="1" dirty="0"/>
              <a:t>“The one that has changed is that the </a:t>
            </a:r>
            <a:r>
              <a:rPr lang="en-US" sz="2000" i="1" u="sng" dirty="0"/>
              <a:t>malaria cases has reduced.</a:t>
            </a:r>
            <a:r>
              <a:rPr lang="en-US" sz="2000" i="1" dirty="0"/>
              <a:t> So, the mother will not complain that this child has malaria, It has reduced. So it has reduced our work in this health facility”</a:t>
            </a:r>
            <a:endParaRPr lang="en-US" sz="2000" i="1" dirty="0"/>
          </a:p>
          <a:p>
            <a:pPr lvl="0" rtl="0"/>
            <a:r>
              <a:rPr lang="en-US" sz="2000" dirty="0"/>
              <a:t>(KII with </a:t>
            </a:r>
            <a:r>
              <a:rPr lang="en-US" sz="2000" dirty="0" err="1"/>
              <a:t>RBM_Ife</a:t>
            </a:r>
            <a:r>
              <a:rPr lang="en-US" sz="2000" dirty="0"/>
              <a:t> North)</a:t>
            </a:r>
            <a:endParaRPr lang="en-US" sz="2000" dirty="0">
              <a:latin typeface="Calibri Light" panose="020F0302020204030204"/>
              <a:cs typeface="Calibri Light" panose="020F0302020204030204"/>
            </a:endParaRPr>
          </a:p>
          <a:p>
            <a:pPr marL="87630" indent="-87630">
              <a:buFont typeface="Arial" panose="020B0604020202020204" pitchFamily="34" charset="0"/>
              <a:buChar char="•"/>
            </a:pPr>
            <a:endParaRPr lang="en-GB" sz="2000" kern="100" dirty="0">
              <a:latin typeface="Calibri" panose="020F0502020204030204" pitchFamily="34" charset="0"/>
              <a:ea typeface="Calibri" panose="020F0502020204030204" pitchFamily="34" charset="0"/>
              <a:cs typeface="Times New Roman" panose="02020603050405020304" pitchFamily="18" charset="0"/>
            </a:endParaRPr>
          </a:p>
          <a:p>
            <a:pPr marL="87630" indent="-87630">
              <a:buFont typeface="Arial" panose="020B0604020202020204" pitchFamily="34" charset="0"/>
              <a:buChar char="•"/>
            </a:pPr>
            <a:r>
              <a:rPr lang="en-GB" sz="2000" kern="100" dirty="0">
                <a:latin typeface="Calibri" panose="020F0502020204030204" pitchFamily="34" charset="0"/>
                <a:ea typeface="Calibri" panose="020F0502020204030204" pitchFamily="34" charset="0"/>
                <a:cs typeface="Times New Roman" panose="02020603050405020304" pitchFamily="18" charset="0"/>
              </a:rPr>
              <a:t> </a:t>
            </a:r>
            <a:r>
              <a:rPr lang="en-GB" sz="2000" b="1" kern="100" dirty="0">
                <a:latin typeface="Calibri" panose="020F0502020204030204" pitchFamily="34" charset="0"/>
                <a:ea typeface="Calibri" panose="020F0502020204030204" pitchFamily="34" charset="0"/>
                <a:cs typeface="Times New Roman" panose="02020603050405020304" pitchFamily="18" charset="0"/>
              </a:rPr>
              <a:t>Improved healthcare utilisation and uptake of routine immunisation efforts.</a:t>
            </a:r>
            <a:endParaRPr lang="en-GB" sz="2000" b="1" kern="100" dirty="0">
              <a:latin typeface="Calibri" panose="020F0502020204030204" pitchFamily="34" charset="0"/>
              <a:ea typeface="Calibri" panose="020F0502020204030204" pitchFamily="34" charset="0"/>
              <a:cs typeface="Times New Roman" panose="02020603050405020304" pitchFamily="18" charset="0"/>
            </a:endParaRPr>
          </a:p>
          <a:p>
            <a:pPr lvl="0" rtl="0"/>
            <a:r>
              <a:rPr lang="en-US" sz="2000" dirty="0"/>
              <a:t>“</a:t>
            </a:r>
            <a:r>
              <a:rPr lang="en-US" sz="2000" i="1" dirty="0"/>
              <a:t>It gives us the advantage to have </a:t>
            </a:r>
            <a:r>
              <a:rPr lang="en-US" sz="2000" i="1" u="sng" dirty="0"/>
              <a:t>increasing number of people to patronize us </a:t>
            </a:r>
            <a:r>
              <a:rPr lang="en-US" sz="2000" i="1" dirty="0"/>
              <a:t>and it gives us like 70% success on our routine immunization</a:t>
            </a:r>
            <a:r>
              <a:rPr lang="en-US" sz="2000" dirty="0"/>
              <a:t>”</a:t>
            </a:r>
            <a:endParaRPr lang="en-US" sz="2000" dirty="0"/>
          </a:p>
          <a:p>
            <a:pPr lvl="0" rtl="0"/>
            <a:r>
              <a:rPr lang="en-US" sz="2000" dirty="0"/>
              <a:t>(KII with </a:t>
            </a:r>
            <a:r>
              <a:rPr lang="en-US" sz="2000" dirty="0" err="1"/>
              <a:t>OIC_Gidigbo_Iwo</a:t>
            </a:r>
            <a:r>
              <a:rPr lang="en-US" sz="2000" dirty="0"/>
              <a:t>)</a:t>
            </a:r>
            <a:endParaRPr lang="en-US" sz="2000" dirty="0">
              <a:latin typeface="Calibri" panose="020F0502020204030204"/>
              <a:cs typeface="Calibri" panose="020F0502020204030204"/>
            </a:endParaRPr>
          </a:p>
          <a:p>
            <a:pPr marL="87630" indent="-87630">
              <a:buFont typeface="Arial" panose="020B0604020202020204" pitchFamily="34" charset="0"/>
              <a:buChar char="•"/>
            </a:pPr>
            <a:endParaRPr lang="en-US" sz="2000" dirty="0">
              <a:solidFill>
                <a:schemeClr val="bg1"/>
              </a:solidFill>
              <a:latin typeface="Calibri" panose="020F0502020204030204"/>
              <a:cs typeface="Calibri" panose="020F0502020204030204"/>
            </a:endParaRPr>
          </a:p>
        </p:txBody>
      </p:sp>
      <p:sp>
        <p:nvSpPr>
          <p:cNvPr id="8" name="Rectangle 7"/>
          <p:cNvSpPr/>
          <p:nvPr/>
        </p:nvSpPr>
        <p:spPr>
          <a:xfrm>
            <a:off x="156679" y="1265765"/>
            <a:ext cx="6120637" cy="83774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rtl="0"/>
            <a:r>
              <a:rPr lang="en-US" sz="2400" b="1" dirty="0"/>
              <a:t>Health Workers’</a:t>
            </a:r>
            <a:endParaRPr lang="en-GB" sz="2400" b="1" dirty="0"/>
          </a:p>
        </p:txBody>
      </p:sp>
      <p:sp>
        <p:nvSpPr>
          <p:cNvPr id="3" name="Title 2"/>
          <p:cNvSpPr>
            <a:spLocks noGrp="1"/>
          </p:cNvSpPr>
          <p:nvPr/>
        </p:nvSpPr>
        <p:spPr>
          <a:xfrm>
            <a:off x="156679" y="118732"/>
            <a:ext cx="11590623" cy="1080854"/>
          </a:xfrm>
          <a:prstGeom prst="rect">
            <a:avLst/>
          </a:prstGeom>
          <a:solidFill>
            <a:schemeClr val="accent5">
              <a:lumMod val="2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800"/>
              </a:spcAft>
              <a:buClrTx/>
              <a:buSzTx/>
              <a:buFontTx/>
              <a:buNone/>
              <a:tabLst>
                <a:tab pos="1033780" algn="l"/>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Experiences and perceptions about SP-PMC implementation</a:t>
            </a:r>
            <a:r>
              <a:rPr kumimoji="0" lang="en-US" sz="3600" b="0" i="0" u="none" strike="noStrike" kern="1200" cap="none" spc="0" normalizeH="0" baseline="0" noProof="0" dirty="0">
                <a:ln>
                  <a:noFill/>
                </a:ln>
                <a:solidFill>
                  <a:schemeClr val="bg2">
                    <a:lumMod val="90000"/>
                    <a:lumOff val="10000"/>
                  </a:schemeClr>
                </a:solidFill>
                <a:effectLst/>
                <a:uLnTx/>
                <a:uFillTx/>
                <a:latin typeface="Calibri" panose="020F0502020204030204"/>
                <a:ea typeface="+mj-ea"/>
                <a:cs typeface="+mj-cs"/>
              </a:rPr>
              <a:t>​</a:t>
            </a:r>
            <a:endParaRPr kumimoji="0" lang="en-US" sz="3600" b="0" i="0" u="none" strike="noStrike" kern="1200" cap="none" spc="0" normalizeH="0" baseline="0" noProof="0" dirty="0">
              <a:ln>
                <a:noFill/>
              </a:ln>
              <a:solidFill>
                <a:schemeClr val="bg2">
                  <a:lumMod val="90000"/>
                  <a:lumOff val="10000"/>
                </a:schemeClr>
              </a:solidFill>
              <a:effectLst/>
              <a:uLnTx/>
              <a:uFillTx/>
              <a:latin typeface="Calibri" panose="020F0502020204030204"/>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16"/>
            <a:ext cx="12192000" cy="990600"/>
          </a:xfrm>
        </p:spPr>
        <p:txBody>
          <a:bodyPr/>
          <a:lstStyle/>
          <a:p>
            <a:r>
              <a:rPr lang="en-US" sz="4400" dirty="0"/>
              <a:t>Presentation Outline</a:t>
            </a:r>
            <a:endParaRPr lang="en-US" sz="4400" dirty="0"/>
          </a:p>
        </p:txBody>
      </p:sp>
      <p:sp>
        <p:nvSpPr>
          <p:cNvPr id="4" name="TextBox 3"/>
          <p:cNvSpPr txBox="1"/>
          <p:nvPr/>
        </p:nvSpPr>
        <p:spPr>
          <a:xfrm>
            <a:off x="821791" y="1612024"/>
            <a:ext cx="6868227" cy="2723181"/>
          </a:xfrm>
          <a:prstGeom prst="rect">
            <a:avLst/>
          </a:prstGeom>
          <a:noFill/>
        </p:spPr>
        <p:txBody>
          <a:bodyPr wrap="none" rtlCol="0">
            <a:spAutoFit/>
          </a:bodyPr>
          <a:lstStyle/>
          <a:p>
            <a:pPr marL="457200" indent="-457200">
              <a:buFont typeface="Arial" panose="020B0604020202020204" pitchFamily="34" charset="0"/>
              <a:buChar char="•"/>
            </a:pPr>
            <a:r>
              <a:rPr lang="en-US" sz="2800" dirty="0"/>
              <a:t>Background</a:t>
            </a:r>
            <a:endParaRPr lang="en-US" sz="2800" dirty="0"/>
          </a:p>
          <a:p>
            <a:pPr marL="457200" indent="-457200">
              <a:buFont typeface="Arial" panose="020B0604020202020204" pitchFamily="34" charset="0"/>
              <a:buChar char="•"/>
            </a:pPr>
            <a:r>
              <a:rPr lang="en-US" sz="2800" dirty="0"/>
              <a:t>Overview of the PMC effect study</a:t>
            </a:r>
            <a:endParaRPr lang="en-US" sz="2800" dirty="0"/>
          </a:p>
          <a:p>
            <a:pPr marL="457200" indent="-457200">
              <a:buFont typeface="Arial" panose="020B0604020202020204" pitchFamily="34" charset="0"/>
              <a:buChar char="•"/>
            </a:pPr>
            <a:r>
              <a:rPr lang="en-US" sz="2800" dirty="0"/>
              <a:t>Implementation summary &amp; update</a:t>
            </a:r>
            <a:endParaRPr lang="en-US" sz="2800" dirty="0"/>
          </a:p>
          <a:p>
            <a:pPr marL="457200" indent="-457200">
              <a:buFont typeface="Arial" panose="020B0604020202020204" pitchFamily="34" charset="0"/>
              <a:buChar char="•"/>
            </a:pPr>
            <a:r>
              <a:rPr lang="en-US" sz="2800" dirty="0"/>
              <a:t>Some results from PMC process evaluation</a:t>
            </a:r>
            <a:endParaRPr lang="en-US" sz="2800" dirty="0"/>
          </a:p>
          <a:p>
            <a:pPr marL="457200" indent="-457200">
              <a:buFont typeface="Arial" panose="020B0604020202020204" pitchFamily="34" charset="0"/>
              <a:buChar char="•"/>
            </a:pPr>
            <a:r>
              <a:rPr lang="en-US" sz="2800" dirty="0"/>
              <a:t>Conclusion</a:t>
            </a:r>
            <a:endParaRPr lang="en-US" sz="2800" dirty="0"/>
          </a:p>
          <a:p>
            <a:pPr marL="457200" indent="-457200">
              <a:lnSpc>
                <a:spcPct val="200000"/>
              </a:lnSpc>
              <a:buFont typeface="Arial" panose="020B0604020202020204" pitchFamily="34" charset="0"/>
              <a:buChar char="•"/>
            </a:pPr>
            <a:endParaRPr lang="en-US" dirty="0"/>
          </a:p>
        </p:txBody>
      </p:sp>
      <p:pic>
        <p:nvPicPr>
          <p:cNvPr id="6" name="Picture 5" descr="A red circle with a black insect on it&#10;&#10;Description automatically generated"/>
          <p:cNvPicPr>
            <a:picLocks noChangeAspect="1"/>
          </p:cNvPicPr>
          <p:nvPr/>
        </p:nvPicPr>
        <p:blipFill>
          <a:blip r:embed="rId1"/>
          <a:stretch>
            <a:fillRect/>
          </a:stretch>
        </p:blipFill>
        <p:spPr>
          <a:xfrm>
            <a:off x="7405290" y="6132624"/>
            <a:ext cx="1386285" cy="7020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124" y="1242487"/>
            <a:ext cx="5664060" cy="4930941"/>
          </a:xfrm>
        </p:spPr>
        <p:txBody>
          <a:bodyPr vert="horz" lIns="91440" tIns="45720" rIns="91440" bIns="45720" rtlCol="0" anchor="t">
            <a:normAutofit/>
          </a:bodyPr>
          <a:lstStyle/>
          <a:p>
            <a:pPr>
              <a:lnSpc>
                <a:spcPct val="100000"/>
              </a:lnSpc>
              <a:spcBef>
                <a:spcPts val="0"/>
              </a:spcBef>
            </a:pPr>
            <a:r>
              <a:rPr lang="en-US" kern="100" dirty="0">
                <a:ea typeface="Calibri" panose="020F0502020204030204"/>
                <a:cs typeface="Calibri" panose="020F0502020204030204"/>
              </a:rPr>
              <a:t>PMC implementation is progressing satisfactorily in Nigeria </a:t>
            </a:r>
            <a:endParaRPr lang="en-US" kern="100" dirty="0">
              <a:ea typeface="Calibri" panose="020F0502020204030204"/>
              <a:cs typeface="Calibri" panose="020F0502020204030204"/>
            </a:endParaRPr>
          </a:p>
          <a:p>
            <a:pPr>
              <a:lnSpc>
                <a:spcPct val="100000"/>
              </a:lnSpc>
              <a:spcBef>
                <a:spcPts val="0"/>
              </a:spcBef>
            </a:pPr>
            <a:r>
              <a:rPr lang="en-US" kern="100" dirty="0">
                <a:ea typeface="Calibri" panose="020F0502020204030204"/>
                <a:cs typeface="Calibri" panose="020F0502020204030204"/>
              </a:rPr>
              <a:t>Feedback from the benefiting communities and implementing health facilities have been positive.</a:t>
            </a:r>
            <a:endParaRPr lang="en-US" kern="100" dirty="0">
              <a:ea typeface="Calibri" panose="020F0502020204030204"/>
              <a:cs typeface="Calibri" panose="020F0502020204030204"/>
            </a:endParaRPr>
          </a:p>
          <a:p>
            <a:pPr>
              <a:lnSpc>
                <a:spcPct val="100000"/>
              </a:lnSpc>
              <a:spcBef>
                <a:spcPts val="0"/>
              </a:spcBef>
            </a:pPr>
            <a:r>
              <a:rPr lang="en-US" kern="100" dirty="0">
                <a:ea typeface="Calibri" panose="020F0502020204030204"/>
                <a:cs typeface="Calibri" panose="020F0502020204030204"/>
              </a:rPr>
              <a:t>Nigeria looks forward to scaling up this intervention as soon as all evidence on operational feasibility and effectiveness have been compiled.</a:t>
            </a:r>
            <a:endParaRPr lang="en-US" kern="100" dirty="0">
              <a:ea typeface="Calibri" panose="020F0502020204030204"/>
              <a:cs typeface="Calibri" panose="020F0502020204030204"/>
            </a:endParaRPr>
          </a:p>
        </p:txBody>
      </p:sp>
      <p:sp>
        <p:nvSpPr>
          <p:cNvPr id="3" name="Title 2"/>
          <p:cNvSpPr>
            <a:spLocks noGrp="1"/>
          </p:cNvSpPr>
          <p:nvPr>
            <p:ph type="title"/>
          </p:nvPr>
        </p:nvSpPr>
        <p:spPr>
          <a:xfrm>
            <a:off x="0" y="0"/>
            <a:ext cx="12192000" cy="801684"/>
          </a:xfrm>
        </p:spPr>
        <p:txBody>
          <a:bodyPr>
            <a:noAutofit/>
          </a:bodyPr>
          <a:lstStyle/>
          <a:p>
            <a:r>
              <a:rPr lang="en-GB" dirty="0"/>
              <a:t>Conclusion</a:t>
            </a:r>
            <a:endParaRPr lang="en-GB" dirty="0"/>
          </a:p>
        </p:txBody>
      </p:sp>
      <p:pic>
        <p:nvPicPr>
          <p:cNvPr id="7" name="Picture Placeholder 6" descr="A baby being vaccinated by hands&#10;&#10;AI-generated content may be incorrect."/>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25909" r="25909"/>
          <a:stretch>
            <a:fillRect/>
          </a:stretch>
        </p:blipFill>
        <p:spPr>
          <a:xfrm>
            <a:off x="8404862" y="1242487"/>
            <a:ext cx="3168014" cy="4373026"/>
          </a:xfrm>
        </p:spPr>
      </p:pic>
      <p:pic>
        <p:nvPicPr>
          <p:cNvPr id="5" name="Picture 4" descr="A red circle with a black insect on it&#10;&#10;Description automatically generated"/>
          <p:cNvPicPr>
            <a:picLocks noChangeAspect="1"/>
          </p:cNvPicPr>
          <p:nvPr/>
        </p:nvPicPr>
        <p:blipFill>
          <a:blip r:embed="rId2"/>
          <a:stretch>
            <a:fillRect/>
          </a:stretch>
        </p:blipFill>
        <p:spPr>
          <a:xfrm>
            <a:off x="7536376" y="6188118"/>
            <a:ext cx="1255200" cy="63567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88999" y="2847172"/>
            <a:ext cx="10100277" cy="830933"/>
          </a:xfrm>
        </p:spPr>
        <p:txBody>
          <a:bodyPr/>
          <a:lstStyle/>
          <a:p>
            <a:r>
              <a:rPr lang="en-GB" sz="5335" dirty="0"/>
              <a:t>Acknowledgements</a:t>
            </a:r>
            <a:endParaRPr lang="en-GB" sz="5335" dirty="0"/>
          </a:p>
        </p:txBody>
      </p:sp>
      <p:pic>
        <p:nvPicPr>
          <p:cNvPr id="19" name="Picture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32596" y="4989985"/>
            <a:ext cx="2341669" cy="1231264"/>
          </a:xfrm>
          <a:prstGeom prst="rect">
            <a:avLst/>
          </a:prstGeom>
        </p:spPr>
      </p:pic>
      <p:pic>
        <p:nvPicPr>
          <p:cNvPr id="20" name="Picture 19" descr="NMEP to rid Nigeria of malaria by 203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144" y="695327"/>
            <a:ext cx="1320476" cy="1131356"/>
          </a:xfrm>
          <a:prstGeom prst="rect">
            <a:avLst/>
          </a:prstGeom>
          <a:noFill/>
          <a:ln>
            <a:noFill/>
          </a:ln>
        </p:spPr>
      </p:pic>
      <p:pic>
        <p:nvPicPr>
          <p:cNvPr id="21" name="Picture 10" descr="NPHCD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923" y="4989985"/>
            <a:ext cx="3725366" cy="11027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NIMR (@nimrnigeria) |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947" y="5026017"/>
            <a:ext cx="1064136" cy="10391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ircle Logo png download - 854*506 - Free Transparent Northwestern  University png Download. - CleanPNG / Ki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8225" y="5060696"/>
            <a:ext cx="1628838" cy="9409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Placeholder 3"/>
          <p:cNvPicPr>
            <a:picLocks noChangeAspect="1"/>
          </p:cNvPicPr>
          <p:nvPr/>
        </p:nvPicPr>
        <p:blipFill>
          <a:blip r:embed="rId6" cstate="screen"/>
          <a:srcRect/>
          <a:stretch>
            <a:fillRect/>
          </a:stretch>
        </p:blipFill>
        <p:spPr>
          <a:xfrm>
            <a:off x="8305165" y="749211"/>
            <a:ext cx="2519640" cy="1189932"/>
          </a:xfrm>
          <a:prstGeom prst="rect">
            <a:avLst/>
          </a:prstGeom>
        </p:spPr>
      </p:pic>
      <p:pic>
        <p:nvPicPr>
          <p:cNvPr id="26" name="Picture 2"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1895" y="636751"/>
            <a:ext cx="1403221" cy="11899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MGF_BoxLogo_red_300dpi"/>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3548" y="695327"/>
            <a:ext cx="1277211" cy="12438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8159"/>
            <a:ext cx="12192000" cy="1325563"/>
          </a:xfrm>
        </p:spPr>
        <p:txBody>
          <a:bodyPr>
            <a:normAutofit/>
          </a:bodyPr>
          <a:lstStyle/>
          <a:p>
            <a:pPr algn="ctr"/>
            <a:r>
              <a:rPr lang="en-US" sz="3200" b="1" dirty="0"/>
              <a:t>Merci, Akpe, Thank you, Obrigado</a:t>
            </a:r>
            <a:endParaRPr lang="en-US" sz="3200" b="1" dirty="0"/>
          </a:p>
        </p:txBody>
      </p:sp>
      <p:pic>
        <p:nvPicPr>
          <p:cNvPr id="3" name="Picture 2" descr="A red circle with a black insect on it&#10;&#10;Description automatically generated"/>
          <p:cNvPicPr>
            <a:picLocks noChangeAspect="1"/>
          </p:cNvPicPr>
          <p:nvPr/>
        </p:nvPicPr>
        <p:blipFill>
          <a:blip r:embed="rId1"/>
          <a:stretch>
            <a:fillRect/>
          </a:stretch>
        </p:blipFill>
        <p:spPr>
          <a:xfrm>
            <a:off x="7622416" y="6130035"/>
            <a:ext cx="1269336" cy="7279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2475"/>
          </a:xfrm>
        </p:spPr>
        <p:txBody>
          <a:bodyPr>
            <a:normAutofit/>
          </a:bodyPr>
          <a:lstStyle/>
          <a:p>
            <a:r>
              <a:rPr lang="en-GB" sz="3600" b="0" dirty="0">
                <a:ea typeface="Calibri" panose="020F0502020204030204" pitchFamily="34" charset="0"/>
              </a:rPr>
              <a:t>Background</a:t>
            </a:r>
            <a:r>
              <a:rPr lang="en-GB" sz="3600" dirty="0">
                <a:solidFill>
                  <a:schemeClr val="tx1"/>
                </a:solidFill>
                <a:ea typeface="Calibri" panose="020F0502020204030204" pitchFamily="34" charset="0"/>
              </a:rPr>
              <a:t> </a:t>
            </a:r>
            <a:r>
              <a:rPr lang="en-GB" sz="40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90550" y="1066800"/>
            <a:ext cx="11220450" cy="5105400"/>
          </a:xfrm>
        </p:spPr>
        <p:txBody>
          <a:bodyPr>
            <a:normAutofit/>
          </a:bodyPr>
          <a:lstStyle/>
          <a:p>
            <a:pPr>
              <a:lnSpc>
                <a:spcPct val="110000"/>
              </a:lnSpc>
              <a:buClr>
                <a:srgbClr val="007C71"/>
              </a:buClr>
            </a:pPr>
            <a:r>
              <a:rPr lang="en-GB" b="0" dirty="0"/>
              <a:t>Perennial Malaria Chemoprevention (formerly Intermittent Preventive Treatment for Infants ) is the administration of a full course of an effective antimalarial treatment to children at risk of malaria at specified time points, with the objective of reducing the malaria burden” (WHO, 2022)</a:t>
            </a:r>
            <a:endParaRPr lang="en-GB" b="0" dirty="0"/>
          </a:p>
          <a:p>
            <a:pPr>
              <a:lnSpc>
                <a:spcPct val="110000"/>
              </a:lnSpc>
              <a:buClr>
                <a:srgbClr val="007C71"/>
              </a:buClr>
            </a:pPr>
            <a:r>
              <a:rPr lang="en-GB" b="0" dirty="0">
                <a:ea typeface="Calibri" panose="020F0502020204030204" pitchFamily="34" charset="0"/>
                <a:cs typeface="Calibri" panose="020F0502020204030204" pitchFamily="34" charset="0"/>
              </a:rPr>
              <a:t>WHO recommends  administration of SP- PMC-at regular intervals of at least 4 weeks apart in sub-Saharan Africa: </a:t>
            </a:r>
            <a:endParaRPr lang="en-GB" b="0" dirty="0">
              <a:ea typeface="Calibri" panose="020F0502020204030204" pitchFamily="34" charset="0"/>
              <a:cs typeface="Calibri" panose="020F0502020204030204" pitchFamily="34" charset="0"/>
            </a:endParaRPr>
          </a:p>
          <a:p>
            <a:pPr lvl="1">
              <a:lnSpc>
                <a:spcPct val="110000"/>
              </a:lnSpc>
              <a:buClr>
                <a:srgbClr val="007C71"/>
              </a:buClr>
              <a:buFont typeface="Wingdings" panose="05000000000000000000" pitchFamily="2" charset="2"/>
              <a:buChar char="Ø"/>
            </a:pPr>
            <a:r>
              <a:rPr lang="en-GB" sz="2800" b="0" dirty="0">
                <a:ea typeface="Calibri" panose="020F0502020204030204" pitchFamily="34" charset="0"/>
                <a:cs typeface="Calibri" panose="020F0502020204030204" pitchFamily="34" charset="0"/>
              </a:rPr>
              <a:t>In areas with moderate-to-high malaria transmission</a:t>
            </a:r>
            <a:endParaRPr lang="en-GB" sz="2800" b="0" dirty="0">
              <a:ea typeface="Calibri" panose="020F0502020204030204" pitchFamily="34" charset="0"/>
              <a:cs typeface="Calibri" panose="020F0502020204030204" pitchFamily="34" charset="0"/>
            </a:endParaRPr>
          </a:p>
          <a:p>
            <a:pPr lvl="1">
              <a:lnSpc>
                <a:spcPct val="110000"/>
              </a:lnSpc>
              <a:buClr>
                <a:srgbClr val="007C71"/>
              </a:buClr>
              <a:buFont typeface="Wingdings" panose="05000000000000000000" pitchFamily="2" charset="2"/>
              <a:buChar char="Ø"/>
            </a:pPr>
            <a:r>
              <a:rPr lang="en-GB" sz="2800" b="0" dirty="0">
                <a:ea typeface="Calibri" panose="020F0502020204030204" pitchFamily="34" charset="0"/>
                <a:cs typeface="Calibri" panose="020F0502020204030204" pitchFamily="34" charset="0"/>
              </a:rPr>
              <a:t>For children up to 24 months</a:t>
            </a:r>
            <a:endParaRPr lang="en-GB" sz="2800" b="0" dirty="0">
              <a:ea typeface="Calibri" panose="020F0502020204030204" pitchFamily="34" charset="0"/>
              <a:cs typeface="Calibri" panose="020F0502020204030204" pitchFamily="34" charset="0"/>
            </a:endParaRPr>
          </a:p>
          <a:p>
            <a:pPr>
              <a:lnSpc>
                <a:spcPct val="110000"/>
              </a:lnSpc>
              <a:buClr>
                <a:srgbClr val="007C71"/>
              </a:buClr>
            </a:pPr>
            <a:endParaRPr lang="en-GB" sz="30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5400" dirty="0"/>
          </a:p>
          <a:p>
            <a:endParaRPr lang="en-US" dirty="0"/>
          </a:p>
        </p:txBody>
      </p:sp>
      <p:pic>
        <p:nvPicPr>
          <p:cNvPr id="9" name="Picture 8" descr="E:\Things to Do V (2012)\National RBM logos.jpg"/>
          <p:cNvPicPr/>
          <p:nvPr/>
        </p:nvPicPr>
        <p:blipFill>
          <a:blip r:embed="rId1" cstate="print">
            <a:lum bright="-10000" contrast="10000"/>
          </a:blip>
          <a:srcRect/>
          <a:stretch>
            <a:fillRect/>
          </a:stretch>
        </p:blipFill>
        <p:spPr bwMode="auto">
          <a:xfrm>
            <a:off x="7610621" y="6172200"/>
            <a:ext cx="1019029" cy="69842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049125" cy="791524"/>
          </a:xfrm>
        </p:spPr>
        <p:txBody>
          <a:bodyPr/>
          <a:lstStyle/>
          <a:p>
            <a:r>
              <a:rPr lang="en-GB" dirty="0"/>
              <a:t>Background</a:t>
            </a:r>
            <a:endParaRPr lang="en-GB" dirty="0"/>
          </a:p>
        </p:txBody>
      </p:sp>
      <p:sp>
        <p:nvSpPr>
          <p:cNvPr id="2" name="Content Placeholder 1"/>
          <p:cNvSpPr>
            <a:spLocks noGrp="1"/>
          </p:cNvSpPr>
          <p:nvPr>
            <p:ph idx="1"/>
          </p:nvPr>
        </p:nvSpPr>
        <p:spPr>
          <a:xfrm>
            <a:off x="104776" y="866775"/>
            <a:ext cx="5695950" cy="5199702"/>
          </a:xfrm>
        </p:spPr>
        <p:txBody>
          <a:bodyPr anchor="ctr">
            <a:normAutofit fontScale="92500"/>
          </a:bodyPr>
          <a:lstStyle/>
          <a:p>
            <a:pPr marL="0" indent="0">
              <a:lnSpc>
                <a:spcPct val="110000"/>
              </a:lnSpc>
              <a:spcBef>
                <a:spcPts val="0"/>
              </a:spcBef>
              <a:buNone/>
            </a:pPr>
            <a:endParaRPr lang="en-US" sz="2400" dirty="0"/>
          </a:p>
          <a:p>
            <a:pPr>
              <a:lnSpc>
                <a:spcPct val="110000"/>
              </a:lnSpc>
              <a:spcBef>
                <a:spcPts val="0"/>
              </a:spcBef>
            </a:pPr>
            <a:r>
              <a:rPr lang="en-US" sz="2400" b="0" dirty="0"/>
              <a:t>Globally, Nigeria accounted for </a:t>
            </a:r>
            <a:r>
              <a:rPr lang="en-US" altLang="en-US" sz="2400" b="0" dirty="0">
                <a:ea typeface="Calibri" panose="020F0502020204030204" pitchFamily="34" charset="0"/>
                <a:cs typeface="Calibri" panose="020F0502020204030204"/>
              </a:rPr>
              <a:t>25.9% of global malaria cases and 30.9% of estimated malaria deaths in 2023(WMR,2024)</a:t>
            </a:r>
            <a:endParaRPr lang="en-US" sz="2400" b="0" baseline="30000" dirty="0"/>
          </a:p>
          <a:p>
            <a:pPr>
              <a:lnSpc>
                <a:spcPct val="110000"/>
              </a:lnSpc>
              <a:spcBef>
                <a:spcPts val="0"/>
              </a:spcBef>
            </a:pPr>
            <a:r>
              <a:rPr lang="en-GB" sz="2400" b="0" dirty="0"/>
              <a:t>The country is gathering evidence on the operational feasibility and impact of Perennial Malaria Chemoprevention (PMC) </a:t>
            </a:r>
            <a:r>
              <a:rPr lang="en-US" sz="2400" b="0" dirty="0">
                <a:ea typeface="Tahoma" panose="020B0604030504040204"/>
                <a:cs typeface="Tahoma" panose="020B0604030504040204"/>
              </a:rPr>
              <a:t>malaria incidence and related clinical outcomes </a:t>
            </a:r>
            <a:r>
              <a:rPr lang="en-GB" sz="2400" b="0" dirty="0"/>
              <a:t>with support from Malaria Consortium</a:t>
            </a:r>
            <a:endParaRPr lang="en-GB" sz="2400" b="0" dirty="0"/>
          </a:p>
          <a:p>
            <a:pPr>
              <a:lnSpc>
                <a:spcPct val="110000"/>
              </a:lnSpc>
              <a:spcBef>
                <a:spcPts val="0"/>
              </a:spcBef>
            </a:pPr>
            <a:r>
              <a:rPr lang="en-GB" sz="2400" b="0" dirty="0"/>
              <a:t>It is a cluster-randomized hybrid effectiveness-implementation research study</a:t>
            </a:r>
            <a:endParaRPr lang="en-US" sz="2400" b="0" dirty="0">
              <a:ea typeface="Tahoma" panose="020B0604030504040204"/>
              <a:cs typeface="Tahoma" panose="020B0604030504040204"/>
            </a:endParaRPr>
          </a:p>
        </p:txBody>
      </p:sp>
      <p:sp>
        <p:nvSpPr>
          <p:cNvPr id="5" name="TextBox 4"/>
          <p:cNvSpPr txBox="1"/>
          <p:nvPr/>
        </p:nvSpPr>
        <p:spPr>
          <a:xfrm flipH="1">
            <a:off x="7825445" y="6456986"/>
            <a:ext cx="4046847" cy="261610"/>
          </a:xfrm>
          <a:prstGeom prst="rect">
            <a:avLst/>
          </a:prstGeom>
          <a:noFill/>
        </p:spPr>
        <p:txBody>
          <a:bodyPr wrap="square" rtlCol="0">
            <a:spAutoFit/>
          </a:bodyPr>
          <a:lstStyle/>
          <a:p>
            <a:pPr algn="l"/>
            <a:r>
              <a:rPr lang="en-US" sz="1100" dirty="0">
                <a:solidFill>
                  <a:schemeClr val="bg2"/>
                </a:solidFill>
              </a:rPr>
              <a:t>1. </a:t>
            </a:r>
            <a:r>
              <a:rPr lang="en-US" sz="1000" b="0" i="0" u="none" strike="noStrike" baseline="0" dirty="0">
                <a:solidFill>
                  <a:schemeClr val="bg2"/>
                </a:solidFill>
              </a:rPr>
              <a:t>World malaria report 2024. Geneva: World Health Organization; 2024</a:t>
            </a:r>
            <a:endParaRPr lang="en-GB" dirty="0"/>
          </a:p>
        </p:txBody>
      </p:sp>
      <p:pic>
        <p:nvPicPr>
          <p:cNvPr id="7" name="Picture 6"/>
          <p:cNvPicPr>
            <a:picLocks noChangeAspect="1"/>
          </p:cNvPicPr>
          <p:nvPr/>
        </p:nvPicPr>
        <p:blipFill>
          <a:blip r:embed="rId1"/>
          <a:stretch>
            <a:fillRect/>
          </a:stretch>
        </p:blipFill>
        <p:spPr>
          <a:xfrm>
            <a:off x="6318612" y="1677333"/>
            <a:ext cx="5097064" cy="3866202"/>
          </a:xfrm>
          <a:prstGeom prst="rect">
            <a:avLst/>
          </a:prstGeom>
        </p:spPr>
      </p:pic>
      <p:pic>
        <p:nvPicPr>
          <p:cNvPr id="6" name="Picture 5" descr="A red circle with a black insect on it&#10;&#10;Description automatically generated"/>
          <p:cNvPicPr>
            <a:picLocks noChangeAspect="1"/>
          </p:cNvPicPr>
          <p:nvPr/>
        </p:nvPicPr>
        <p:blipFill>
          <a:blip r:embed="rId2"/>
          <a:stretch>
            <a:fillRect/>
          </a:stretch>
        </p:blipFill>
        <p:spPr>
          <a:xfrm>
            <a:off x="7405290" y="6132624"/>
            <a:ext cx="1386285" cy="7020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049125" cy="791524"/>
          </a:xfrm>
        </p:spPr>
        <p:txBody>
          <a:bodyPr>
            <a:normAutofit/>
          </a:bodyPr>
          <a:lstStyle/>
          <a:p>
            <a:r>
              <a:rPr lang="en-GB" sz="4000" b="0" dirty="0"/>
              <a:t>Areas Eligible for PMC in Nigeria</a:t>
            </a:r>
            <a:endParaRPr lang="en-GB" sz="4000" b="0" dirty="0"/>
          </a:p>
        </p:txBody>
      </p:sp>
      <p:sp>
        <p:nvSpPr>
          <p:cNvPr id="5" name="TextBox 4"/>
          <p:cNvSpPr txBox="1"/>
          <p:nvPr/>
        </p:nvSpPr>
        <p:spPr>
          <a:xfrm flipH="1">
            <a:off x="7825445" y="6456986"/>
            <a:ext cx="4046847" cy="261610"/>
          </a:xfrm>
          <a:prstGeom prst="rect">
            <a:avLst/>
          </a:prstGeom>
          <a:noFill/>
        </p:spPr>
        <p:txBody>
          <a:bodyPr wrap="square" rtlCol="0">
            <a:spAutoFit/>
          </a:bodyPr>
          <a:lstStyle/>
          <a:p>
            <a:pPr algn="l"/>
            <a:r>
              <a:rPr lang="en-US" sz="1100" dirty="0">
                <a:solidFill>
                  <a:schemeClr val="bg2"/>
                </a:solidFill>
              </a:rPr>
              <a:t>1. </a:t>
            </a:r>
            <a:r>
              <a:rPr lang="en-US" sz="1000" b="0" i="0" u="none" strike="noStrike" baseline="0" dirty="0">
                <a:solidFill>
                  <a:schemeClr val="bg2"/>
                </a:solidFill>
              </a:rPr>
              <a:t>World malaria report 2024. Geneva: World Health Organization; 2024</a:t>
            </a:r>
            <a:endParaRPr lang="en-GB" dirty="0"/>
          </a:p>
        </p:txBody>
      </p:sp>
      <p:pic>
        <p:nvPicPr>
          <p:cNvPr id="6" name="Picture 5" descr="A red circle with a black insect on it&#10;&#10;Description automatically generated"/>
          <p:cNvPicPr>
            <a:picLocks noChangeAspect="1"/>
          </p:cNvPicPr>
          <p:nvPr/>
        </p:nvPicPr>
        <p:blipFill>
          <a:blip r:embed="rId1"/>
          <a:stretch>
            <a:fillRect/>
          </a:stretch>
        </p:blipFill>
        <p:spPr>
          <a:xfrm>
            <a:off x="7405290" y="6132624"/>
            <a:ext cx="1386285" cy="702060"/>
          </a:xfrm>
          <a:prstGeom prst="rect">
            <a:avLst/>
          </a:prstGeom>
        </p:spPr>
      </p:pic>
      <p:pic>
        <p:nvPicPr>
          <p:cNvPr id="9" name="Content Placeholder 8"/>
          <p:cNvPicPr>
            <a:picLocks noGrp="1" noChangeAspect="1"/>
          </p:cNvPicPr>
          <p:nvPr>
            <p:ph idx="1"/>
          </p:nvPr>
        </p:nvPicPr>
        <p:blipFill>
          <a:blip r:embed="rId2"/>
          <a:stretch>
            <a:fillRect/>
          </a:stretch>
        </p:blipFill>
        <p:spPr>
          <a:xfrm>
            <a:off x="3640513" y="1183963"/>
            <a:ext cx="4112835" cy="4753627"/>
          </a:xfrm>
          <a:prstGeom prst="rect">
            <a:avLst/>
          </a:prstGeom>
        </p:spPr>
      </p:pic>
      <p:pic>
        <p:nvPicPr>
          <p:cNvPr id="10" name="Picture 9"/>
          <p:cNvPicPr>
            <a:picLocks noChangeAspect="1"/>
          </p:cNvPicPr>
          <p:nvPr/>
        </p:nvPicPr>
        <p:blipFill>
          <a:blip r:embed="rId3"/>
          <a:stretch>
            <a:fillRect/>
          </a:stretch>
        </p:blipFill>
        <p:spPr>
          <a:xfrm>
            <a:off x="4660528" y="997997"/>
            <a:ext cx="2426071" cy="893410"/>
          </a:xfrm>
          <a:prstGeom prst="rect">
            <a:avLst/>
          </a:prstGeom>
        </p:spPr>
      </p:pic>
      <p:pic>
        <p:nvPicPr>
          <p:cNvPr id="11" name="Picture 10"/>
          <p:cNvPicPr>
            <a:picLocks noChangeAspect="1"/>
          </p:cNvPicPr>
          <p:nvPr/>
        </p:nvPicPr>
        <p:blipFill>
          <a:blip r:embed="rId4"/>
          <a:stretch>
            <a:fillRect/>
          </a:stretch>
        </p:blipFill>
        <p:spPr>
          <a:xfrm>
            <a:off x="5136051" y="5422593"/>
            <a:ext cx="1121761" cy="4938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2" y="34208"/>
            <a:ext cx="12157508" cy="965917"/>
          </a:xfrm>
        </p:spPr>
        <p:txBody>
          <a:bodyPr>
            <a:normAutofit/>
          </a:bodyPr>
          <a:lstStyle/>
          <a:p>
            <a:r>
              <a:rPr lang="en-US" sz="3600" b="0" dirty="0"/>
              <a:t>Overview of the PMC Study</a:t>
            </a:r>
            <a:endParaRPr lang="en-US" sz="3600" b="0" dirty="0"/>
          </a:p>
        </p:txBody>
      </p:sp>
      <p:sp>
        <p:nvSpPr>
          <p:cNvPr id="3" name="Content Placeholder 2"/>
          <p:cNvSpPr>
            <a:spLocks noGrp="1"/>
          </p:cNvSpPr>
          <p:nvPr>
            <p:ph idx="1"/>
          </p:nvPr>
        </p:nvSpPr>
        <p:spPr>
          <a:xfrm>
            <a:off x="367867" y="1413607"/>
            <a:ext cx="11319308" cy="4658293"/>
          </a:xfrm>
        </p:spPr>
        <p:txBody>
          <a:bodyPr/>
          <a:lstStyle/>
          <a:p>
            <a:endParaRPr lang="en-US" dirty="0"/>
          </a:p>
        </p:txBody>
      </p:sp>
      <p:pic>
        <p:nvPicPr>
          <p:cNvPr id="4" name="Picture 3"/>
          <p:cNvPicPr>
            <a:picLocks noChangeAspect="1"/>
          </p:cNvPicPr>
          <p:nvPr/>
        </p:nvPicPr>
        <p:blipFill>
          <a:blip r:embed="rId1"/>
          <a:stretch>
            <a:fillRect/>
          </a:stretch>
        </p:blipFill>
        <p:spPr>
          <a:xfrm>
            <a:off x="673768" y="1882375"/>
            <a:ext cx="5422232" cy="4189525"/>
          </a:xfrm>
          <a:prstGeom prst="rect">
            <a:avLst/>
          </a:prstGeom>
        </p:spPr>
      </p:pic>
      <p:sp>
        <p:nvSpPr>
          <p:cNvPr id="5" name="TextBox 4"/>
          <p:cNvSpPr txBox="1"/>
          <p:nvPr/>
        </p:nvSpPr>
        <p:spPr>
          <a:xfrm>
            <a:off x="6605820" y="1413607"/>
            <a:ext cx="4747980" cy="4917055"/>
          </a:xfrm>
          <a:prstGeom prst="rect">
            <a:avLst/>
          </a:prstGeom>
        </p:spPr>
        <p:txBody>
          <a:bodyPr vert="horz" lIns="91440" tIns="45720" rIns="91440" bIns="45720" rtlCol="0">
            <a:normAutofit fontScale="85000" lnSpcReduction="10000"/>
          </a:bodyPr>
          <a:lstStyle/>
          <a:p>
            <a:pPr>
              <a:lnSpc>
                <a:spcPct val="90000"/>
              </a:lnSpc>
              <a:spcAft>
                <a:spcPts val="600"/>
              </a:spcAft>
            </a:pPr>
            <a:r>
              <a:rPr lang="en-GB" sz="2400" b="1" dirty="0">
                <a:solidFill>
                  <a:srgbClr val="44546A">
                    <a:lumMod val="90000"/>
                    <a:lumOff val="10000"/>
                  </a:srgbClr>
                </a:solidFill>
                <a:latin typeface="Calibri" panose="020F0502020204030204"/>
              </a:rPr>
              <a:t>Donor</a:t>
            </a:r>
            <a:r>
              <a:rPr lang="en-GB" sz="2800" b="1" dirty="0">
                <a:solidFill>
                  <a:prstClr val="black"/>
                </a:solidFill>
                <a:latin typeface="Calibri" panose="020F0502020204030204"/>
              </a:rPr>
              <a:t> </a:t>
            </a:r>
            <a:endParaRPr lang="en-GB" sz="2800" dirty="0">
              <a:solidFill>
                <a:prstClr val="black"/>
              </a:solidFill>
              <a:latin typeface="Calibri" panose="020F0502020204030204"/>
            </a:endParaRPr>
          </a:p>
          <a:p>
            <a:pPr>
              <a:lnSpc>
                <a:spcPct val="90000"/>
              </a:lnSpc>
              <a:spcAft>
                <a:spcPts val="600"/>
              </a:spcAft>
            </a:pPr>
            <a:r>
              <a:rPr lang="en-GB" sz="2000" dirty="0">
                <a:solidFill>
                  <a:prstClr val="black"/>
                </a:solidFill>
                <a:latin typeface="Calibri" panose="020F0502020204030204"/>
              </a:rPr>
              <a:t>Bill &amp; Melinda Gates Foundation (BMGF)</a:t>
            </a:r>
            <a:endParaRPr lang="en-GB" sz="2000" dirty="0">
              <a:solidFill>
                <a:prstClr val="black"/>
              </a:solidFill>
              <a:latin typeface="Calibri" panose="020F0502020204030204"/>
            </a:endParaRPr>
          </a:p>
          <a:p>
            <a:pPr>
              <a:lnSpc>
                <a:spcPct val="90000"/>
              </a:lnSpc>
              <a:spcAft>
                <a:spcPts val="600"/>
              </a:spcAft>
            </a:pPr>
            <a:r>
              <a:rPr lang="en-GB" sz="2400" b="1" dirty="0">
                <a:solidFill>
                  <a:srgbClr val="44546A">
                    <a:lumMod val="90000"/>
                    <a:lumOff val="10000"/>
                  </a:srgbClr>
                </a:solidFill>
              </a:rPr>
              <a:t>Implementer</a:t>
            </a:r>
            <a:r>
              <a:rPr lang="en-GB" sz="2000" b="1" dirty="0">
                <a:solidFill>
                  <a:srgbClr val="44546A">
                    <a:lumMod val="90000"/>
                    <a:lumOff val="10000"/>
                  </a:srgbClr>
                </a:solidFill>
              </a:rPr>
              <a:t> </a:t>
            </a:r>
            <a:endParaRPr lang="en-GB" sz="2000" dirty="0">
              <a:solidFill>
                <a:prstClr val="black"/>
              </a:solidFill>
              <a:latin typeface="Calibri" panose="020F0502020204030204"/>
            </a:endParaRPr>
          </a:p>
          <a:p>
            <a:pPr>
              <a:lnSpc>
                <a:spcPct val="90000"/>
              </a:lnSpc>
              <a:spcAft>
                <a:spcPts val="600"/>
              </a:spcAft>
            </a:pPr>
            <a:r>
              <a:rPr lang="en-GB" sz="2000" dirty="0">
                <a:solidFill>
                  <a:prstClr val="black"/>
                </a:solidFill>
                <a:latin typeface="Calibri" panose="020F0502020204030204"/>
              </a:rPr>
              <a:t>NMEP and Malaria Consortium</a:t>
            </a:r>
            <a:endParaRPr lang="en-GB" sz="2000" dirty="0">
              <a:solidFill>
                <a:prstClr val="black"/>
              </a:solidFill>
              <a:latin typeface="Calibri" panose="020F0502020204030204"/>
            </a:endParaRPr>
          </a:p>
          <a:p>
            <a:pPr>
              <a:lnSpc>
                <a:spcPct val="90000"/>
              </a:lnSpc>
              <a:spcAft>
                <a:spcPts val="600"/>
              </a:spcAft>
            </a:pPr>
            <a:r>
              <a:rPr lang="en-GB" sz="2400" b="1" dirty="0">
                <a:solidFill>
                  <a:srgbClr val="44546A">
                    <a:lumMod val="90000"/>
                    <a:lumOff val="10000"/>
                  </a:srgbClr>
                </a:solidFill>
                <a:latin typeface="Calibri" panose="020F0502020204030204"/>
              </a:rPr>
              <a:t>Length of project </a:t>
            </a:r>
            <a:endParaRPr lang="en-GB" sz="2400" b="1" dirty="0">
              <a:solidFill>
                <a:srgbClr val="44546A">
                  <a:lumMod val="90000"/>
                  <a:lumOff val="10000"/>
                </a:srgbClr>
              </a:solidFill>
              <a:latin typeface="Calibri" panose="020F0502020204030204"/>
            </a:endParaRPr>
          </a:p>
          <a:p>
            <a:pPr>
              <a:lnSpc>
                <a:spcPct val="90000"/>
              </a:lnSpc>
              <a:spcAft>
                <a:spcPts val="600"/>
              </a:spcAft>
            </a:pPr>
            <a:r>
              <a:rPr lang="en-GB" sz="2000" dirty="0">
                <a:solidFill>
                  <a:prstClr val="black"/>
                </a:solidFill>
                <a:latin typeface="Calibri" panose="020F0502020204030204"/>
              </a:rPr>
              <a:t>4 years</a:t>
            </a:r>
            <a:endParaRPr lang="en-GB" sz="2000" dirty="0">
              <a:solidFill>
                <a:prstClr val="black"/>
              </a:solidFill>
              <a:latin typeface="Calibri" panose="020F0502020204030204"/>
            </a:endParaRPr>
          </a:p>
          <a:p>
            <a:pPr>
              <a:lnSpc>
                <a:spcPct val="90000"/>
              </a:lnSpc>
              <a:spcAft>
                <a:spcPts val="600"/>
              </a:spcAft>
            </a:pPr>
            <a:r>
              <a:rPr lang="en-GB" sz="2400" b="1" dirty="0">
                <a:solidFill>
                  <a:srgbClr val="44546A">
                    <a:lumMod val="90000"/>
                    <a:lumOff val="10000"/>
                  </a:srgbClr>
                </a:solidFill>
                <a:latin typeface="Calibri" panose="020F0502020204030204"/>
              </a:rPr>
              <a:t>Partners </a:t>
            </a:r>
            <a:endParaRPr lang="en-GB" sz="2400" b="1" dirty="0">
              <a:solidFill>
                <a:srgbClr val="44546A">
                  <a:lumMod val="90000"/>
                  <a:lumOff val="10000"/>
                </a:srgbClr>
              </a:solidFill>
              <a:latin typeface="Calibri" panose="020F0502020204030204"/>
            </a:endParaRPr>
          </a:p>
          <a:p>
            <a:pPr indent="-228600">
              <a:lnSpc>
                <a:spcPct val="90000"/>
              </a:lnSpc>
              <a:spcAft>
                <a:spcPts val="600"/>
              </a:spcAft>
              <a:buFont typeface="Arial" panose="020B0604020202020204" pitchFamily="34" charset="0"/>
              <a:buChar char="•"/>
            </a:pPr>
            <a:r>
              <a:rPr lang="en-GB" sz="2000" dirty="0">
                <a:solidFill>
                  <a:prstClr val="black"/>
                </a:solidFill>
                <a:latin typeface="Calibri" panose="020F0502020204030204"/>
              </a:rPr>
              <a:t>Federal Ministry of Health</a:t>
            </a:r>
            <a:endParaRPr lang="en-GB" sz="2000" dirty="0">
              <a:solidFill>
                <a:prstClr val="black"/>
              </a:solidFill>
              <a:latin typeface="Calibri" panose="020F0502020204030204"/>
            </a:endParaRPr>
          </a:p>
          <a:p>
            <a:pPr indent="-228600">
              <a:lnSpc>
                <a:spcPct val="90000"/>
              </a:lnSpc>
              <a:spcAft>
                <a:spcPts val="600"/>
              </a:spcAft>
              <a:buFont typeface="Arial" panose="020B0604020202020204" pitchFamily="34" charset="0"/>
              <a:buChar char="•"/>
            </a:pPr>
            <a:r>
              <a:rPr lang="en-GB" sz="2000" dirty="0">
                <a:solidFill>
                  <a:prstClr val="black"/>
                </a:solidFill>
                <a:latin typeface="Calibri" panose="020F0502020204030204"/>
              </a:rPr>
              <a:t>National Primary Health Care Development </a:t>
            </a:r>
            <a:endParaRPr lang="en-GB" sz="2000" dirty="0">
              <a:solidFill>
                <a:prstClr val="black"/>
              </a:solidFill>
              <a:latin typeface="Calibri" panose="020F0502020204030204"/>
            </a:endParaRPr>
          </a:p>
          <a:p>
            <a:pPr>
              <a:lnSpc>
                <a:spcPct val="90000"/>
              </a:lnSpc>
              <a:spcAft>
                <a:spcPts val="600"/>
              </a:spcAft>
            </a:pPr>
            <a:r>
              <a:rPr lang="en-GB" sz="2000" dirty="0">
                <a:solidFill>
                  <a:prstClr val="black"/>
                </a:solidFill>
                <a:latin typeface="Calibri" panose="020F0502020204030204"/>
              </a:rPr>
              <a:t>     Agency (NPHCDA) </a:t>
            </a:r>
            <a:endParaRPr lang="en-GB" sz="2000" dirty="0">
              <a:solidFill>
                <a:prstClr val="black"/>
              </a:solidFill>
              <a:latin typeface="Calibri" panose="020F0502020204030204"/>
            </a:endParaRPr>
          </a:p>
          <a:p>
            <a:pPr indent="-228600">
              <a:lnSpc>
                <a:spcPct val="90000"/>
              </a:lnSpc>
              <a:spcAft>
                <a:spcPts val="600"/>
              </a:spcAft>
              <a:buFont typeface="Arial" panose="020B0604020202020204" pitchFamily="34" charset="0"/>
              <a:buChar char="•"/>
            </a:pPr>
            <a:r>
              <a:rPr lang="en-GB" sz="2000" dirty="0">
                <a:solidFill>
                  <a:prstClr val="black"/>
                </a:solidFill>
                <a:latin typeface="Calibri" panose="020F0502020204030204"/>
              </a:rPr>
              <a:t>National Malaria Elimination Program (NMEP)</a:t>
            </a:r>
            <a:endParaRPr lang="en-GB" sz="2000" dirty="0">
              <a:solidFill>
                <a:prstClr val="black"/>
              </a:solidFill>
              <a:latin typeface="Calibri" panose="020F0502020204030204"/>
            </a:endParaRPr>
          </a:p>
          <a:p>
            <a:pPr indent="-228600">
              <a:lnSpc>
                <a:spcPct val="90000"/>
              </a:lnSpc>
              <a:spcAft>
                <a:spcPts val="600"/>
              </a:spcAft>
              <a:buFont typeface="Arial" panose="020B0604020202020204" pitchFamily="34" charset="0"/>
              <a:buChar char="•"/>
            </a:pPr>
            <a:r>
              <a:rPr lang="en-GB" sz="2000" dirty="0">
                <a:solidFill>
                  <a:prstClr val="black"/>
                </a:solidFill>
                <a:latin typeface="Calibri" panose="020F0502020204030204"/>
              </a:rPr>
              <a:t>National Agency for Food and Drug   Administration and Control (NAFDAC)</a:t>
            </a:r>
            <a:endParaRPr lang="en-GB" sz="2000" dirty="0">
              <a:solidFill>
                <a:prstClr val="black"/>
              </a:solidFill>
              <a:latin typeface="Calibri" panose="020F0502020204030204"/>
            </a:endParaRPr>
          </a:p>
          <a:p>
            <a:pPr indent="-228600">
              <a:lnSpc>
                <a:spcPct val="90000"/>
              </a:lnSpc>
              <a:spcAft>
                <a:spcPts val="600"/>
              </a:spcAft>
              <a:buFont typeface="Arial" panose="020B0604020202020204" pitchFamily="34" charset="0"/>
              <a:buChar char="•"/>
            </a:pPr>
            <a:r>
              <a:rPr lang="en-GB" sz="2000" dirty="0">
                <a:solidFill>
                  <a:prstClr val="black"/>
                </a:solidFill>
                <a:latin typeface="Calibri" panose="020F0502020204030204"/>
              </a:rPr>
              <a:t>London School of Hygiene &amp; Tropical Medicine </a:t>
            </a:r>
            <a:endParaRPr lang="en-GB" sz="2000" dirty="0">
              <a:solidFill>
                <a:prstClr val="black"/>
              </a:solidFill>
              <a:latin typeface="Calibri" panose="020F0502020204030204"/>
            </a:endParaRPr>
          </a:p>
          <a:p>
            <a:pPr indent="-228600">
              <a:lnSpc>
                <a:spcPct val="90000"/>
              </a:lnSpc>
              <a:spcAft>
                <a:spcPts val="600"/>
              </a:spcAft>
              <a:buFont typeface="Arial" panose="020B0604020202020204" pitchFamily="34" charset="0"/>
              <a:buChar char="•"/>
            </a:pPr>
            <a:r>
              <a:rPr lang="en-GB" sz="2000" dirty="0">
                <a:solidFill>
                  <a:prstClr val="black"/>
                </a:solidFill>
                <a:latin typeface="Calibri" panose="020F0502020204030204"/>
              </a:rPr>
              <a:t>Nigerian Institute of Medical Research (NIMR)</a:t>
            </a:r>
            <a:endParaRPr lang="en-GB" sz="2000" dirty="0">
              <a:solidFill>
                <a:prstClr val="black"/>
              </a:solidFill>
              <a:latin typeface="Calibri" panose="020F0502020204030204"/>
            </a:endParaRPr>
          </a:p>
          <a:p>
            <a:pPr indent="-228600">
              <a:lnSpc>
                <a:spcPct val="90000"/>
              </a:lnSpc>
              <a:spcAft>
                <a:spcPts val="600"/>
              </a:spcAft>
              <a:buFont typeface="Arial" panose="020B0604020202020204" pitchFamily="34" charset="0"/>
              <a:buChar char="•"/>
            </a:pPr>
            <a:r>
              <a:rPr lang="en-GB" sz="2000" dirty="0">
                <a:solidFill>
                  <a:prstClr val="black"/>
                </a:solidFill>
                <a:latin typeface="Calibri" panose="020F0502020204030204"/>
              </a:rPr>
              <a:t>Northwestern University</a:t>
            </a:r>
            <a:r>
              <a:rPr lang="en-GB" dirty="0">
                <a:solidFill>
                  <a:prstClr val="black"/>
                </a:solidFill>
                <a:latin typeface="Calibri" panose="020F0502020204030204"/>
              </a:rPr>
              <a:t> </a:t>
            </a:r>
            <a:endParaRPr lang="en-GB" dirty="0">
              <a:solidFill>
                <a:prstClr val="black"/>
              </a:solidFill>
              <a:latin typeface="Calibri" panose="020F0502020204030204"/>
            </a:endParaRPr>
          </a:p>
        </p:txBody>
      </p:sp>
      <p:pic>
        <p:nvPicPr>
          <p:cNvPr id="6" name="Picture 5" descr="A red circle with a black insect on it&#10;&#10;Description automatically generated"/>
          <p:cNvPicPr>
            <a:picLocks noChangeAspect="1"/>
          </p:cNvPicPr>
          <p:nvPr/>
        </p:nvPicPr>
        <p:blipFill>
          <a:blip r:embed="rId2"/>
          <a:stretch>
            <a:fillRect/>
          </a:stretch>
        </p:blipFill>
        <p:spPr>
          <a:xfrm>
            <a:off x="7536376" y="6188118"/>
            <a:ext cx="1255200" cy="6356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74e9968a4_0_40"/>
          <p:cNvSpPr txBox="1">
            <a:spLocks noGrp="1"/>
          </p:cNvSpPr>
          <p:nvPr>
            <p:ph type="title"/>
          </p:nvPr>
        </p:nvSpPr>
        <p:spPr>
          <a:xfrm>
            <a:off x="0" y="1"/>
            <a:ext cx="12192000" cy="59055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b="1" dirty="0">
                <a:solidFill>
                  <a:schemeClr val="bg2">
                    <a:lumMod val="90000"/>
                    <a:lumOff val="10000"/>
                  </a:schemeClr>
                </a:solidFill>
              </a:rPr>
              <a:t>Project purpose, design, </a:t>
            </a:r>
            <a:r>
              <a:rPr lang="en-US" sz="3600" dirty="0">
                <a:solidFill>
                  <a:schemeClr val="bg2">
                    <a:lumMod val="90000"/>
                    <a:lumOff val="10000"/>
                  </a:schemeClr>
                </a:solidFill>
              </a:rPr>
              <a:t>o</a:t>
            </a:r>
            <a:r>
              <a:rPr lang="en-US" sz="3600" b="1" dirty="0">
                <a:solidFill>
                  <a:schemeClr val="bg2">
                    <a:lumMod val="90000"/>
                    <a:lumOff val="10000"/>
                  </a:schemeClr>
                </a:solidFill>
              </a:rPr>
              <a:t>bjectives and end-points</a:t>
            </a:r>
            <a:endParaRPr sz="3600" b="1" dirty="0">
              <a:solidFill>
                <a:schemeClr val="bg2">
                  <a:lumMod val="90000"/>
                  <a:lumOff val="10000"/>
                </a:schemeClr>
              </a:solidFill>
            </a:endParaRPr>
          </a:p>
        </p:txBody>
      </p:sp>
      <p:sp>
        <p:nvSpPr>
          <p:cNvPr id="172" name="Google Shape;172;gd74e9968a4_0_40"/>
          <p:cNvSpPr/>
          <p:nvPr/>
        </p:nvSpPr>
        <p:spPr>
          <a:xfrm>
            <a:off x="2132847" y="886848"/>
            <a:ext cx="9326880" cy="505292"/>
          </a:xfrm>
          <a:prstGeom prst="rect">
            <a:avLst/>
          </a:prstGeom>
          <a:solidFill>
            <a:schemeClr val="accent6">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342900" indent="-3429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rPr>
              <a:t>o catalyze decision making in Nigeria regarding the policy adoption of PMC</a:t>
            </a:r>
            <a:endParaRPr lang="en-US" sz="2000" dirty="0">
              <a:solidFill>
                <a:schemeClr val="bg1"/>
              </a:solidFill>
            </a:endParaRPr>
          </a:p>
        </p:txBody>
      </p:sp>
      <p:sp>
        <p:nvSpPr>
          <p:cNvPr id="174" name="Google Shape;174;gd74e9968a4_0_40"/>
          <p:cNvSpPr/>
          <p:nvPr/>
        </p:nvSpPr>
        <p:spPr>
          <a:xfrm>
            <a:off x="2132847" y="4022873"/>
            <a:ext cx="9326880" cy="2754220"/>
          </a:xfrm>
          <a:prstGeom prst="rect">
            <a:avLst/>
          </a:prstGeom>
          <a:solidFill>
            <a:schemeClr val="accent6">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indent="0">
              <a:buNone/>
            </a:pPr>
            <a:r>
              <a:rPr lang="en-US" sz="2000" b="1" i="1" dirty="0">
                <a:solidFill>
                  <a:schemeClr val="bg1"/>
                </a:solidFill>
              </a:rPr>
              <a:t>Impact end-points:</a:t>
            </a:r>
            <a:endParaRPr lang="en-US" sz="2000" b="1" i="1" dirty="0">
              <a:solidFill>
                <a:schemeClr val="bg1"/>
              </a:solidFill>
            </a:endParaRPr>
          </a:p>
          <a:p>
            <a:pPr marL="342900" indent="-342900">
              <a:buFont typeface="Arial" panose="020B0604020202020204" pitchFamily="34" charset="0"/>
              <a:buChar char="•"/>
            </a:pPr>
            <a:r>
              <a:rPr lang="en-US" sz="2000" dirty="0">
                <a:solidFill>
                  <a:schemeClr val="bg1"/>
                </a:solidFill>
              </a:rPr>
              <a:t>Incidence rate of </a:t>
            </a:r>
            <a:r>
              <a:rPr lang="en-US" sz="2000" dirty="0" err="1">
                <a:solidFill>
                  <a:schemeClr val="bg1"/>
                </a:solidFill>
              </a:rPr>
              <a:t>parasitologically</a:t>
            </a:r>
            <a:r>
              <a:rPr lang="en-US" sz="2000" dirty="0">
                <a:solidFill>
                  <a:schemeClr val="bg1"/>
                </a:solidFill>
              </a:rPr>
              <a:t>-confirmed clinical malaria cases in children 2-18 months presenting to selected sentinel facilities over the first 18 months of implementation</a:t>
            </a: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Protective effectiveness of SP treatments as measured by the percentage reduction in the incidence of malaria associated with receipt of SP in the last 28 days</a:t>
            </a:r>
            <a:endParaRPr lang="en-US" sz="2000" dirty="0">
              <a:solidFill>
                <a:schemeClr val="bg1"/>
              </a:solidFill>
            </a:endParaRPr>
          </a:p>
          <a:p>
            <a:pPr marL="0" indent="0">
              <a:buNone/>
            </a:pPr>
            <a:r>
              <a:rPr lang="en-US" sz="2000" b="1" i="1" dirty="0">
                <a:solidFill>
                  <a:schemeClr val="bg1"/>
                </a:solidFill>
              </a:rPr>
              <a:t>Feasibility end-points</a:t>
            </a:r>
            <a:endParaRPr lang="en-US" sz="2000" b="1" i="1" dirty="0">
              <a:solidFill>
                <a:schemeClr val="bg1"/>
              </a:solidFill>
            </a:endParaRPr>
          </a:p>
          <a:p>
            <a:pPr marL="342900" indent="-342900">
              <a:buFont typeface="Arial" panose="020B0604020202020204" pitchFamily="34" charset="0"/>
              <a:buChar char="•"/>
            </a:pPr>
            <a:r>
              <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each scheduled dose of SP, the percentage of children who received the dose in question on time or within four weeks following the scheduled date</a:t>
            </a:r>
            <a:endParaRPr lang="en-US" sz="2000" dirty="0">
              <a:solidFill>
                <a:schemeClr val="bg1"/>
              </a:solidFill>
            </a:endParaRPr>
          </a:p>
        </p:txBody>
      </p:sp>
      <p:sp>
        <p:nvSpPr>
          <p:cNvPr id="3" name="Google Shape;172;gd74e9968a4_0_40"/>
          <p:cNvSpPr/>
          <p:nvPr/>
        </p:nvSpPr>
        <p:spPr>
          <a:xfrm>
            <a:off x="2132847" y="2406428"/>
            <a:ext cx="9326880" cy="1548343"/>
          </a:xfrm>
          <a:prstGeom prst="rect">
            <a:avLst/>
          </a:prstGeom>
          <a:solidFill>
            <a:schemeClr val="accent6">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342900" lvl="0" indent="-342900">
              <a:buSzPts val="1000"/>
              <a:buFont typeface="Wingdings" panose="05000000000000000000" pitchFamily="2" charset="2"/>
              <a:buChar char="§"/>
              <a:tabLst>
                <a:tab pos="457200" algn="l"/>
              </a:tabLst>
            </a:pPr>
            <a:r>
              <a:rPr lang="en-US" sz="2000" dirty="0">
                <a:solidFill>
                  <a:schemeClr val="bg1"/>
                </a:solidFill>
                <a:ea typeface="Times New Roman" panose="02020603050405020304" pitchFamily="18" charset="0"/>
                <a:cs typeface="Times New Roman" panose="02020603050405020304" pitchFamily="18" charset="0"/>
              </a:rPr>
              <a:t>M</a:t>
            </a:r>
            <a:r>
              <a:rPr lang="en-US" sz="2000" dirty="0">
                <a:solidFill>
                  <a:schemeClr val="bg1"/>
                </a:solidFill>
                <a:effectLst/>
                <a:ea typeface="Times New Roman" panose="02020603050405020304" pitchFamily="18" charset="0"/>
                <a:cs typeface="Times New Roman" panose="02020603050405020304" pitchFamily="18" charset="0"/>
              </a:rPr>
              <a:t>easure the effectiveness of PMC when delivered through the EPI </a:t>
            </a:r>
            <a:r>
              <a:rPr lang="en-US" sz="2000" dirty="0">
                <a:solidFill>
                  <a:schemeClr val="bg1"/>
                </a:solidFill>
                <a:effectLst/>
                <a:ea typeface="Times New Roman" panose="02020603050405020304" pitchFamily="18" charset="0"/>
                <a:cs typeface="Times New Roman" panose="02020603050405020304" pitchFamily="18" charset="0"/>
              </a:rPr>
              <a:t>and other complementary platforms</a:t>
            </a:r>
            <a:endParaRPr lang="en-US" sz="2000" dirty="0">
              <a:solidFill>
                <a:schemeClr val="bg1"/>
              </a:solidFill>
              <a:effectLst/>
              <a:ea typeface="Times New Roman" panose="02020603050405020304" pitchFamily="18" charset="0"/>
              <a:cs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US" sz="2000" dirty="0">
                <a:solidFill>
                  <a:schemeClr val="bg1"/>
                </a:solidFill>
                <a:ea typeface="Times New Roman" panose="02020603050405020304" pitchFamily="18" charset="0"/>
                <a:cs typeface="Times New Roman" panose="02020603050405020304" pitchFamily="18" charset="0"/>
              </a:rPr>
              <a:t>A</a:t>
            </a:r>
            <a:r>
              <a:rPr lang="en-US" sz="2000" dirty="0">
                <a:solidFill>
                  <a:schemeClr val="bg1"/>
                </a:solidFill>
                <a:effectLst/>
                <a:ea typeface="Times New Roman" panose="02020603050405020304" pitchFamily="18" charset="0"/>
                <a:cs typeface="Times New Roman" panose="02020603050405020304" pitchFamily="18" charset="0"/>
              </a:rPr>
              <a:t>ssess the operational feasibility of implementing PMC, and identify context-relevant solutions to key barriers </a:t>
            </a:r>
            <a:endParaRPr lang="en-GB" sz="2000" dirty="0">
              <a:solidFill>
                <a:schemeClr val="bg1"/>
              </a:solidFill>
              <a:effectLst/>
              <a:ea typeface="Times New Roman" panose="02020603050405020304" pitchFamily="18" charset="0"/>
              <a:cs typeface="Times New Roman" panose="02020603050405020304" pitchFamily="18" charset="0"/>
            </a:endParaRPr>
          </a:p>
          <a:p>
            <a:pPr marL="342900" lvl="0" indent="-342900">
              <a:buSzPts val="1000"/>
              <a:buFont typeface="Wingdings" panose="05000000000000000000" pitchFamily="2" charset="2"/>
              <a:buChar char="§"/>
              <a:tabLst>
                <a:tab pos="457200" algn="l"/>
              </a:tabLst>
            </a:pPr>
            <a:r>
              <a:rPr lang="en-GB" sz="2000" dirty="0">
                <a:solidFill>
                  <a:schemeClr val="bg1"/>
                </a:solidFill>
                <a:ea typeface="Times New Roman" panose="02020603050405020304" pitchFamily="18" charset="0"/>
                <a:cs typeface="Times New Roman" panose="02020603050405020304" pitchFamily="18" charset="0"/>
              </a:rPr>
              <a:t>Assess the cost-effectiveness of the models of PMC delivery </a:t>
            </a:r>
            <a:endParaRPr lang="en-US" sz="2000" dirty="0">
              <a:solidFill>
                <a:schemeClr val="bg1"/>
              </a:solidFill>
              <a:effectLst/>
              <a:ea typeface="Times New Roman" panose="02020603050405020304" pitchFamily="18" charset="0"/>
              <a:cs typeface="Times New Roman" panose="02020603050405020304" pitchFamily="18" charset="0"/>
            </a:endParaRPr>
          </a:p>
        </p:txBody>
      </p:sp>
      <p:sp>
        <p:nvSpPr>
          <p:cNvPr id="4" name="Google Shape;171;gd74e9968a4_0_40"/>
          <p:cNvSpPr/>
          <p:nvPr/>
        </p:nvSpPr>
        <p:spPr>
          <a:xfrm>
            <a:off x="163254" y="886848"/>
            <a:ext cx="1596212" cy="505292"/>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bg1"/>
                </a:solidFill>
              </a:rPr>
              <a:t>Purpose</a:t>
            </a:r>
            <a:endParaRPr lang="en-US" sz="2000" b="1" dirty="0">
              <a:solidFill>
                <a:schemeClr val="bg1"/>
              </a:solidFill>
            </a:endParaRPr>
          </a:p>
        </p:txBody>
      </p:sp>
      <p:sp>
        <p:nvSpPr>
          <p:cNvPr id="5" name="Google Shape;173;gd74e9968a4_0_40"/>
          <p:cNvSpPr/>
          <p:nvPr/>
        </p:nvSpPr>
        <p:spPr>
          <a:xfrm>
            <a:off x="163254" y="4016449"/>
            <a:ext cx="1596212" cy="2746246"/>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000" b="1" dirty="0">
                <a:solidFill>
                  <a:schemeClr val="bg1"/>
                </a:solidFill>
              </a:rPr>
              <a:t>Primary</a:t>
            </a:r>
            <a:r>
              <a:rPr lang="en-US" sz="2000" b="1" dirty="0"/>
              <a:t> </a:t>
            </a:r>
            <a:r>
              <a:rPr lang="en-US" sz="2000" b="1" dirty="0">
                <a:solidFill>
                  <a:schemeClr val="bg1"/>
                </a:solidFill>
              </a:rPr>
              <a:t>endpoints </a:t>
            </a:r>
            <a:endParaRPr lang="en-US" sz="2000" b="1" dirty="0">
              <a:solidFill>
                <a:schemeClr val="bg1"/>
              </a:solidFill>
            </a:endParaRPr>
          </a:p>
        </p:txBody>
      </p:sp>
      <p:sp>
        <p:nvSpPr>
          <p:cNvPr id="6" name="Google Shape;171;gd74e9968a4_0_40"/>
          <p:cNvSpPr/>
          <p:nvPr/>
        </p:nvSpPr>
        <p:spPr>
          <a:xfrm>
            <a:off x="163254" y="2401462"/>
            <a:ext cx="1596212" cy="1548343"/>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000"/>
              <a:tabLst>
                <a:tab pos="457200" algn="l"/>
              </a:tabLst>
            </a:pPr>
            <a:r>
              <a:rPr lang="en-US" sz="2000" dirty="0">
                <a:solidFill>
                  <a:schemeClr val="bg1"/>
                </a:solidFill>
                <a:cs typeface="Times New Roman" panose="02020603050405020304" pitchFamily="18" charset="0"/>
              </a:rPr>
              <a:t>Objectives</a:t>
            </a:r>
            <a:endParaRPr sz="2000" dirty="0">
              <a:solidFill>
                <a:schemeClr val="bg1"/>
              </a:solidFill>
              <a:cs typeface="Times New Roman" panose="02020603050405020304" pitchFamily="18" charset="0"/>
            </a:endParaRPr>
          </a:p>
        </p:txBody>
      </p:sp>
      <p:sp>
        <p:nvSpPr>
          <p:cNvPr id="8" name="Google Shape;172;gd74e9968a4_0_40"/>
          <p:cNvSpPr/>
          <p:nvPr/>
        </p:nvSpPr>
        <p:spPr>
          <a:xfrm>
            <a:off x="2132847" y="1501304"/>
            <a:ext cx="9326880" cy="787177"/>
          </a:xfrm>
          <a:prstGeom prst="rect">
            <a:avLst/>
          </a:prstGeom>
          <a:solidFill>
            <a:schemeClr val="accent6">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342900" indent="-342900">
              <a:buFont typeface="Arial" panose="020B0604020202020204" pitchFamily="34" charset="0"/>
              <a:buChar char="•"/>
            </a:pPr>
            <a:r>
              <a:rPr lang="en-GB" sz="2000" dirty="0">
                <a:solidFill>
                  <a:schemeClr val="bg1"/>
                </a:solidFill>
                <a:effectLst/>
                <a:latin typeface="Calibri" panose="020F0502020204030204"/>
                <a:ea typeface="Calibri" panose="020F0502020204030204" pitchFamily="34" charset="0"/>
                <a:cs typeface="Times New Roman" panose="02020603050405020304" pitchFamily="18" charset="0"/>
              </a:rPr>
              <a:t>Hybrid effectiveness-implementation design (</a:t>
            </a:r>
            <a:r>
              <a:rPr lang="en-GB" sz="2000" dirty="0">
                <a:solidFill>
                  <a:schemeClr val="bg1"/>
                </a:solidFill>
                <a:latin typeface="Calibri" panose="020F0502020204030204"/>
                <a:ea typeface="Calibri" panose="020F0502020204030204" pitchFamily="34" charset="0"/>
                <a:cs typeface="Times New Roman" panose="02020603050405020304" pitchFamily="18" charset="0"/>
              </a:rPr>
              <a:t>T</a:t>
            </a:r>
            <a:r>
              <a:rPr lang="en-GB" sz="2000" dirty="0">
                <a:solidFill>
                  <a:schemeClr val="bg1"/>
                </a:solidFill>
                <a:effectLst/>
                <a:latin typeface="Calibri" panose="020F0502020204030204"/>
                <a:ea typeface="Calibri" panose="020F0502020204030204" pitchFamily="34" charset="0"/>
                <a:cs typeface="Times New Roman" panose="02020603050405020304" pitchFamily="18" charset="0"/>
              </a:rPr>
              <a:t>ype 2)</a:t>
            </a:r>
            <a:endParaRPr lang="en-GB" sz="2000" dirty="0">
              <a:solidFill>
                <a:schemeClr val="bg1"/>
              </a:solidFill>
              <a:effectLst/>
              <a:latin typeface="Calibri" panose="020F0502020204030204"/>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chemeClr val="bg1"/>
                </a:solidFill>
                <a:latin typeface="Calibri" panose="020F0502020204030204"/>
              </a:rPr>
              <a:t>Two-arm cluster-randomized controlled trial </a:t>
            </a:r>
            <a:endParaRPr lang="en-US" sz="2000" dirty="0">
              <a:solidFill>
                <a:schemeClr val="bg1"/>
              </a:solidFill>
              <a:latin typeface="Calibri" panose="020F0502020204030204"/>
            </a:endParaRPr>
          </a:p>
        </p:txBody>
      </p:sp>
      <p:sp>
        <p:nvSpPr>
          <p:cNvPr id="9" name="Google Shape;171;gd74e9968a4_0_40"/>
          <p:cNvSpPr/>
          <p:nvPr/>
        </p:nvSpPr>
        <p:spPr>
          <a:xfrm>
            <a:off x="163254" y="1542141"/>
            <a:ext cx="1596212" cy="764775"/>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000" b="1" dirty="0"/>
          </a:p>
          <a:p>
            <a:pPr algn="ctr"/>
            <a:r>
              <a:rPr lang="en-US" sz="2000" b="1" dirty="0">
                <a:solidFill>
                  <a:schemeClr val="bg1"/>
                </a:solidFill>
              </a:rPr>
              <a:t>Design</a:t>
            </a:r>
            <a:endParaRPr lang="en-US" sz="2000" b="1" dirty="0">
              <a:solidFill>
                <a:schemeClr val="bg1"/>
              </a:solidFill>
            </a:endParaRPr>
          </a:p>
          <a:p>
            <a:pPr marL="0" lvl="0" indent="0" algn="ctr" rtl="0">
              <a:spcBef>
                <a:spcPts val="0"/>
              </a:spcBef>
              <a:spcAft>
                <a:spcPts val="0"/>
              </a:spcAft>
              <a:buNone/>
            </a:pPr>
            <a:endParaRPr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4495F608-3EA2-434D-A9CC-F3B098FC0651}" type="slidenum">
              <a:rPr kumimoji="0" lang="en-GB" sz="1200" b="0" i="0" u="none" strike="noStrike" kern="1200" cap="none" spc="0" normalizeH="0" baseline="0" noProof="0" smtClean="0">
                <a:ln>
                  <a:noFill/>
                </a:ln>
                <a:solidFill>
                  <a:srgbClr val="004750">
                    <a:tint val="75000"/>
                  </a:srgbClr>
                </a:solidFill>
                <a:effectLst/>
                <a:uLnTx/>
                <a:uFillTx/>
                <a:latin typeface="Calibri" panose="020F0502020204030204"/>
                <a:ea typeface="+mn-ea"/>
                <a:cs typeface="+mn-cs"/>
              </a:rPr>
            </a:fld>
            <a:endParaRPr kumimoji="0" lang="en-GB" sz="1200" b="0" i="0" u="none" strike="noStrike" kern="1200" cap="none" spc="0" normalizeH="0" baseline="0" noProof="0">
              <a:ln>
                <a:noFill/>
              </a:ln>
              <a:solidFill>
                <a:srgbClr val="004750">
                  <a:tint val="75000"/>
                </a:srgbClr>
              </a:solidFill>
              <a:effectLst/>
              <a:uLnTx/>
              <a:uFillTx/>
              <a:latin typeface="Calibri" panose="020F0502020204030204"/>
              <a:ea typeface="+mn-ea"/>
              <a:cs typeface="+mn-cs"/>
            </a:endParaRPr>
          </a:p>
        </p:txBody>
      </p:sp>
      <p:sp>
        <p:nvSpPr>
          <p:cNvPr id="6" name="Rectangle 5"/>
          <p:cNvSpPr/>
          <p:nvPr/>
        </p:nvSpPr>
        <p:spPr>
          <a:xfrm>
            <a:off x="4876801" y="971551"/>
            <a:ext cx="3397104" cy="4686300"/>
          </a:xfrm>
          <a:prstGeom prst="rect">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2200" b="1"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rPr>
              <a:t>Pharmacovigilance</a:t>
            </a:r>
            <a:endParaRPr kumimoji="0" lang="en-GB" sz="2200" b="1"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22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rPr>
              <a:t>Passive adverse event (AE) reporting will be implemented in all study facilities </a:t>
            </a:r>
            <a:endParaRPr kumimoji="0" lang="en-GB" sz="22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GB" sz="22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22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rPr>
              <a:t>Active AE monitoring in a cohort of children will be implemented in two health facilities in each study arm</a:t>
            </a:r>
            <a:endParaRPr kumimoji="0" lang="en-GB" sz="22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426306" y="971550"/>
            <a:ext cx="3356119" cy="4686301"/>
          </a:xfrm>
          <a:prstGeom prst="rect">
            <a:avLst/>
          </a:prstGeom>
          <a:solidFill>
            <a:schemeClr val="accent6">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srgbClr val="F7EDE3"/>
                </a:solidFill>
                <a:effectLst/>
                <a:uLnTx/>
                <a:uFillTx/>
                <a:latin typeface="Calibri" panose="020F0502020204030204"/>
                <a:ea typeface="+mn-ea"/>
                <a:cs typeface="+mn-cs"/>
              </a:rPr>
              <a:t>Sentinel surveillance</a:t>
            </a:r>
            <a:endParaRPr kumimoji="0" lang="en-US" sz="2000" b="1" i="0" u="none" strike="noStrike" kern="1200" cap="none" spc="0" normalizeH="0" baseline="0" noProof="0" dirty="0">
              <a:ln>
                <a:noFill/>
              </a:ln>
              <a:solidFill>
                <a:srgbClr val="F7EDE3"/>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rPr>
              <a:t>One HF per ward selected </a:t>
            </a:r>
            <a:endPar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rPr>
              <a:t>HMIS reporting strengthened in these sites</a:t>
            </a:r>
            <a:endPar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rPr>
              <a:t>HMIS tool (Child Health Register) will be used to record PMC data</a:t>
            </a:r>
            <a:endPar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GB" sz="2000" dirty="0">
              <a:solidFill>
                <a:srgbClr val="F7EDE3"/>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GB" sz="2000" dirty="0">
              <a:solidFill>
                <a:srgbClr val="F7EDE3"/>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GB" sz="2000" dirty="0">
              <a:solidFill>
                <a:srgbClr val="F7EDE3"/>
              </a:solidFill>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defRPr/>
            </a:pPr>
            <a:endParaRPr kumimoji="0" lang="en-US" sz="2000" b="0" i="0" u="none" strike="noStrike" kern="1200" cap="none" spc="0" normalizeH="0" baseline="0" noProof="0" dirty="0">
              <a:ln>
                <a:noFill/>
              </a:ln>
              <a:solidFill>
                <a:srgbClr val="F7EDE3"/>
              </a:solidFill>
              <a:effectLst/>
              <a:uLnTx/>
              <a:uFillTx/>
              <a:latin typeface="Calibri" panose="020F0502020204030204"/>
              <a:ea typeface="+mn-ea"/>
              <a:cs typeface="+mn-cs"/>
            </a:endParaRPr>
          </a:p>
        </p:txBody>
      </p:sp>
      <p:sp>
        <p:nvSpPr>
          <p:cNvPr id="8" name="TextBox 7"/>
          <p:cNvSpPr txBox="1"/>
          <p:nvPr/>
        </p:nvSpPr>
        <p:spPr>
          <a:xfrm>
            <a:off x="0" y="22225"/>
            <a:ext cx="12192000" cy="646331"/>
          </a:xfrm>
          <a:prstGeom prst="rect">
            <a:avLst/>
          </a:prstGeom>
          <a:solidFill>
            <a:schemeClr val="accent6">
              <a:lumMod val="7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Description of intervention</a:t>
            </a:r>
            <a:endParaRPr kumimoji="0" lang="en-US" sz="3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 name="Rectangle 9"/>
          <p:cNvSpPr/>
          <p:nvPr/>
        </p:nvSpPr>
        <p:spPr>
          <a:xfrm>
            <a:off x="495300" y="971550"/>
            <a:ext cx="4229100" cy="4686300"/>
          </a:xfrm>
          <a:prstGeom prst="rect">
            <a:avLst/>
          </a:prstGeom>
          <a:solidFill>
            <a:schemeClr val="accent6">
              <a:lumMod val="7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2400" b="1"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GB" sz="2400" b="1"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rPr>
              <a:t>Intervention</a:t>
            </a:r>
            <a:endParaRPr kumimoji="0" lang="en-GB" sz="2400" b="1"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22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rPr>
              <a:t>Health facility staff were trained to offer six scheduled doses of SP linked to the EPI and vitamin A supplementation at 10wks, 14wks, 6mo, 9mo, 12mo and 15mo </a:t>
            </a:r>
            <a:endParaRPr kumimoji="0" lang="en-GB" sz="22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22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rPr>
              <a:t>Additional ‘pragmatic’  (unscheduled) doses are offered whenever eligible children visit the facility outside of the EPI &amp; VAS schedule up to 18 months of age</a:t>
            </a:r>
            <a:endParaRPr kumimoji="0" lang="en-GB" sz="22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GB" sz="2000" b="0" i="0" u="none" strike="noStrike" kern="1200" cap="none" spc="0" normalizeH="0" baseline="0" noProof="0" dirty="0">
              <a:ln>
                <a:noFill/>
              </a:ln>
              <a:solidFill>
                <a:srgbClr val="F7EDE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red circle with a black insect on it&#10;&#10;Description automatically generated"/>
          <p:cNvPicPr>
            <a:picLocks noChangeAspect="1"/>
          </p:cNvPicPr>
          <p:nvPr/>
        </p:nvPicPr>
        <p:blipFill>
          <a:blip r:embed="rId1"/>
          <a:stretch>
            <a:fillRect/>
          </a:stretch>
        </p:blipFill>
        <p:spPr>
          <a:xfrm>
            <a:off x="7498276" y="6221075"/>
            <a:ext cx="1255200" cy="6356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81050"/>
          </a:xfrm>
        </p:spPr>
        <p:txBody>
          <a:bodyPr>
            <a:normAutofit/>
          </a:bodyPr>
          <a:lstStyle/>
          <a:p>
            <a:r>
              <a:rPr lang="en-US" sz="4000" b="0" dirty="0"/>
              <a:t>PMC Dosing Schedule</a:t>
            </a:r>
            <a:endParaRPr lang="en-US" sz="4000" b="0" dirty="0"/>
          </a:p>
        </p:txBody>
      </p:sp>
      <p:pic>
        <p:nvPicPr>
          <p:cNvPr id="6" name="Content Placeholder 5" descr="Diagram&#10;&#10;Description automatically generated with medium confidence"/>
          <p:cNvPicPr>
            <a:picLocks noGrp="1" noChangeAspect="1"/>
          </p:cNvPicPr>
          <p:nvPr>
            <p:ph idx="1"/>
          </p:nvPr>
        </p:nvPicPr>
        <p:blipFill rotWithShape="1">
          <a:blip r:embed="rId1">
            <a:extLst>
              <a:ext uri="{28A0092B-C50C-407E-A947-70E740481C1C}">
                <a14:useLocalDpi xmlns:a14="http://schemas.microsoft.com/office/drawing/2010/main" val="0"/>
              </a:ext>
            </a:extLst>
          </a:blip>
          <a:srcRect l="450" t="12015" r="875" b="14764"/>
          <a:stretch>
            <a:fillRect/>
          </a:stretch>
        </p:blipFill>
        <p:spPr bwMode="auto">
          <a:xfrm>
            <a:off x="714055" y="1391185"/>
            <a:ext cx="10430933" cy="4353857"/>
          </a:xfrm>
          <a:prstGeom prst="rect">
            <a:avLst/>
          </a:prstGeom>
          <a:ln>
            <a:noFill/>
          </a:ln>
        </p:spPr>
      </p:pic>
      <p:pic>
        <p:nvPicPr>
          <p:cNvPr id="4" name="Picture 3" descr="A red circle with a black insect on it&#10;&#10;Description automatically generated"/>
          <p:cNvPicPr>
            <a:picLocks noChangeAspect="1"/>
          </p:cNvPicPr>
          <p:nvPr/>
        </p:nvPicPr>
        <p:blipFill>
          <a:blip r:embed="rId2"/>
          <a:stretch>
            <a:fillRect/>
          </a:stretch>
        </p:blipFill>
        <p:spPr>
          <a:xfrm>
            <a:off x="7536376" y="6188118"/>
            <a:ext cx="1255200" cy="6356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C Theme">
  <a:themeElements>
    <a:clrScheme name="MC Theme 2024">
      <a:dk1>
        <a:sysClr val="windowText" lastClr="000000"/>
      </a:dk1>
      <a:lt1>
        <a:srgbClr val="FFFFFF"/>
      </a:lt1>
      <a:dk2>
        <a:srgbClr val="004750"/>
      </a:dk2>
      <a:lt2>
        <a:srgbClr val="FFFFFF"/>
      </a:lt2>
      <a:accent1>
        <a:srgbClr val="007167"/>
      </a:accent1>
      <a:accent2>
        <a:srgbClr val="66AAA0"/>
      </a:accent2>
      <a:accent3>
        <a:srgbClr val="1FA3B2"/>
      </a:accent3>
      <a:accent4>
        <a:srgbClr val="6BB4D9"/>
      </a:accent4>
      <a:accent5>
        <a:srgbClr val="CBFFDB"/>
      </a:accent5>
      <a:accent6>
        <a:srgbClr val="C8DCE3"/>
      </a:accent6>
      <a:hlink>
        <a:srgbClr val="66B4AF"/>
      </a:hlink>
      <a:folHlink>
        <a:srgbClr val="715BB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C Theme">
  <a:themeElements>
    <a:clrScheme name="MC Theme 2024">
      <a:dk1>
        <a:sysClr val="windowText" lastClr="000000"/>
      </a:dk1>
      <a:lt1>
        <a:srgbClr val="FFFFFF"/>
      </a:lt1>
      <a:dk2>
        <a:srgbClr val="004750"/>
      </a:dk2>
      <a:lt2>
        <a:srgbClr val="FFFFFF"/>
      </a:lt2>
      <a:accent1>
        <a:srgbClr val="007167"/>
      </a:accent1>
      <a:accent2>
        <a:srgbClr val="66AAA0"/>
      </a:accent2>
      <a:accent3>
        <a:srgbClr val="1FA3B2"/>
      </a:accent3>
      <a:accent4>
        <a:srgbClr val="6BB4D9"/>
      </a:accent4>
      <a:accent5>
        <a:srgbClr val="CBFFDB"/>
      </a:accent5>
      <a:accent6>
        <a:srgbClr val="C8DCE3"/>
      </a:accent6>
      <a:hlink>
        <a:srgbClr val="66B4AF"/>
      </a:hlink>
      <a:folHlink>
        <a:srgbClr val="715BB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9468</Words>
  <Application>WPS Presentation</Application>
  <PresentationFormat>Widescreen</PresentationFormat>
  <Paragraphs>246</Paragraphs>
  <Slides>22</Slides>
  <Notes>2</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22</vt:i4>
      </vt:variant>
    </vt:vector>
  </HeadingPairs>
  <TitlesOfParts>
    <vt:vector size="44" baseType="lpstr">
      <vt:lpstr>Arial</vt:lpstr>
      <vt:lpstr>SimSun</vt:lpstr>
      <vt:lpstr>Wingdings</vt:lpstr>
      <vt:lpstr>Arial</vt:lpstr>
      <vt:lpstr>Calibri</vt:lpstr>
      <vt:lpstr>Calibri</vt:lpstr>
      <vt:lpstr>Tahoma</vt:lpstr>
      <vt:lpstr>Times New Roman</vt:lpstr>
      <vt:lpstr>Microsoft YaHei</vt:lpstr>
      <vt:lpstr>Arial Unicode MS</vt:lpstr>
      <vt:lpstr>Aptos</vt:lpstr>
      <vt:lpstr>Segoe UI</vt:lpstr>
      <vt:lpstr>Times New Roman</vt:lpstr>
      <vt:lpstr>Aharoni</vt:lpstr>
      <vt:lpstr>Calibri Light</vt:lpstr>
      <vt:lpstr>Aptos</vt:lpstr>
      <vt:lpstr>Calibri Light</vt:lpstr>
      <vt:lpstr>Yu Gothic UI Semibold</vt:lpstr>
      <vt:lpstr>Office Theme</vt:lpstr>
      <vt:lpstr>Custom Design</vt:lpstr>
      <vt:lpstr>1_MC Theme</vt:lpstr>
      <vt:lpstr>MC Theme</vt:lpstr>
      <vt:lpstr>NIGERIA</vt:lpstr>
      <vt:lpstr>Presentation Outline</vt:lpstr>
      <vt:lpstr>Background  </vt:lpstr>
      <vt:lpstr>Background</vt:lpstr>
      <vt:lpstr>Areas Eligible for PMC in Nigeria</vt:lpstr>
      <vt:lpstr>Overview of the PMC Study</vt:lpstr>
      <vt:lpstr>Project purpose, design, objectives and end-points</vt:lpstr>
      <vt:lpstr>PowerPoint 演示文稿</vt:lpstr>
      <vt:lpstr>PMC Dosing Schedule</vt:lpstr>
      <vt:lpstr>Questions the study wants to answer</vt:lpstr>
      <vt:lpstr>Study Framework </vt:lpstr>
      <vt:lpstr>Results: One-year implementation of PMC from September 2023 to August 2024</vt:lpstr>
      <vt:lpstr>PMC data flowchart</vt:lpstr>
      <vt:lpstr>Some results from PMC process evaluation: qualitative component</vt:lpstr>
      <vt:lpstr>Objectives</vt:lpstr>
      <vt:lpstr>PowerPoint 演示文稿</vt:lpstr>
      <vt:lpstr>PowerPoint 演示文稿</vt:lpstr>
      <vt:lpstr>PowerPoint 演示文稿</vt:lpstr>
      <vt:lpstr>PowerPoint 演示文稿</vt:lpstr>
      <vt:lpstr>Conclusion</vt:lpstr>
      <vt:lpstr>PowerPoint 演示文稿</vt:lpstr>
      <vt:lpstr>Merci, Akpe, Thank you, 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Abena Poku-Awuku</dc:creator>
  <cp:lastModifiedBy>flex 5 i5</cp:lastModifiedBy>
  <cp:revision>229</cp:revision>
  <dcterms:created xsi:type="dcterms:W3CDTF">2023-03-09T12:42:00Z</dcterms:created>
  <dcterms:modified xsi:type="dcterms:W3CDTF">2025-03-04T09:45:34Z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D8D0B2FD1A1043F6A3752826E6455F53_13</vt:lpwstr>
  </property>
  <property fmtid="{D5CDD505-2E9C-101B-9397-08002B2CF9AE}" pid="3" name="KSOProductBuildVer">
    <vt:lpwstr>2057-12.2.0.20341</vt:lpwstr>
  </property>
</Properties>
</file>