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Lst>
  <p:notesMasterIdLst>
    <p:notesMasterId r:id="rId8"/>
  </p:notesMasterIdLst>
  <p:sldIdLst>
    <p:sldId id="258" r:id="rId5"/>
    <p:sldId id="257" r:id="rId6"/>
    <p:sldId id="16765483" r:id="rId7"/>
    <p:sldId id="341" r:id="rId9"/>
    <p:sldId id="16765456" r:id="rId10"/>
    <p:sldId id="16765455" r:id="rId11"/>
    <p:sldId id="16765458" r:id="rId12"/>
    <p:sldId id="16765471" r:id="rId13"/>
    <p:sldId id="16765470" r:id="rId14"/>
    <p:sldId id="3370" r:id="rId15"/>
    <p:sldId id="869" r:id="rId16"/>
    <p:sldId id="3365" r:id="rId17"/>
    <p:sldId id="3334" r:id="rId18"/>
    <p:sldId id="262" r:id="rId19"/>
    <p:sldId id="16765472" r:id="rId20"/>
    <p:sldId id="16765474" r:id="rId21"/>
    <p:sldId id="16765475" r:id="rId22"/>
    <p:sldId id="16765476" r:id="rId23"/>
    <p:sldId id="16765477" r:id="rId24"/>
    <p:sldId id="16765478" r:id="rId25"/>
    <p:sldId id="16765479" r:id="rId26"/>
    <p:sldId id="16765480" r:id="rId27"/>
    <p:sldId id="259"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1" autoAdjust="0"/>
    <p:restoredTop sz="94660"/>
  </p:normalViewPr>
  <p:slideViewPr>
    <p:cSldViewPr snapToGrid="0">
      <p:cViewPr varScale="1">
        <p:scale>
          <a:sx n="113" d="100"/>
          <a:sy n="113" d="100"/>
        </p:scale>
        <p:origin x="5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notesMaster" Target="notesMasters/notesMaster1.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chartUserShapes" Target="../drawings/drawing1.xml"/><Relationship Id="rId1" Type="http://schemas.openxmlformats.org/officeDocument/2006/relationships/oleObject" Target="file:///C:\Users\DELL\Downloads\2024%20SMC%20Data%20Administrative%2011_11.xlsx" TargetMode="External"/></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chartUserShapes" Target="../drawings/drawing2.xml"/><Relationship Id="rId1" Type="http://schemas.openxmlformats.org/officeDocument/2006/relationships/oleObject" Target="file:///C:\Users\DELL\Downloads\2024%20SMC%20Data%20Administrative%2011_11.xlsx" TargetMode="External"/></Relationships>
</file>

<file path=ppt/charts/_rels/chart3.xml.rels><?xml version="1.0" encoding="UTF-8" standalone="yes"?>
<Relationships xmlns="http://schemas.openxmlformats.org/package/2006/relationships"><Relationship Id="rId5" Type="http://schemas.microsoft.com/office/2011/relationships/chartColorStyle" Target="colors3.xml"/><Relationship Id="rId4" Type="http://schemas.microsoft.com/office/2011/relationships/chartStyle" Target="style3.xml"/><Relationship Id="rId3" Type="http://schemas.openxmlformats.org/officeDocument/2006/relationships/chartUserShapes" Target="../drawings/drawing3.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4.xml.rels><?xml version="1.0" encoding="UTF-8" standalone="yes"?>
<Relationships xmlns="http://schemas.openxmlformats.org/package/2006/relationships"><Relationship Id="rId5" Type="http://schemas.microsoft.com/office/2011/relationships/chartColorStyle" Target="colors4.xml"/><Relationship Id="rId4" Type="http://schemas.microsoft.com/office/2011/relationships/chartStyle" Target="style4.xml"/><Relationship Id="rId3" Type="http://schemas.openxmlformats.org/officeDocument/2006/relationships/chartUserShapes" Target="../drawings/drawing4.xml"/><Relationship Id="rId2" Type="http://schemas.openxmlformats.org/officeDocument/2006/relationships/themeOverride" Target="../theme/themeOverride2.xml"/><Relationship Id="rId1" Type="http://schemas.openxmlformats.org/officeDocument/2006/relationships/oleObject" Target="https://malariaconsortiumorg-my.sharepoint.com/personal/o_ogunmola_malariaconsortium_org/Documents/Desktop/M%26E/PF%20SMC%202024%20Admin%20and%20LQAS%20coverag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26121529899573"/>
          <c:y val="0.131519089123557"/>
          <c:w val="0.915426596666382"/>
          <c:h val="0.691697988619993"/>
        </c:manualLayout>
      </c:layout>
      <c:barChart>
        <c:barDir val="col"/>
        <c:grouping val="clustered"/>
        <c:varyColors val="0"/>
        <c:ser>
          <c:idx val="0"/>
          <c:order val="0"/>
          <c:tx>
            <c:strRef>
              <c:f>'[2024 SMC Data Administrative 11_11.xlsx]Sheet1'!$B$1</c:f>
              <c:strCache>
                <c:ptCount val="1"/>
                <c:pt idx="0">
                  <c:v>Cycle 4 Retention 2023</c:v>
                </c:pt>
              </c:strCache>
            </c:strRef>
          </c:tx>
          <c:spPr>
            <a:solidFill>
              <a:schemeClr val="accent1"/>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GB" sz="1800" b="0" i="0" u="none" strike="noStrike" kern="1200" baseline="0">
                    <a:solidFill>
                      <a:schemeClr val="bg1"/>
                    </a:solidFill>
                    <a:latin typeface="Georgia" panose="02040502050405020303" pitchFamily="18" charset="0"/>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'[2024 SMC Data Administrative 11_11.xlsx]Sheet1'!$A$2:$A$11</c:f>
              <c:strCache>
                <c:ptCount val="10"/>
                <c:pt idx="0">
                  <c:v>Adamawa</c:v>
                </c:pt>
                <c:pt idx="1">
                  <c:v>Taraba</c:v>
                </c:pt>
                <c:pt idx="2">
                  <c:v>Kwara</c:v>
                </c:pt>
                <c:pt idx="3">
                  <c:v>Yobe</c:v>
                </c:pt>
                <c:pt idx="4">
                  <c:v>Niger</c:v>
                </c:pt>
                <c:pt idx="5">
                  <c:v>Kasina</c:v>
                </c:pt>
                <c:pt idx="6">
                  <c:v>Kano</c:v>
                </c:pt>
                <c:pt idx="7">
                  <c:v>Kaduna</c:v>
                </c:pt>
                <c:pt idx="8">
                  <c:v>Gombe</c:v>
                </c:pt>
                <c:pt idx="9">
                  <c:v>Jigawa</c:v>
                </c:pt>
              </c:strCache>
            </c:strRef>
          </c:cat>
          <c:val>
            <c:numRef>
              <c:f>'[2024 SMC Data Administrative 11_11.xlsx]Sheet1'!$B$2:$B$11</c:f>
              <c:numCache>
                <c:formatCode>0%</c:formatCode>
                <c:ptCount val="10"/>
                <c:pt idx="0">
                  <c:v>0.42</c:v>
                </c:pt>
                <c:pt idx="1">
                  <c:v>0.53</c:v>
                </c:pt>
                <c:pt idx="2">
                  <c:v>0.48</c:v>
                </c:pt>
                <c:pt idx="3">
                  <c:v>0.42</c:v>
                </c:pt>
                <c:pt idx="4">
                  <c:v>0.45</c:v>
                </c:pt>
                <c:pt idx="5">
                  <c:v>0.54</c:v>
                </c:pt>
                <c:pt idx="6">
                  <c:v>0.39</c:v>
                </c:pt>
                <c:pt idx="7">
                  <c:v>0.49</c:v>
                </c:pt>
                <c:pt idx="8">
                  <c:v>0.5</c:v>
                </c:pt>
                <c:pt idx="9">
                  <c:v>0.37</c:v>
                </c:pt>
              </c:numCache>
            </c:numRef>
          </c:val>
        </c:ser>
        <c:ser>
          <c:idx val="1"/>
          <c:order val="1"/>
          <c:tx>
            <c:strRef>
              <c:f>'[2024 SMC Data Administrative 11_11.xlsx]Sheet1'!$C$1</c:f>
              <c:strCache>
                <c:ptCount val="1"/>
                <c:pt idx="0">
                  <c:v>Cycle 4 Retention 2024</c:v>
                </c:pt>
              </c:strCache>
            </c:strRef>
          </c:tx>
          <c:spPr>
            <a:solidFill>
              <a:schemeClr val="accent2"/>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GB" sz="1800" b="0" i="0" u="none" strike="noStrike" kern="1200" baseline="0">
                    <a:solidFill>
                      <a:schemeClr val="bg1"/>
                    </a:solidFill>
                    <a:latin typeface="Georgia" panose="02040502050405020303" pitchFamily="18" charset="0"/>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'[2024 SMC Data Administrative 11_11.xlsx]Sheet1'!$A$2:$A$11</c:f>
              <c:strCache>
                <c:ptCount val="10"/>
                <c:pt idx="0">
                  <c:v>Adamawa</c:v>
                </c:pt>
                <c:pt idx="1">
                  <c:v>Taraba</c:v>
                </c:pt>
                <c:pt idx="2">
                  <c:v>Kwara</c:v>
                </c:pt>
                <c:pt idx="3">
                  <c:v>Yobe</c:v>
                </c:pt>
                <c:pt idx="4">
                  <c:v>Niger</c:v>
                </c:pt>
                <c:pt idx="5">
                  <c:v>Kasina</c:v>
                </c:pt>
                <c:pt idx="6">
                  <c:v>Kano</c:v>
                </c:pt>
                <c:pt idx="7">
                  <c:v>Kaduna</c:v>
                </c:pt>
                <c:pt idx="8">
                  <c:v>Gombe</c:v>
                </c:pt>
                <c:pt idx="9">
                  <c:v>Jigawa</c:v>
                </c:pt>
              </c:strCache>
            </c:strRef>
          </c:cat>
          <c:val>
            <c:numRef>
              <c:f>'[2024 SMC Data Administrative 11_11.xlsx]Sheet1'!$C$2:$C$11</c:f>
              <c:numCache>
                <c:formatCode>0%</c:formatCode>
                <c:ptCount val="10"/>
                <c:pt idx="0">
                  <c:v>0.889366032638458</c:v>
                </c:pt>
                <c:pt idx="1">
                  <c:v>0.886548564589583</c:v>
                </c:pt>
                <c:pt idx="2">
                  <c:v>0.860023481420027</c:v>
                </c:pt>
                <c:pt idx="3">
                  <c:v>0.73508469594299</c:v>
                </c:pt>
                <c:pt idx="4">
                  <c:v>0.771465841985017</c:v>
                </c:pt>
                <c:pt idx="5">
                  <c:v>0.837679051412235</c:v>
                </c:pt>
                <c:pt idx="6">
                  <c:v>0.743289465380288</c:v>
                </c:pt>
                <c:pt idx="7">
                  <c:v>0.825612952802976</c:v>
                </c:pt>
                <c:pt idx="8">
                  <c:v>0.686072908707191</c:v>
                </c:pt>
                <c:pt idx="9">
                  <c:v>0.668193351152501</c:v>
                </c:pt>
              </c:numCache>
            </c:numRef>
          </c:val>
        </c:ser>
        <c:dLbls>
          <c:showLegendKey val="0"/>
          <c:showVal val="1"/>
          <c:showCatName val="0"/>
          <c:showSerName val="0"/>
          <c:showPercent val="0"/>
          <c:showBubbleSize val="0"/>
        </c:dLbls>
        <c:gapWidth val="60"/>
        <c:overlap val="-7"/>
        <c:axId val="1104184207"/>
        <c:axId val="1104165071"/>
      </c:barChart>
      <c:catAx>
        <c:axId val="1104184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crossAx val="1104165071"/>
        <c:crosses val="autoZero"/>
        <c:auto val="1"/>
        <c:lblAlgn val="ctr"/>
        <c:lblOffset val="100"/>
        <c:noMultiLvlLbl val="0"/>
      </c:catAx>
      <c:valAx>
        <c:axId val="110416507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crossAx val="1104184207"/>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legend>
    <c:plotVisOnly val="1"/>
    <c:dispBlanksAs val="gap"/>
    <c:showDLblsOverMax val="0"/>
    <c:extLst>
      <c:ext uri="{0b15fc19-7d7d-44ad-8c2d-2c3a37ce22c3}">
        <chartProps xmlns="https://web.wps.cn/et/2018/main" chartId="{57450ef8-7b60-4673-8698-f120ee450a61}"/>
      </c:ext>
    </c:extLst>
  </c:chart>
  <c:spPr>
    <a:noFill/>
    <a:ln>
      <a:solidFill>
        <a:schemeClr val="accent1"/>
      </a:solidFill>
    </a:ln>
    <a:effectLst/>
  </c:spPr>
  <c:txPr>
    <a:bodyPr/>
    <a:lstStyle/>
    <a:p>
      <a:pPr>
        <a:defRPr lang="en-GB" sz="1800">
          <a:solidFill>
            <a:schemeClr val="bg1"/>
          </a:solidFill>
          <a:latin typeface="Georgia" panose="02040502050405020303" pitchFamily="18" charset="0"/>
        </a:defRPr>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'[2024 SMC Data Administrative 11_11.xlsx]Sheet1'!$Q$24</c:f>
              <c:strCache>
                <c:ptCount val="1"/>
                <c:pt idx="0">
                  <c:v>2023 Drop-out</c:v>
                </c:pt>
              </c:strCache>
            </c:strRef>
          </c:tx>
          <c:spPr>
            <a:solidFill>
              <a:schemeClr val="accent1"/>
            </a:solidFill>
            <a:ln>
              <a:solidFill>
                <a:schemeClr val="bg2"/>
              </a:solidFill>
            </a:ln>
            <a:effectLst/>
          </c:spPr>
          <c:invertIfNegative val="0"/>
          <c:dLbls>
            <c:spPr>
              <a:noFill/>
              <a:ln>
                <a:noFill/>
              </a:ln>
              <a:effectLst/>
            </c:spPr>
            <c:txPr>
              <a:bodyPr rot="0" spcFirstLastPara="1" vertOverflow="ellipsis" vert="horz" wrap="square" lIns="38100" tIns="19050" rIns="38100" bIns="19050"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'[2024 SMC Data Administrative 11_11.xlsx]Sheet1'!$P$25:$P$34</c:f>
              <c:strCache>
                <c:ptCount val="10"/>
                <c:pt idx="0">
                  <c:v>Adamawa</c:v>
                </c:pt>
                <c:pt idx="1">
                  <c:v>Taraba</c:v>
                </c:pt>
                <c:pt idx="2">
                  <c:v>Kwara</c:v>
                </c:pt>
                <c:pt idx="3">
                  <c:v>Yobe</c:v>
                </c:pt>
                <c:pt idx="4">
                  <c:v>Niger</c:v>
                </c:pt>
                <c:pt idx="5">
                  <c:v>Kasina</c:v>
                </c:pt>
                <c:pt idx="6">
                  <c:v>Kano</c:v>
                </c:pt>
                <c:pt idx="7">
                  <c:v>Kaduna</c:v>
                </c:pt>
                <c:pt idx="8">
                  <c:v>Gombe</c:v>
                </c:pt>
                <c:pt idx="9">
                  <c:v>Jigawa</c:v>
                </c:pt>
              </c:strCache>
            </c:strRef>
          </c:cat>
          <c:val>
            <c:numRef>
              <c:f>'[2024 SMC Data Administrative 11_11.xlsx]Sheet1'!$Q$25:$Q$34</c:f>
              <c:numCache>
                <c:formatCode>_(* #,##0_);_(* \(#,##0\);_(* "-"??_);_(@_)</c:formatCode>
                <c:ptCount val="10"/>
                <c:pt idx="0">
                  <c:v>568707</c:v>
                </c:pt>
                <c:pt idx="1">
                  <c:v>217558</c:v>
                </c:pt>
                <c:pt idx="2">
                  <c:v>327813</c:v>
                </c:pt>
                <c:pt idx="3">
                  <c:v>600278</c:v>
                </c:pt>
                <c:pt idx="4">
                  <c:v>748814</c:v>
                </c:pt>
                <c:pt idx="5">
                  <c:v>961406</c:v>
                </c:pt>
                <c:pt idx="6">
                  <c:v>1851273</c:v>
                </c:pt>
                <c:pt idx="7">
                  <c:v>925234</c:v>
                </c:pt>
                <c:pt idx="8">
                  <c:v>448494</c:v>
                </c:pt>
                <c:pt idx="9">
                  <c:v>851396</c:v>
                </c:pt>
              </c:numCache>
            </c:numRef>
          </c:val>
        </c:ser>
        <c:ser>
          <c:idx val="1"/>
          <c:order val="1"/>
          <c:tx>
            <c:strRef>
              <c:f>'[2024 SMC Data Administrative 11_11.xlsx]Sheet1'!$R$24</c:f>
              <c:strCache>
                <c:ptCount val="1"/>
                <c:pt idx="0">
                  <c:v>2024 Drop-out</c:v>
                </c:pt>
              </c:strCache>
            </c:strRef>
          </c:tx>
          <c:spPr>
            <a:solidFill>
              <a:schemeClr val="accent2"/>
            </a:solidFill>
            <a:ln>
              <a:solidFill>
                <a:schemeClr val="accent1"/>
              </a:solidFill>
            </a:ln>
            <a:effectLst/>
          </c:spPr>
          <c:invertIfNegative val="0"/>
          <c:dLbls>
            <c:dLbl>
              <c:idx val="6"/>
              <c:layout>
                <c:manualLayout>
                  <c:x val="-0.0174714108563219"/>
                  <c:y val="0.061274509803921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0815332506628368"/>
                  <c:y val="0.083333333333333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'[2024 SMC Data Administrative 11_11.xlsx]Sheet1'!$P$25:$P$34</c:f>
              <c:strCache>
                <c:ptCount val="10"/>
                <c:pt idx="0">
                  <c:v>Adamawa</c:v>
                </c:pt>
                <c:pt idx="1">
                  <c:v>Taraba</c:v>
                </c:pt>
                <c:pt idx="2">
                  <c:v>Kwara</c:v>
                </c:pt>
                <c:pt idx="3">
                  <c:v>Yobe</c:v>
                </c:pt>
                <c:pt idx="4">
                  <c:v>Niger</c:v>
                </c:pt>
                <c:pt idx="5">
                  <c:v>Kasina</c:v>
                </c:pt>
                <c:pt idx="6">
                  <c:v>Kano</c:v>
                </c:pt>
                <c:pt idx="7">
                  <c:v>Kaduna</c:v>
                </c:pt>
                <c:pt idx="8">
                  <c:v>Gombe</c:v>
                </c:pt>
                <c:pt idx="9">
                  <c:v>Jigawa</c:v>
                </c:pt>
              </c:strCache>
            </c:strRef>
          </c:cat>
          <c:val>
            <c:numRef>
              <c:f>'[2024 SMC Data Administrative 11_11.xlsx]Sheet1'!$R$25:$R$34</c:f>
              <c:numCache>
                <c:formatCode>_(* #,##0_);_(* \(#,##0\);_(* "-"??_);_(@_)</c:formatCode>
                <c:ptCount val="10"/>
                <c:pt idx="0">
                  <c:v>121215</c:v>
                </c:pt>
                <c:pt idx="1">
                  <c:v>58393</c:v>
                </c:pt>
                <c:pt idx="2">
                  <c:v>93471</c:v>
                </c:pt>
                <c:pt idx="3">
                  <c:v>269479</c:v>
                </c:pt>
                <c:pt idx="4">
                  <c:v>370008</c:v>
                </c:pt>
                <c:pt idx="5">
                  <c:v>355995</c:v>
                </c:pt>
                <c:pt idx="6">
                  <c:v>903025</c:v>
                </c:pt>
                <c:pt idx="7">
                  <c:v>357649</c:v>
                </c:pt>
                <c:pt idx="8">
                  <c:v>283069</c:v>
                </c:pt>
                <c:pt idx="9">
                  <c:v>469740</c:v>
                </c:pt>
              </c:numCache>
            </c:numRef>
          </c:val>
        </c:ser>
        <c:dLbls>
          <c:showLegendKey val="0"/>
          <c:showVal val="1"/>
          <c:showCatName val="0"/>
          <c:showSerName val="0"/>
          <c:showPercent val="0"/>
          <c:showBubbleSize val="0"/>
        </c:dLbls>
        <c:gapWidth val="60"/>
        <c:overlap val="-7"/>
        <c:axId val="1087100271"/>
        <c:axId val="1087103599"/>
      </c:barChart>
      <c:catAx>
        <c:axId val="1087100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crossAx val="1087103599"/>
        <c:crosses val="autoZero"/>
        <c:auto val="1"/>
        <c:lblAlgn val="ctr"/>
        <c:lblOffset val="100"/>
        <c:noMultiLvlLbl val="0"/>
      </c:catAx>
      <c:valAx>
        <c:axId val="1087103599"/>
        <c:scaling>
          <c:orientation val="minMax"/>
        </c:scaling>
        <c:delete val="1"/>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txPr>
          <a:bodyPr rot="-60000000" spcFirstLastPara="0" vertOverflow="ellipsis" vert="horz" wrap="square"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crossAx val="10871002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en-GB" sz="1800" b="0" i="0" u="none" strike="noStrike" kern="1200" baseline="0">
              <a:solidFill>
                <a:schemeClr val="bg1"/>
              </a:solidFill>
              <a:latin typeface="Georgia" panose="02040502050405020303" pitchFamily="18" charset="0"/>
              <a:ea typeface="+mn-ea"/>
              <a:cs typeface="+mn-cs"/>
            </a:defRPr>
          </a:pPr>
        </a:p>
      </c:txPr>
    </c:legend>
    <c:plotVisOnly val="1"/>
    <c:dispBlanksAs val="gap"/>
    <c:showDLblsOverMax val="0"/>
    <c:extLst>
      <c:ext uri="{0b15fc19-7d7d-44ad-8c2d-2c3a37ce22c3}">
        <chartProps xmlns="https://web.wps.cn/et/2018/main" chartId="{e8ad8336-9cc2-4003-b038-31fe2c28b7b8}"/>
      </c:ext>
    </c:extLst>
  </c:chart>
  <c:spPr>
    <a:noFill/>
    <a:ln>
      <a:solidFill>
        <a:schemeClr val="accent1"/>
      </a:solidFill>
    </a:ln>
    <a:effectLst/>
  </c:spPr>
  <c:txPr>
    <a:bodyPr/>
    <a:lstStyle/>
    <a:p>
      <a:pPr>
        <a:defRPr lang="en-GB" sz="1800">
          <a:solidFill>
            <a:schemeClr val="bg1"/>
          </a:solidFill>
          <a:latin typeface="Georgia" panose="02040502050405020303" pitchFamily="18" charset="0"/>
        </a:defRPr>
      </a:pP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Sheet12!$B$2</c:f>
              <c:strCache>
                <c:ptCount val="1"/>
                <c:pt idx="0">
                  <c:v>C3</c:v>
                </c:pt>
              </c:strCache>
            </c:strRef>
          </c:tx>
          <c:spPr>
            <a:solidFill>
              <a:schemeClr val="accent1"/>
            </a:solidFill>
            <a:ln>
              <a:noFill/>
            </a:ln>
            <a:effectLst/>
          </c:spPr>
          <c:invertIfNegative val="0"/>
          <c:dLbls>
            <c:delete val="1"/>
          </c:dLbls>
          <c:cat>
            <c:strRef>
              <c:f>Sheet12!$A$3:$A$9</c:f>
              <c:strCache>
                <c:ptCount val="7"/>
                <c:pt idx="0">
                  <c:v>Bauchi</c:v>
                </c:pt>
                <c:pt idx="1">
                  <c:v>FCT</c:v>
                </c:pt>
                <c:pt idx="2">
                  <c:v>Kogi</c:v>
                </c:pt>
                <c:pt idx="3">
                  <c:v>Nasarawa</c:v>
                </c:pt>
                <c:pt idx="4">
                  <c:v>Oyo</c:v>
                </c:pt>
                <c:pt idx="5">
                  <c:v>Plateau</c:v>
                </c:pt>
                <c:pt idx="6">
                  <c:v>Sokoto</c:v>
                </c:pt>
              </c:strCache>
            </c:strRef>
          </c:cat>
          <c:val>
            <c:numRef>
              <c:f>Sheet12!$B$3:$B$9</c:f>
            </c:numRef>
          </c:val>
        </c:ser>
        <c:ser>
          <c:idx val="1"/>
          <c:order val="1"/>
          <c:tx>
            <c:strRef>
              <c:f>Sheet12!$C$2</c:f>
              <c:strCache>
                <c:ptCount val="1"/>
                <c:pt idx="0">
                  <c:v>Cycle 4 Retention</c:v>
                </c:pt>
              </c:strCache>
            </c:strRef>
          </c:tx>
          <c:spPr>
            <a:solidFill>
              <a:srgbClr val="00716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GB" sz="24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Sheet12!$A$3:$A$9</c:f>
              <c:strCache>
                <c:ptCount val="7"/>
                <c:pt idx="0">
                  <c:v>Bauchi</c:v>
                </c:pt>
                <c:pt idx="1">
                  <c:v>FCT</c:v>
                </c:pt>
                <c:pt idx="2">
                  <c:v>Kogi</c:v>
                </c:pt>
                <c:pt idx="3">
                  <c:v>Nasarawa</c:v>
                </c:pt>
                <c:pt idx="4">
                  <c:v>Oyo</c:v>
                </c:pt>
                <c:pt idx="5">
                  <c:v>Plateau</c:v>
                </c:pt>
                <c:pt idx="6">
                  <c:v>Sokoto</c:v>
                </c:pt>
              </c:strCache>
            </c:strRef>
          </c:cat>
          <c:val>
            <c:numRef>
              <c:f>Sheet12!$C$3:$C$9</c:f>
              <c:numCache>
                <c:formatCode>0%</c:formatCode>
                <c:ptCount val="7"/>
                <c:pt idx="0">
                  <c:v>0.977303871319216</c:v>
                </c:pt>
                <c:pt idx="1">
                  <c:v>0.929581755134703</c:v>
                </c:pt>
                <c:pt idx="2">
                  <c:v>0.893657398308026</c:v>
                </c:pt>
                <c:pt idx="3">
                  <c:v>0.895129930125879</c:v>
                </c:pt>
                <c:pt idx="4">
                  <c:v>0.981299744404293</c:v>
                </c:pt>
                <c:pt idx="5">
                  <c:v>0.978839334560495</c:v>
                </c:pt>
                <c:pt idx="6">
                  <c:v>0.86</c:v>
                </c:pt>
              </c:numCache>
            </c:numRef>
          </c:val>
        </c:ser>
        <c:ser>
          <c:idx val="2"/>
          <c:order val="2"/>
          <c:tx>
            <c:strRef>
              <c:f>Sheet12!$D$2</c:f>
              <c:strCache>
                <c:ptCount val="1"/>
                <c:pt idx="0">
                  <c:v>Cycle 4 Attrition</c:v>
                </c:pt>
              </c:strCache>
            </c:strRef>
          </c:tx>
          <c:spPr>
            <a:solidFill>
              <a:srgbClr val="66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GB" sz="24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Sheet12!$A$3:$A$9</c:f>
              <c:strCache>
                <c:ptCount val="7"/>
                <c:pt idx="0">
                  <c:v>Bauchi</c:v>
                </c:pt>
                <c:pt idx="1">
                  <c:v>FCT</c:v>
                </c:pt>
                <c:pt idx="2">
                  <c:v>Kogi</c:v>
                </c:pt>
                <c:pt idx="3">
                  <c:v>Nasarawa</c:v>
                </c:pt>
                <c:pt idx="4">
                  <c:v>Oyo</c:v>
                </c:pt>
                <c:pt idx="5">
                  <c:v>Plateau</c:v>
                </c:pt>
                <c:pt idx="6">
                  <c:v>Sokoto</c:v>
                </c:pt>
              </c:strCache>
            </c:strRef>
          </c:cat>
          <c:val>
            <c:numRef>
              <c:f>Sheet12!$D$3:$D$9</c:f>
              <c:numCache>
                <c:formatCode>0%</c:formatCode>
                <c:ptCount val="7"/>
                <c:pt idx="0">
                  <c:v>0.0426961286807843</c:v>
                </c:pt>
                <c:pt idx="1">
                  <c:v>0.050418244865297</c:v>
                </c:pt>
                <c:pt idx="2">
                  <c:v>0.136342601691974</c:v>
                </c:pt>
                <c:pt idx="3">
                  <c:v>0.124870069874121</c:v>
                </c:pt>
                <c:pt idx="4">
                  <c:v>0.0187002555957066</c:v>
                </c:pt>
                <c:pt idx="5">
                  <c:v>0.0411606654395049</c:v>
                </c:pt>
                <c:pt idx="6">
                  <c:v>0.08</c:v>
                </c:pt>
              </c:numCache>
            </c:numRef>
          </c:val>
        </c:ser>
        <c:dLbls>
          <c:showLegendKey val="0"/>
          <c:showVal val="0"/>
          <c:showCatName val="0"/>
          <c:showSerName val="0"/>
          <c:showPercent val="0"/>
          <c:showBubbleSize val="0"/>
        </c:dLbls>
        <c:gapWidth val="150"/>
        <c:axId val="871545152"/>
        <c:axId val="871536152"/>
      </c:barChart>
      <c:catAx>
        <c:axId val="87154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2400" b="0" i="0" u="none" strike="noStrike" kern="1200" baseline="0">
                <a:solidFill>
                  <a:schemeClr val="tx1">
                    <a:lumMod val="65000"/>
                    <a:lumOff val="35000"/>
                  </a:schemeClr>
                </a:solidFill>
                <a:latin typeface="Georgia" panose="02040502050405020303" pitchFamily="18" charset="0"/>
                <a:ea typeface="+mn-ea"/>
                <a:cs typeface="+mn-cs"/>
              </a:defRPr>
            </a:pPr>
          </a:p>
        </c:txPr>
        <c:crossAx val="871536152"/>
        <c:crosses val="autoZero"/>
        <c:auto val="1"/>
        <c:lblAlgn val="ctr"/>
        <c:lblOffset val="100"/>
        <c:noMultiLvlLbl val="0"/>
      </c:catAx>
      <c:valAx>
        <c:axId val="871536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GB" sz="2400" b="0" i="0" u="none" strike="noStrike" kern="1200" baseline="0">
                <a:solidFill>
                  <a:schemeClr val="tx1">
                    <a:lumMod val="65000"/>
                    <a:lumOff val="35000"/>
                  </a:schemeClr>
                </a:solidFill>
                <a:latin typeface="+mn-lt"/>
                <a:ea typeface="+mn-ea"/>
                <a:cs typeface="+mn-cs"/>
              </a:defRPr>
            </a:pPr>
          </a:p>
        </c:txPr>
        <c:crossAx val="871545152"/>
        <c:crosses val="autoZero"/>
        <c:crossBetween val="between"/>
      </c:valAx>
      <c:spPr>
        <a:noFill/>
        <a:ln>
          <a:noFill/>
        </a:ln>
        <a:effectLst/>
      </c:spPr>
    </c:plotArea>
    <c:legend>
      <c:legendPos val="b"/>
      <c:layout>
        <c:manualLayout>
          <c:xMode val="edge"/>
          <c:yMode val="edge"/>
          <c:x val="0.258841657763195"/>
          <c:y val="0.921146370013988"/>
          <c:w val="0.519501188415644"/>
          <c:h val="0.0596740785089686"/>
        </c:manualLayout>
      </c:layout>
      <c:overlay val="0"/>
      <c:spPr>
        <a:noFill/>
        <a:ln>
          <a:noFill/>
        </a:ln>
        <a:effectLst/>
      </c:spPr>
      <c:txPr>
        <a:bodyPr rot="0" spcFirstLastPara="1" vertOverflow="ellipsis" vert="horz" wrap="square" anchor="ctr" anchorCtr="1"/>
        <a:lstStyle/>
        <a:p>
          <a:pPr>
            <a:defRPr lang="en-GB" sz="2400" b="0" i="0" u="none" strike="noStrike" kern="1200" baseline="0">
              <a:solidFill>
                <a:schemeClr val="tx1">
                  <a:lumMod val="65000"/>
                  <a:lumOff val="35000"/>
                </a:schemeClr>
              </a:solidFill>
              <a:latin typeface="Georgia" panose="02040502050405020303" pitchFamily="18" charset="0"/>
              <a:ea typeface="+mn-ea"/>
              <a:cs typeface="+mn-cs"/>
            </a:defRPr>
          </a:pPr>
        </a:p>
      </c:txPr>
    </c:legend>
    <c:plotVisOnly val="1"/>
    <c:dispBlanksAs val="gap"/>
    <c:showDLblsOverMax val="0"/>
    <c:extLst>
      <c:ext uri="{0b15fc19-7d7d-44ad-8c2d-2c3a37ce22c3}">
        <chartProps xmlns="https://web.wps.cn/et/2018/main" chartId="{6d35a94a-a4a0-40ef-9648-fb7a477c4be8}"/>
      </c:ext>
    </c:extLst>
  </c:chart>
  <c:spPr>
    <a:noFill/>
    <a:ln>
      <a:noFill/>
    </a:ln>
    <a:effectLst/>
  </c:spPr>
  <c:txPr>
    <a:bodyPr/>
    <a:lstStyle/>
    <a:p>
      <a:pPr>
        <a:defRPr lang="en-GB" sz="2400"/>
      </a:pPr>
    </a:p>
  </c:txPr>
  <c:externalData r:id="rId1">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815368785194074"/>
          <c:y val="0.0617307886250327"/>
          <c:w val="0.905756850358236"/>
          <c:h val="0.770020173362441"/>
        </c:manualLayout>
      </c:layout>
      <c:barChart>
        <c:barDir val="col"/>
        <c:grouping val="clustered"/>
        <c:varyColors val="0"/>
        <c:ser>
          <c:idx val="0"/>
          <c:order val="0"/>
          <c:tx>
            <c:strRef>
              <c:f>Sheet12!$F$2</c:f>
              <c:strCache>
                <c:ptCount val="1"/>
                <c:pt idx="0">
                  <c:v>Cycle 5 Retention</c:v>
                </c:pt>
              </c:strCache>
            </c:strRef>
          </c:tx>
          <c:spPr>
            <a:solidFill>
              <a:srgbClr val="007167"/>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en-GB" sz="2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Sheet12!$E$3:$E$8</c:f>
              <c:strCache>
                <c:ptCount val="6"/>
                <c:pt idx="0">
                  <c:v>Bauchi</c:v>
                </c:pt>
                <c:pt idx="1">
                  <c:v>FCT</c:v>
                </c:pt>
                <c:pt idx="2">
                  <c:v>Kogi</c:v>
                </c:pt>
                <c:pt idx="3">
                  <c:v>Nasarawa</c:v>
                </c:pt>
                <c:pt idx="4">
                  <c:v>Oyo</c:v>
                </c:pt>
                <c:pt idx="5">
                  <c:v>Plateau</c:v>
                </c:pt>
              </c:strCache>
            </c:strRef>
          </c:cat>
          <c:val>
            <c:numRef>
              <c:f>Sheet12!$F$3:$F$8</c:f>
              <c:numCache>
                <c:formatCode>0%</c:formatCode>
                <c:ptCount val="6"/>
                <c:pt idx="0">
                  <c:v>0.903846847080124</c:v>
                </c:pt>
                <c:pt idx="1">
                  <c:v>0.955801547079221</c:v>
                </c:pt>
                <c:pt idx="2">
                  <c:v>0.749239967062334</c:v>
                </c:pt>
                <c:pt idx="3">
                  <c:v>0.804315909815476</c:v>
                </c:pt>
                <c:pt idx="4">
                  <c:v>0.951831513762698</c:v>
                </c:pt>
                <c:pt idx="5">
                  <c:v>0.975941188638848</c:v>
                </c:pt>
              </c:numCache>
            </c:numRef>
          </c:val>
        </c:ser>
        <c:ser>
          <c:idx val="1"/>
          <c:order val="1"/>
          <c:tx>
            <c:strRef>
              <c:f>Sheet12!$G$2</c:f>
              <c:strCache>
                <c:ptCount val="1"/>
                <c:pt idx="0">
                  <c:v>Cycle 5 Attrition</c:v>
                </c:pt>
              </c:strCache>
            </c:strRef>
          </c:tx>
          <c:spPr>
            <a:solidFill>
              <a:srgbClr val="66AAA0"/>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en-GB" sz="20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Sheet12!$E$3:$E$8</c:f>
              <c:strCache>
                <c:ptCount val="6"/>
                <c:pt idx="0">
                  <c:v>Bauchi</c:v>
                </c:pt>
                <c:pt idx="1">
                  <c:v>FCT</c:v>
                </c:pt>
                <c:pt idx="2">
                  <c:v>Kogi</c:v>
                </c:pt>
                <c:pt idx="3">
                  <c:v>Nasarawa</c:v>
                </c:pt>
                <c:pt idx="4">
                  <c:v>Oyo</c:v>
                </c:pt>
                <c:pt idx="5">
                  <c:v>Plateau</c:v>
                </c:pt>
              </c:strCache>
            </c:strRef>
          </c:cat>
          <c:val>
            <c:numRef>
              <c:f>Sheet12!$G$3:$G$8</c:f>
              <c:numCache>
                <c:formatCode>0%</c:formatCode>
                <c:ptCount val="6"/>
                <c:pt idx="0">
                  <c:v>0.0961531529198761</c:v>
                </c:pt>
                <c:pt idx="1">
                  <c:v>0.0441984529207788</c:v>
                </c:pt>
                <c:pt idx="2">
                  <c:v>0.250760032937666</c:v>
                </c:pt>
                <c:pt idx="3">
                  <c:v>0.195684090184524</c:v>
                </c:pt>
                <c:pt idx="4">
                  <c:v>0.0481684862373016</c:v>
                </c:pt>
                <c:pt idx="5">
                  <c:v>0.0240588113611521</c:v>
                </c:pt>
              </c:numCache>
            </c:numRef>
          </c:val>
        </c:ser>
        <c:dLbls>
          <c:showLegendKey val="0"/>
          <c:showVal val="0"/>
          <c:showCatName val="0"/>
          <c:showSerName val="0"/>
          <c:showPercent val="0"/>
          <c:showBubbleSize val="0"/>
        </c:dLbls>
        <c:gapWidth val="150"/>
        <c:axId val="229024263"/>
        <c:axId val="229028583"/>
      </c:barChart>
      <c:catAx>
        <c:axId val="229024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GB" sz="2000" b="0" i="0" u="none" strike="noStrike" kern="1200" baseline="0">
                <a:solidFill>
                  <a:schemeClr val="tx1">
                    <a:lumMod val="65000"/>
                    <a:lumOff val="35000"/>
                  </a:schemeClr>
                </a:solidFill>
                <a:latin typeface="Georgia" panose="02040502050405020303" pitchFamily="18" charset="0"/>
                <a:ea typeface="+mn-ea"/>
                <a:cs typeface="+mn-cs"/>
              </a:defRPr>
            </a:pPr>
          </a:p>
        </c:txPr>
        <c:crossAx val="229028583"/>
        <c:crosses val="autoZero"/>
        <c:auto val="1"/>
        <c:lblAlgn val="ctr"/>
        <c:lblOffset val="100"/>
        <c:noMultiLvlLbl val="0"/>
      </c:catAx>
      <c:valAx>
        <c:axId val="2290285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GB" sz="2000" b="0" i="0" u="none" strike="noStrike" kern="1200" baseline="0">
                <a:solidFill>
                  <a:schemeClr val="tx1">
                    <a:lumMod val="65000"/>
                    <a:lumOff val="35000"/>
                  </a:schemeClr>
                </a:solidFill>
                <a:latin typeface="+mn-lt"/>
                <a:ea typeface="+mn-ea"/>
                <a:cs typeface="+mn-cs"/>
              </a:defRPr>
            </a:pPr>
          </a:p>
        </c:txPr>
        <c:crossAx val="229024263"/>
        <c:crosses val="autoZero"/>
        <c:crossBetween val="between"/>
      </c:valAx>
      <c:spPr>
        <a:noFill/>
        <a:ln w="9525">
          <a:solidFill>
            <a:schemeClr val="accent3"/>
          </a:solidFill>
        </a:ln>
        <a:effectLst/>
      </c:spPr>
    </c:plotArea>
    <c:legend>
      <c:legendPos val="b"/>
      <c:layout/>
      <c:overlay val="0"/>
      <c:spPr>
        <a:noFill/>
        <a:ln>
          <a:noFill/>
        </a:ln>
        <a:effectLst/>
      </c:spPr>
      <c:txPr>
        <a:bodyPr rot="0" spcFirstLastPara="1" vertOverflow="ellipsis" vert="horz" wrap="square" anchor="ctr" anchorCtr="1"/>
        <a:lstStyle/>
        <a:p>
          <a:pPr>
            <a:defRPr lang="en-GB" sz="2000" b="0" i="0" u="none" strike="noStrike" kern="1200" baseline="0">
              <a:solidFill>
                <a:schemeClr val="tx1">
                  <a:lumMod val="65000"/>
                  <a:lumOff val="35000"/>
                </a:schemeClr>
              </a:solidFill>
              <a:latin typeface="Georgia" panose="02040502050405020303" pitchFamily="18" charset="0"/>
              <a:ea typeface="+mn-ea"/>
              <a:cs typeface="+mn-cs"/>
            </a:defRPr>
          </a:pPr>
        </a:p>
      </c:txPr>
    </c:legend>
    <c:plotVisOnly val="1"/>
    <c:dispBlanksAs val="gap"/>
    <c:showDLblsOverMax val="0"/>
    <c:extLst>
      <c:ext uri="{0b15fc19-7d7d-44ad-8c2d-2c3a37ce22c3}">
        <chartProps xmlns="https://web.wps.cn/et/2018/main" chartId="{32f17282-5051-4c79-a2ca-1f5bb4fc464b}"/>
      </c:ext>
    </c:extLst>
  </c:chart>
  <c:spPr>
    <a:noFill/>
    <a:ln>
      <a:noFill/>
    </a:ln>
    <a:effectLst/>
  </c:spPr>
  <c:txPr>
    <a:bodyPr/>
    <a:lstStyle/>
    <a:p>
      <a:pPr>
        <a:defRPr lang="en-GB" sz="2000"/>
      </a:pPr>
    </a:p>
  </c:txPr>
  <c:externalData r:id="rId1">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0.17023</cdr:x>
      <cdr:y>0.02198</cdr:y>
    </cdr:from>
    <cdr:to>
      <cdr:x>0.5</cdr:x>
      <cdr:y>0.11538</cdr:y>
    </cdr:to>
    <cdr:sp>
      <cdr:nvSpPr>
        <cdr:cNvPr id="2" name="Rectangles 1"/>
        <cdr:cNvSpPr/>
      </cdr:nvSpPr>
      <cdr:spPr xmlns:a="http://schemas.openxmlformats.org/drawingml/2006/main">
        <a:xfrm xmlns:a="http://schemas.openxmlformats.org/drawingml/2006/main">
          <a:off x="1988127" y="110837"/>
          <a:ext cx="3851563" cy="471055"/>
        </a:xfrm>
        <a:prstGeom xmlns:a="http://schemas.openxmlformats.org/drawingml/2006/main" prst="rect">
          <a:avLst/>
        </a:prstGeom>
        <a:solidFill>
          <a:srgbClr val="FFC000"/>
        </a:solidFill>
      </cdr:spPr>
      <cdr:txBody xmlns:a="http://schemas.openxmlformats.org/drawingml/2006/main">
        <a:bodyPr vertOverflow="clip" vert="horz" wrap="square" lIns="45720" tIns="45720" rIns="45720" bIns="45720" rtlCol="0" anchor="t" anchorCtr="0">
          <a:normAutofit/>
        </a:bodyPr>
        <a:lstStyle/>
        <a:p>
          <a:r>
            <a:rPr lang="en-GB" sz="2000" dirty="0">
              <a:solidFill>
                <a:schemeClr val="bg1"/>
              </a:solidFill>
              <a:latin typeface="Georgia" panose="02040502050405020303" pitchFamily="18" charset="0"/>
            </a:rPr>
            <a:t>2023 Retention Rate: </a:t>
          </a:r>
          <a:r>
            <a:rPr lang="en-GB" sz="2000" b="1" dirty="0">
              <a:solidFill>
                <a:schemeClr val="bg1"/>
              </a:solidFill>
              <a:latin typeface="Georgia" panose="02040502050405020303" pitchFamily="18" charset="0"/>
            </a:rPr>
            <a:t>45%</a:t>
          </a:r>
          <a:endParaRPr lang="en-US" sz="2000" b="1" dirty="0">
            <a:solidFill>
              <a:schemeClr val="bg1"/>
            </a:solidFill>
            <a:latin typeface="Georgia" panose="02040502050405020303" pitchFamily="18" charset="0"/>
          </a:endParaRPr>
        </a:p>
      </cdr:txBody>
    </cdr:sp>
  </cdr:relSizeAnchor>
  <cdr:relSizeAnchor xmlns:cdr="http://schemas.openxmlformats.org/drawingml/2006/chartDrawing">
    <cdr:from>
      <cdr:x>0.67102</cdr:x>
      <cdr:y>0.01923</cdr:y>
    </cdr:from>
    <cdr:to>
      <cdr:x>0.96204</cdr:x>
      <cdr:y>0.11264</cdr:y>
    </cdr:to>
    <cdr:sp>
      <cdr:nvSpPr>
        <cdr:cNvPr id="3" name="Rectangles 2"/>
        <cdr:cNvSpPr/>
      </cdr:nvSpPr>
      <cdr:spPr xmlns:a="http://schemas.openxmlformats.org/drawingml/2006/main">
        <a:xfrm xmlns:a="http://schemas.openxmlformats.org/drawingml/2006/main">
          <a:off x="7837055" y="96982"/>
          <a:ext cx="3398982" cy="471055"/>
        </a:xfrm>
        <a:prstGeom xmlns:a="http://schemas.openxmlformats.org/drawingml/2006/main" prst="rect">
          <a:avLst/>
        </a:prstGeom>
        <a:solidFill>
          <a:schemeClr val="accent5">
            <a:lumMod val="75000"/>
          </a:schemeClr>
        </a:solidFill>
      </cdr:spPr>
      <cdr:txBody xmlns:a="http://schemas.openxmlformats.org/drawingml/2006/main">
        <a:bodyPr vert="horz" wrap="squar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000" dirty="0">
              <a:solidFill>
                <a:schemeClr val="bg1"/>
              </a:solidFill>
              <a:latin typeface="Georgia" panose="02040502050405020303" pitchFamily="18" charset="0"/>
            </a:rPr>
            <a:t>2024 Retention Rate: </a:t>
          </a:r>
          <a:r>
            <a:rPr lang="en-GB" sz="2000" b="1" dirty="0">
              <a:solidFill>
                <a:schemeClr val="bg1"/>
              </a:solidFill>
              <a:latin typeface="Georgia" panose="02040502050405020303" pitchFamily="18" charset="0"/>
            </a:rPr>
            <a:t>78%</a:t>
          </a:r>
          <a:endParaRPr lang="en-US" sz="2000" b="1" dirty="0">
            <a:solidFill>
              <a:schemeClr val="bg1"/>
            </a:solidFill>
            <a:latin typeface="Georgia" panose="02040502050405020303"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0.06212</cdr:x>
      <cdr:y>0.13723</cdr:y>
    </cdr:from>
    <cdr:to>
      <cdr:x>0.4665</cdr:x>
      <cdr:y>0.22632</cdr:y>
    </cdr:to>
    <cdr:sp>
      <cdr:nvSpPr>
        <cdr:cNvPr id="2" name="Rectangles 1"/>
        <cdr:cNvSpPr/>
      </cdr:nvSpPr>
      <cdr:spPr xmlns:a="http://schemas.openxmlformats.org/drawingml/2006/main">
        <a:xfrm xmlns:a="http://schemas.openxmlformats.org/drawingml/2006/main">
          <a:off x="706580" y="711047"/>
          <a:ext cx="4599709" cy="461665"/>
        </a:xfrm>
        <a:prstGeom xmlns:a="http://schemas.openxmlformats.org/drawingml/2006/main" prst="rect">
          <a:avLst/>
        </a:prstGeom>
        <a:solidFill>
          <a:schemeClr val="accent5">
            <a:lumMod val="75000"/>
          </a:schemeClr>
        </a:solidFill>
      </cdr:spPr>
      <cdr:txBody xmlns:a="http://schemas.openxmlformats.org/drawingml/2006/main">
        <a:bodyPr vert="horz" wrap="square" lIns="45720" tIns="45720" rIns="45720" bIns="45720" rtlCol="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dirty="0">
              <a:solidFill>
                <a:schemeClr val="bg1"/>
              </a:solidFill>
              <a:latin typeface="Georgia" panose="02040502050405020303" pitchFamily="18" charset="0"/>
            </a:rPr>
            <a:t>2024 Drop-out: </a:t>
          </a:r>
          <a:r>
            <a:rPr lang="en-GB" sz="2400" b="1" dirty="0">
              <a:solidFill>
                <a:schemeClr val="bg1"/>
              </a:solidFill>
              <a:latin typeface="Georgia" panose="02040502050405020303" pitchFamily="18" charset="0"/>
            </a:rPr>
            <a:t>3,282,044</a:t>
          </a:r>
          <a:r>
            <a:rPr lang="en-GB" sz="2400" dirty="0">
              <a:solidFill>
                <a:schemeClr val="bg1"/>
              </a:solidFill>
              <a:latin typeface="Georgia" panose="02040502050405020303" pitchFamily="18" charset="0"/>
            </a:rPr>
            <a:t> </a:t>
          </a:r>
          <a:endParaRPr lang="en-GB" sz="2400" dirty="0">
            <a:solidFill>
              <a:schemeClr val="bg1"/>
            </a:solidFill>
            <a:latin typeface="Georgia" panose="02040502050405020303" pitchFamily="18" charset="0"/>
          </a:endParaRPr>
        </a:p>
      </cdr:txBody>
    </cdr:sp>
  </cdr:relSizeAnchor>
  <cdr:relSizeAnchor xmlns:cdr="http://schemas.openxmlformats.org/drawingml/2006/chartDrawing">
    <cdr:from>
      <cdr:x>0.06212</cdr:x>
      <cdr:y>0.26835</cdr:y>
    </cdr:from>
    <cdr:to>
      <cdr:x>0.4665</cdr:x>
      <cdr:y>0.42872</cdr:y>
    </cdr:to>
    <cdr:sp>
      <cdr:nvSpPr>
        <cdr:cNvPr id="3" name="Rectangles 2"/>
        <cdr:cNvSpPr/>
      </cdr:nvSpPr>
      <cdr:spPr xmlns:a="http://schemas.openxmlformats.org/drawingml/2006/main">
        <a:xfrm xmlns:a="http://schemas.openxmlformats.org/drawingml/2006/main">
          <a:off x="706589" y="1390482"/>
          <a:ext cx="4599654" cy="830997"/>
        </a:xfrm>
        <a:prstGeom xmlns:a="http://schemas.openxmlformats.org/drawingml/2006/main" prst="rect">
          <a:avLst/>
        </a:prstGeom>
        <a:solidFill>
          <a:srgbClr val="FFC000"/>
        </a:solid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dirty="0">
              <a:solidFill>
                <a:schemeClr val="bg1"/>
              </a:solidFill>
              <a:latin typeface="Georgia" panose="02040502050405020303" pitchFamily="18" charset="0"/>
            </a:rPr>
            <a:t>Reduction in Drop-out: 3,282,044 </a:t>
          </a:r>
          <a:r>
            <a:rPr lang="en-GB" sz="2400" b="1" dirty="0">
              <a:solidFill>
                <a:schemeClr val="bg1"/>
              </a:solidFill>
              <a:latin typeface="Georgia" panose="02040502050405020303" pitchFamily="18" charset="0"/>
            </a:rPr>
            <a:t>(56%)</a:t>
          </a:r>
          <a:endParaRPr lang="en-GB" sz="2400" b="1" dirty="0">
            <a:solidFill>
              <a:schemeClr val="bg1"/>
            </a:solidFill>
            <a:latin typeface="Georgia" panose="02040502050405020303"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0.6563</cdr:x>
      <cdr:y>0.91791</cdr:y>
    </cdr:from>
    <cdr:to>
      <cdr:x>0.78541</cdr:x>
      <cdr:y>0.97663</cdr:y>
    </cdr:to>
    <cdr:sp>
      <cdr:nvSpPr>
        <cdr:cNvPr id="2" name="Rectangles 1"/>
        <cdr:cNvSpPr/>
      </cdr:nvSpPr>
      <cdr:spPr xmlns:a="http://schemas.openxmlformats.org/drawingml/2006/main">
        <a:xfrm xmlns:a="http://schemas.openxmlformats.org/drawingml/2006/main">
          <a:off x="7172878" y="5470271"/>
          <a:ext cx="1411111" cy="349957"/>
        </a:xfrm>
        <a:prstGeom xmlns:a="http://schemas.openxmlformats.org/drawingml/2006/main" prst="rect">
          <a:avLst/>
        </a:prstGeom>
        <a:solidFill>
          <a:schemeClr val="bg1"/>
        </a:solidFill>
        <a:ln>
          <a:solidFill>
            <a:schemeClr val="tx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Overflow="clip" vert="horz" wrap="none" lIns="45720" tIns="45720" rIns="45720" bIns="45720" anchor="t" anchorCtr="0">
          <a:normAutofit/>
        </a:bodyPr>
        <a:lstStyle/>
        <a:p>
          <a:r>
            <a:rPr lang="en-US" sz="1800" dirty="0">
              <a:solidFill>
                <a:schemeClr val="tx1"/>
              </a:solidFill>
              <a:latin typeface="Georgia" panose="02040502050405020303" pitchFamily="18" charset="0"/>
            </a:rPr>
            <a:t>Drop-Out</a:t>
          </a:r>
          <a:endParaRPr lang="en-US" sz="1800" dirty="0">
            <a:solidFill>
              <a:schemeClr val="tx1"/>
            </a:solidFill>
            <a:latin typeface="Georgia" panose="02040502050405020303"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0.62083</cdr:x>
      <cdr:y>0.92821</cdr:y>
    </cdr:from>
    <cdr:to>
      <cdr:x>0.74918</cdr:x>
      <cdr:y>0.98316</cdr:y>
    </cdr:to>
    <cdr:sp>
      <cdr:nvSpPr>
        <cdr:cNvPr id="2" name="Rectangles 1"/>
        <cdr:cNvSpPr/>
      </cdr:nvSpPr>
      <cdr:spPr xmlns:a="http://schemas.openxmlformats.org/drawingml/2006/main">
        <a:xfrm xmlns:a="http://schemas.openxmlformats.org/drawingml/2006/main">
          <a:off x="6825747" y="5577515"/>
          <a:ext cx="1411111" cy="330201"/>
        </a:xfrm>
        <a:prstGeom xmlns:a="http://schemas.openxmlformats.org/drawingml/2006/main" prst="rect">
          <a:avLst/>
        </a:prstGeom>
        <a:solidFill>
          <a:schemeClr val="bg1"/>
        </a:solidFill>
        <a:ln>
          <a:solidFill>
            <a:schemeClr val="tx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dirty="0">
              <a:solidFill>
                <a:schemeClr val="tx1">
                  <a:lumMod val="75000"/>
                </a:schemeClr>
              </a:solidFill>
              <a:latin typeface="Georgia" panose="02040502050405020303" pitchFamily="18" charset="0"/>
            </a:rPr>
            <a:t>Drop-Out</a:t>
          </a:r>
          <a:endParaRPr lang="en-US" sz="1800" dirty="0">
            <a:solidFill>
              <a:schemeClr val="tx1">
                <a:lumMod val="75000"/>
              </a:schemeClr>
            </a:solidFill>
            <a:latin typeface="Georgia" panose="02040502050405020303"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E3DB5-DC4C-6445-9940-AD1EECEC01A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A9CAE-F574-F648-9CA4-0599FE4141B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4"/>
        <p:cNvGrpSpPr/>
        <p:nvPr/>
      </p:nvGrpSpPr>
      <p:grpSpPr>
        <a:xfrm>
          <a:off x="0" y="0"/>
          <a:ext cx="0" cy="0"/>
          <a:chOff x="0" y="0"/>
          <a:chExt cx="0" cy="0"/>
        </a:xfrm>
      </p:grpSpPr>
      <p:sp>
        <p:nvSpPr>
          <p:cNvPr id="95" name="Google Shape;95;g207aaa14ad4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96" name="Google Shape;96;g207aaa14ad4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3"/>
        <p:cNvGrpSpPr/>
        <p:nvPr/>
      </p:nvGrpSpPr>
      <p:grpSpPr>
        <a:xfrm>
          <a:off x="0" y="0"/>
          <a:ext cx="0" cy="0"/>
          <a:chOff x="0" y="0"/>
          <a:chExt cx="0" cy="0"/>
        </a:xfrm>
      </p:grpSpPr>
      <p:sp>
        <p:nvSpPr>
          <p:cNvPr id="104" name="Google Shape;104;g207aaa14ad4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05" name="Google Shape;105;g207aaa14ad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D544CF-0BF2-9744-A2C5-928E993425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7676400-5723-E843-94FD-0F10F4B886A5}" type="slidenum">
              <a:rPr lang="en-US" altLang="en-US" smtClean="0"/>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2"/>
        <p:cNvGrpSpPr/>
        <p:nvPr/>
      </p:nvGrpSpPr>
      <p:grpSpPr>
        <a:xfrm>
          <a:off x="0" y="0"/>
          <a:ext cx="0" cy="0"/>
          <a:chOff x="0" y="0"/>
          <a:chExt cx="0" cy="0"/>
        </a:xfrm>
      </p:grpSpPr>
      <p:sp>
        <p:nvSpPr>
          <p:cNvPr id="133" name="Google Shape;133;g2073e6c94da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134" name="Google Shape;134;g2073e6c94da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3"/>
        <p:cNvGrpSpPr/>
        <p:nvPr/>
      </p:nvGrpSpPr>
      <p:grpSpPr>
        <a:xfrm>
          <a:off x="0" y="0"/>
          <a:ext cx="0" cy="0"/>
          <a:chOff x="0" y="0"/>
          <a:chExt cx="0" cy="0"/>
        </a:xfrm>
      </p:grpSpPr>
      <p:sp>
        <p:nvSpPr>
          <p:cNvPr id="194" name="Google Shape;194;ga635bf75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635bf75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D14797-3AA1-4CB7-A661-58005FC55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D14797-3AA1-4CB7-A661-58005FC55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9D14797-3AA1-4CB7-A661-58005FC553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332E7D9-385A-495E-A4D3-E175BE1CCD5B}" type="slidenum">
              <a:rPr lang="fr-CH" smtClean="0"/>
            </a:fld>
            <a:endParaRPr lang="fr-CH"/>
          </a:p>
        </p:txBody>
      </p:sp>
      <p:sp>
        <p:nvSpPr>
          <p:cNvPr id="2" name="Title 1"/>
          <p:cNvSpPr>
            <a:spLocks noGrp="1"/>
          </p:cNvSpPr>
          <p:nvPr>
            <p:ph type="ctrTitle" hasCustomPrompt="1"/>
          </p:nvPr>
        </p:nvSpPr>
        <p:spPr>
          <a:xfrm>
            <a:off x="0" y="0"/>
            <a:ext cx="12192000" cy="2614065"/>
          </a:xfrm>
        </p:spPr>
        <p:txBody>
          <a:bodyPr anchor="b"/>
          <a:lstStyle>
            <a:lvl1pPr algn="ctr">
              <a:defRPr sz="6000" b="1" baseline="30000"/>
            </a:lvl1pPr>
          </a:lstStyle>
          <a:p>
            <a:r>
              <a:rPr lang="en-GB" dirty="0"/>
              <a:t>12th SMC Alliance Meeting </a:t>
            </a:r>
            <a:br>
              <a:rPr lang="en-GB" dirty="0"/>
            </a:br>
            <a:r>
              <a:rPr lang="en-GB" dirty="0"/>
              <a:t>Lomé - Togo</a:t>
            </a:r>
            <a:br>
              <a:rPr lang="en-GB" dirty="0"/>
            </a:br>
            <a:r>
              <a:rPr lang="en-GB" dirty="0"/>
              <a:t>Feb 25 – 28, 2025  </a:t>
            </a:r>
            <a:endParaRPr lang="fr-CH" dirty="0"/>
          </a:p>
        </p:txBody>
      </p:sp>
      <p:sp>
        <p:nvSpPr>
          <p:cNvPr id="3" name="Subtitle 2"/>
          <p:cNvSpPr>
            <a:spLocks noGrp="1"/>
          </p:cNvSpPr>
          <p:nvPr>
            <p:ph type="subTitle" idx="1" hasCustomPrompt="1"/>
          </p:nvPr>
        </p:nvSpPr>
        <p:spPr>
          <a:xfrm>
            <a:off x="189186" y="4051739"/>
            <a:ext cx="11776842" cy="977463"/>
          </a:xfrm>
        </p:spPr>
        <p:txBody>
          <a:bodyPr>
            <a:noAutofit/>
          </a:bodyPr>
          <a:lstStyle>
            <a:lvl1pPr marL="0" indent="0" algn="ctr">
              <a:buNone/>
              <a:defRPr sz="6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H" dirty="0"/>
              <a:t>Merci, </a:t>
            </a:r>
            <a:r>
              <a:rPr lang="fr-CH" dirty="0" err="1"/>
              <a:t>Akpe</a:t>
            </a:r>
            <a:r>
              <a:rPr lang="fr-CH" dirty="0"/>
              <a:t>, </a:t>
            </a:r>
            <a:r>
              <a:rPr lang="fr-CH" dirty="0" err="1"/>
              <a:t>Thank</a:t>
            </a:r>
            <a:r>
              <a:rPr lang="fr-CH" dirty="0"/>
              <a:t> </a:t>
            </a:r>
            <a:r>
              <a:rPr lang="fr-CH" dirty="0" err="1"/>
              <a:t>you</a:t>
            </a:r>
            <a:r>
              <a:rPr lang="fr-CH" dirty="0"/>
              <a:t>, </a:t>
            </a:r>
            <a:r>
              <a:rPr lang="fr-CH" dirty="0" err="1"/>
              <a:t>Obrigado</a:t>
            </a:r>
            <a:endParaRPr lang="fr-CH"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3B32C1-B568-4415-9CF6-6162BDACC347}" type="datetimeFigureOut">
              <a:rPr lang="fr-CH" smtClean="0"/>
            </a:fld>
            <a:endParaRPr lang="fr-CH"/>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fr-CH"/>
          </a:p>
        </p:txBody>
      </p:sp>
      <p:sp>
        <p:nvSpPr>
          <p:cNvPr id="7" name="Slide Number Placeholder 6"/>
          <p:cNvSpPr>
            <a:spLocks noGrp="1"/>
          </p:cNvSpPr>
          <p:nvPr>
            <p:ph type="sldNum" sz="quarter" idx="12"/>
          </p:nvPr>
        </p:nvSpPr>
        <p:spPr/>
        <p:txBody>
          <a:bodyPr/>
          <a:lstStyle/>
          <a:p>
            <a:fld id="{E332E7D9-385A-495E-A4D3-E175BE1CCD5B}" type="slidenum">
              <a:rPr lang="fr-CH" smtClean="0"/>
            </a:fld>
            <a:endParaRPr lang="fr-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3B32C1-B568-4415-9CF6-6162BDACC347}" type="datetimeFigureOut">
              <a:rPr lang="fr-CH" smtClean="0"/>
            </a:fld>
            <a:endParaRPr lang="fr-CH"/>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fr-CH"/>
          </a:p>
        </p:txBody>
      </p:sp>
      <p:sp>
        <p:nvSpPr>
          <p:cNvPr id="7" name="Slide Number Placeholder 6"/>
          <p:cNvSpPr>
            <a:spLocks noGrp="1"/>
          </p:cNvSpPr>
          <p:nvPr>
            <p:ph type="sldNum" sz="quarter" idx="12"/>
          </p:nvPr>
        </p:nvSpPr>
        <p:spPr/>
        <p:txBody>
          <a:bodyPr/>
          <a:lstStyle/>
          <a:p>
            <a:fld id="{E332E7D9-385A-495E-A4D3-E175BE1CCD5B}" type="slidenum">
              <a:rPr lang="fr-CH" smtClean="0"/>
            </a:fld>
            <a:endParaRPr lang="fr-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3B32C1-B568-4415-9CF6-6162BDACC347}" type="datetimeFigureOut">
              <a:rPr lang="fr-CH" smtClean="0"/>
            </a:fld>
            <a:endParaRPr lang="fr-CH"/>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r-CH"/>
          </a:p>
        </p:txBody>
      </p:sp>
      <p:sp>
        <p:nvSpPr>
          <p:cNvPr id="6" name="Slide Number Placeholder 5"/>
          <p:cNvSpPr>
            <a:spLocks noGrp="1"/>
          </p:cNvSpPr>
          <p:nvPr>
            <p:ph type="sldNum" sz="quarter" idx="12"/>
          </p:nvPr>
        </p:nvSpPr>
        <p:spPr/>
        <p:txBody>
          <a:bodyPr/>
          <a:lstStyle/>
          <a:p>
            <a:fld id="{E332E7D9-385A-495E-A4D3-E175BE1CCD5B}" type="slidenum">
              <a:rPr lang="fr-CH" smtClean="0"/>
            </a:fld>
            <a:endParaRPr lang="fr-C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3B32C1-B568-4415-9CF6-6162BDACC347}" type="datetimeFigureOut">
              <a:rPr lang="fr-CH" smtClean="0"/>
            </a:fld>
            <a:endParaRPr lang="fr-CH"/>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r-CH"/>
          </a:p>
        </p:txBody>
      </p:sp>
      <p:sp>
        <p:nvSpPr>
          <p:cNvPr id="6" name="Slide Number Placeholder 5"/>
          <p:cNvSpPr>
            <a:spLocks noGrp="1"/>
          </p:cNvSpPr>
          <p:nvPr>
            <p:ph type="sldNum" sz="quarter" idx="12"/>
          </p:nvPr>
        </p:nvSpPr>
        <p:spPr/>
        <p:txBody>
          <a:bodyPr/>
          <a:lstStyle/>
          <a:p>
            <a:fld id="{E332E7D9-385A-495E-A4D3-E175BE1CCD5B}" type="slidenum">
              <a:rPr lang="fr-CH" smtClean="0"/>
            </a:fld>
            <a:endParaRPr lang="fr-CH"/>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p:cNvSpPr>
            <a:spLocks noGrp="1"/>
          </p:cNvSpPr>
          <p:nvPr>
            <p:ph type="dt" sz="half" idx="10"/>
          </p:nvPr>
        </p:nvSpPr>
        <p:spPr/>
        <p:txBody>
          <a:bodyPr/>
          <a:lstStyle/>
          <a:p>
            <a:fld id="{FBE2F93B-52B7-4A7C-AE6A-2B400351248C}" type="datetimeFigureOut">
              <a:rPr lang="fr-CH" smtClean="0"/>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Date Placeholder 3"/>
          <p:cNvSpPr>
            <a:spLocks noGrp="1"/>
          </p:cNvSpPr>
          <p:nvPr>
            <p:ph type="dt" sz="half" idx="10"/>
          </p:nvPr>
        </p:nvSpPr>
        <p:spPr/>
        <p:txBody>
          <a:bodyPr/>
          <a:lstStyle/>
          <a:p>
            <a:fld id="{FBE2F93B-52B7-4A7C-AE6A-2B400351248C}" type="datetimeFigureOut">
              <a:rPr lang="fr-CH" smtClean="0"/>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BE2F93B-52B7-4A7C-AE6A-2B400351248C}" type="datetimeFigureOut">
              <a:rPr lang="fr-CH" smtClean="0"/>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5" name="Date Placeholder 4"/>
          <p:cNvSpPr>
            <a:spLocks noGrp="1"/>
          </p:cNvSpPr>
          <p:nvPr>
            <p:ph type="dt" sz="half" idx="10"/>
          </p:nvPr>
        </p:nvSpPr>
        <p:spPr/>
        <p:txBody>
          <a:bodyPr/>
          <a:lstStyle/>
          <a:p>
            <a:fld id="{FBE2F93B-52B7-4A7C-AE6A-2B400351248C}" type="datetimeFigureOut">
              <a:rPr lang="fr-CH" smtClean="0"/>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7" name="Date Placeholder 6"/>
          <p:cNvSpPr>
            <a:spLocks noGrp="1"/>
          </p:cNvSpPr>
          <p:nvPr>
            <p:ph type="dt" sz="half" idx="10"/>
          </p:nvPr>
        </p:nvSpPr>
        <p:spPr/>
        <p:txBody>
          <a:bodyPr/>
          <a:lstStyle/>
          <a:p>
            <a:fld id="{FBE2F93B-52B7-4A7C-AE6A-2B400351248C}" type="datetimeFigureOut">
              <a:rPr lang="fr-CH" smtClean="0"/>
            </a:fld>
            <a:endParaRPr lang="fr-CH"/>
          </a:p>
        </p:txBody>
      </p:sp>
      <p:sp>
        <p:nvSpPr>
          <p:cNvPr id="8" name="Footer Placeholder 7"/>
          <p:cNvSpPr>
            <a:spLocks noGrp="1"/>
          </p:cNvSpPr>
          <p:nvPr>
            <p:ph type="ftr" sz="quarter" idx="11"/>
          </p:nvPr>
        </p:nvSpPr>
        <p:spPr/>
        <p:txBody>
          <a:bodyPr/>
          <a:lstStyle/>
          <a:p>
            <a:endParaRPr lang="fr-CH"/>
          </a:p>
        </p:txBody>
      </p:sp>
      <p:sp>
        <p:nvSpPr>
          <p:cNvPr id="9" name="Slide Number Placeholder 8"/>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074208"/>
          </a:xfrm>
        </p:spPr>
        <p:txBody>
          <a:bodyPr>
            <a:noAutofit/>
          </a:bodyPr>
          <a:lstStyle>
            <a:lvl1pPr>
              <a:defRPr sz="5400" baseline="30000"/>
            </a:lvl1pPr>
          </a:lstStyle>
          <a:p>
            <a:pPr algn="ctr"/>
            <a:r>
              <a:rPr lang="en-US" sz="4400" dirty="0"/>
              <a:t>Title of slide</a:t>
            </a:r>
            <a:endParaRPr lang="en-US" sz="4400" dirty="0"/>
          </a:p>
        </p:txBody>
      </p:sp>
      <p:sp>
        <p:nvSpPr>
          <p:cNvPr id="3" name="Slide Number Placeholder 2"/>
          <p:cNvSpPr>
            <a:spLocks noGrp="1"/>
          </p:cNvSpPr>
          <p:nvPr>
            <p:ph type="sldNum" sz="quarter" idx="10"/>
          </p:nvPr>
        </p:nvSpPr>
        <p:spPr/>
        <p:txBody>
          <a:bodyPr/>
          <a:lstStyle/>
          <a:p>
            <a:fld id="{E332E7D9-385A-495E-A4D3-E175BE1CCD5B}" type="slidenum">
              <a:rPr lang="fr-CH" smtClean="0"/>
            </a:fld>
            <a:endParaRPr lang="fr-CH"/>
          </a:p>
        </p:txBody>
      </p:sp>
      <p:sp>
        <p:nvSpPr>
          <p:cNvPr id="4" name="TextBox 3"/>
          <p:cNvSpPr txBox="1"/>
          <p:nvPr userDrawn="1"/>
        </p:nvSpPr>
        <p:spPr>
          <a:xfrm>
            <a:off x="7687732" y="616970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p:txBody>
          <a:bodyPr/>
          <a:lstStyle/>
          <a:p>
            <a:fld id="{FBE2F93B-52B7-4A7C-AE6A-2B400351248C}" type="datetimeFigureOut">
              <a:rPr lang="fr-CH" smtClean="0"/>
            </a:fld>
            <a:endParaRPr lang="fr-CH"/>
          </a:p>
        </p:txBody>
      </p:sp>
      <p:sp>
        <p:nvSpPr>
          <p:cNvPr id="4" name="Footer Placeholder 3"/>
          <p:cNvSpPr>
            <a:spLocks noGrp="1"/>
          </p:cNvSpPr>
          <p:nvPr>
            <p:ph type="ftr" sz="quarter" idx="11"/>
          </p:nvPr>
        </p:nvSpPr>
        <p:spPr/>
        <p:txBody>
          <a:bodyPr/>
          <a:lstStyle/>
          <a:p>
            <a:endParaRPr lang="fr-CH"/>
          </a:p>
        </p:txBody>
      </p:sp>
      <p:sp>
        <p:nvSpPr>
          <p:cNvPr id="5" name="Slide Number Placeholder 4"/>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2F93B-52B7-4A7C-AE6A-2B400351248C}" type="datetimeFigureOut">
              <a:rPr lang="fr-CH" smtClean="0"/>
            </a:fld>
            <a:endParaRPr lang="fr-CH"/>
          </a:p>
        </p:txBody>
      </p:sp>
      <p:sp>
        <p:nvSpPr>
          <p:cNvPr id="3" name="Footer Placeholder 2"/>
          <p:cNvSpPr>
            <a:spLocks noGrp="1"/>
          </p:cNvSpPr>
          <p:nvPr>
            <p:ph type="ftr" sz="quarter" idx="11"/>
          </p:nvPr>
        </p:nvSpPr>
        <p:spPr/>
        <p:txBody>
          <a:bodyPr/>
          <a:lstStyle/>
          <a:p>
            <a:endParaRPr lang="fr-CH"/>
          </a:p>
        </p:txBody>
      </p:sp>
      <p:sp>
        <p:nvSpPr>
          <p:cNvPr id="4" name="Slide Number Placeholder 3"/>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BE2F93B-52B7-4A7C-AE6A-2B400351248C}" type="datetimeFigureOut">
              <a:rPr lang="fr-CH" smtClean="0"/>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BE2F93B-52B7-4A7C-AE6A-2B400351248C}" type="datetimeFigureOut">
              <a:rPr lang="fr-CH" smtClean="0"/>
            </a:fld>
            <a:endParaRPr lang="fr-CH"/>
          </a:p>
        </p:txBody>
      </p:sp>
      <p:sp>
        <p:nvSpPr>
          <p:cNvPr id="6" name="Footer Placeholder 5"/>
          <p:cNvSpPr>
            <a:spLocks noGrp="1"/>
          </p:cNvSpPr>
          <p:nvPr>
            <p:ph type="ftr" sz="quarter" idx="11"/>
          </p:nvPr>
        </p:nvSpPr>
        <p:spPr/>
        <p:txBody>
          <a:bodyPr/>
          <a:lstStyle/>
          <a:p>
            <a:endParaRPr lang="fr-CH"/>
          </a:p>
        </p:txBody>
      </p:sp>
      <p:sp>
        <p:nvSpPr>
          <p:cNvPr id="7" name="Slide Number Placeholder 6"/>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Date Placeholder 3"/>
          <p:cNvSpPr>
            <a:spLocks noGrp="1"/>
          </p:cNvSpPr>
          <p:nvPr>
            <p:ph type="dt" sz="half" idx="10"/>
          </p:nvPr>
        </p:nvSpPr>
        <p:spPr/>
        <p:txBody>
          <a:bodyPr/>
          <a:lstStyle/>
          <a:p>
            <a:fld id="{FBE2F93B-52B7-4A7C-AE6A-2B400351248C}" type="datetimeFigureOut">
              <a:rPr lang="fr-CH" smtClean="0"/>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Date Placeholder 3"/>
          <p:cNvSpPr>
            <a:spLocks noGrp="1"/>
          </p:cNvSpPr>
          <p:nvPr>
            <p:ph type="dt" sz="half" idx="10"/>
          </p:nvPr>
        </p:nvSpPr>
        <p:spPr/>
        <p:txBody>
          <a:bodyPr/>
          <a:lstStyle/>
          <a:p>
            <a:fld id="{FBE2F93B-52B7-4A7C-AE6A-2B400351248C}" type="datetimeFigureOut">
              <a:rPr lang="fr-CH" smtClean="0"/>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37107898-E56C-4FC0-B2DB-F3A91A3C8991}" type="slidenum">
              <a:rPr lang="fr-CH" smtClean="0"/>
            </a:fld>
            <a:endParaRPr lang="fr-CH"/>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49050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DE2E15-D709-449A-A5B5-62806CFE0ACE}" type="datetimeFigureOut">
              <a:rPr lang="en-GB" smtClean="0"/>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0050F42-C697-4530-ACAC-3FA4955E0FD6}" type="slidenum">
              <a:rPr lang="en-GB" smtClean="0"/>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16000" y="1825625"/>
            <a:ext cx="49038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p:txBody>
      </p:sp>
      <p:sp>
        <p:nvSpPr>
          <p:cNvPr id="4" name="Content Placeholder 3"/>
          <p:cNvSpPr>
            <a:spLocks noGrp="1"/>
          </p:cNvSpPr>
          <p:nvPr>
            <p:ph sz="half" idx="2"/>
          </p:nvPr>
        </p:nvSpPr>
        <p:spPr>
          <a:xfrm>
            <a:off x="6172200" y="1825625"/>
            <a:ext cx="503298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p:txBody>
      </p:sp>
      <p:sp>
        <p:nvSpPr>
          <p:cNvPr id="9" name="Title 8"/>
          <p:cNvSpPr>
            <a:spLocks noGrp="1"/>
          </p:cNvSpPr>
          <p:nvPr>
            <p:ph type="title"/>
          </p:nvPr>
        </p:nvSpPr>
        <p:spPr/>
        <p:txBody>
          <a:bodyPr/>
          <a:lstStyle/>
          <a:p>
            <a:r>
              <a:rPr lang="en-US"/>
              <a:t>Click to edit Master title style</a:t>
            </a:r>
            <a:endParaRPr lang="en-GB"/>
          </a:p>
        </p:txBody>
      </p:sp>
      <p:cxnSp>
        <p:nvCxnSpPr>
          <p:cNvPr id="10" name="Straight Connector 9"/>
          <p:cNvCxnSpPr/>
          <p:nvPr userDrawn="1"/>
        </p:nvCxnSpPr>
        <p:spPr>
          <a:xfrm>
            <a:off x="6103620" y="1825625"/>
            <a:ext cx="0" cy="43513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Click to edit Master title style</a:t>
            </a:r>
            <a:endParaRPr lang="fr-CH" dirty="0"/>
          </a:p>
        </p:txBody>
      </p:sp>
      <p:sp>
        <p:nvSpPr>
          <p:cNvPr id="3" name="Slide Number Placeholder 2"/>
          <p:cNvSpPr>
            <a:spLocks noGrp="1"/>
          </p:cNvSpPr>
          <p:nvPr>
            <p:ph type="sldNum" sz="quarter" idx="10"/>
          </p:nvPr>
        </p:nvSpPr>
        <p:spPr/>
        <p:txBody>
          <a:bodyPr/>
          <a:lstStyle/>
          <a:p>
            <a:fld id="{E332E7D9-385A-495E-A4D3-E175BE1CCD5B}" type="slidenum">
              <a:rPr lang="fr-CH" smtClean="0"/>
            </a:fld>
            <a:endParaRPr lang="fr-CH"/>
          </a:p>
        </p:txBody>
      </p:sp>
      <p:sp>
        <p:nvSpPr>
          <p:cNvPr id="4" name="TextBox 3"/>
          <p:cNvSpPr txBox="1"/>
          <p:nvPr userDrawn="1"/>
        </p:nvSpPr>
        <p:spPr>
          <a:xfrm>
            <a:off x="7687732" y="616970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Picture Placeholder 4"/>
          <p:cNvSpPr>
            <a:spLocks noGrp="1"/>
          </p:cNvSpPr>
          <p:nvPr>
            <p:ph type="pic" sz="quarter" idx="13"/>
          </p:nvPr>
        </p:nvSpPr>
        <p:spPr>
          <a:xfrm>
            <a:off x="1955799" y="1917854"/>
            <a:ext cx="3414720" cy="3414720"/>
          </a:xfrm>
          <a:prstGeom prst="ellipse">
            <a:avLst/>
          </a:prstGeom>
        </p:spPr>
        <p:txBody>
          <a:bodyPr/>
          <a:lstStyle/>
          <a:p>
            <a:r>
              <a:rPr lang="en-US"/>
              <a:t>Click icon to add picture</a:t>
            </a:r>
            <a:endParaRPr lang="en-GB"/>
          </a:p>
        </p:txBody>
      </p:sp>
      <p:sp>
        <p:nvSpPr>
          <p:cNvPr id="4" name="Picture Placeholder 4"/>
          <p:cNvSpPr>
            <a:spLocks noGrp="1"/>
          </p:cNvSpPr>
          <p:nvPr>
            <p:ph type="pic" sz="quarter" idx="14"/>
          </p:nvPr>
        </p:nvSpPr>
        <p:spPr>
          <a:xfrm>
            <a:off x="6818940" y="1917854"/>
            <a:ext cx="3414720" cy="3414720"/>
          </a:xfrm>
          <a:prstGeom prst="ellipse">
            <a:avLst/>
          </a:prstGeom>
        </p:spPr>
        <p:txBody>
          <a:bodyPr/>
          <a:lstStyle/>
          <a:p>
            <a:r>
              <a:rPr lang="en-US"/>
              <a:t>Click icon to add picture</a:t>
            </a:r>
            <a:endParaRPr lang="en-GB"/>
          </a:p>
        </p:txBody>
      </p:sp>
      <p:sp>
        <p:nvSpPr>
          <p:cNvPr id="5" name="Text Placeholder 6"/>
          <p:cNvSpPr>
            <a:spLocks noGrp="1"/>
          </p:cNvSpPr>
          <p:nvPr>
            <p:ph type="body" sz="quarter" idx="17" hasCustomPrompt="1"/>
          </p:nvPr>
        </p:nvSpPr>
        <p:spPr>
          <a:xfrm>
            <a:off x="1955799" y="5568950"/>
            <a:ext cx="3414720" cy="608372"/>
          </a:xfrm>
        </p:spPr>
        <p:txBody>
          <a:bodyPr wrap="square" rIns="0">
            <a:spAutoFit/>
          </a:bodyPr>
          <a:lstStyle>
            <a:lvl1pPr marL="0" indent="0" algn="ctr">
              <a:spcAft>
                <a:spcPts val="0"/>
              </a:spcAft>
              <a:buNone/>
              <a:defRPr sz="1400" b="0" i="0" baseline="0"/>
            </a:lvl1pPr>
          </a:lstStyle>
          <a:p>
            <a:pPr lvl="0"/>
            <a:r>
              <a:rPr lang="en-US"/>
              <a:t>Point</a:t>
            </a:r>
            <a:endParaRPr lang="en-US"/>
          </a:p>
          <a:p>
            <a:pPr lvl="0"/>
            <a:r>
              <a:rPr lang="en-US"/>
              <a:t>Click to edit Master text styles</a:t>
            </a:r>
            <a:endParaRPr lang="en-US"/>
          </a:p>
        </p:txBody>
      </p:sp>
      <p:sp>
        <p:nvSpPr>
          <p:cNvPr id="6" name="Text Placeholder 6"/>
          <p:cNvSpPr>
            <a:spLocks noGrp="1"/>
          </p:cNvSpPr>
          <p:nvPr>
            <p:ph type="body" sz="quarter" idx="18" hasCustomPrompt="1"/>
          </p:nvPr>
        </p:nvSpPr>
        <p:spPr>
          <a:xfrm>
            <a:off x="6818940" y="5565550"/>
            <a:ext cx="3414720" cy="608372"/>
          </a:xfrm>
        </p:spPr>
        <p:txBody>
          <a:bodyPr wrap="square" rIns="0">
            <a:spAutoFit/>
          </a:bodyPr>
          <a:lstStyle>
            <a:lvl1pPr marL="0" indent="0" algn="ctr">
              <a:spcAft>
                <a:spcPts val="0"/>
              </a:spcAft>
              <a:buNone/>
              <a:defRPr sz="1400" b="0" i="0" baseline="0"/>
            </a:lvl1pPr>
          </a:lstStyle>
          <a:p>
            <a:pPr lvl="0"/>
            <a:r>
              <a:rPr lang="en-US"/>
              <a:t>Point</a:t>
            </a:r>
            <a:endParaRPr lang="en-US"/>
          </a:p>
          <a:p>
            <a:pPr lvl="0"/>
            <a:r>
              <a:rPr lang="en-US"/>
              <a:t>Click to edit Master text styles</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Picture Placeholder 4"/>
          <p:cNvSpPr>
            <a:spLocks noGrp="1"/>
          </p:cNvSpPr>
          <p:nvPr>
            <p:ph type="pic" sz="quarter" idx="13"/>
          </p:nvPr>
        </p:nvSpPr>
        <p:spPr>
          <a:xfrm>
            <a:off x="1101090" y="2273300"/>
            <a:ext cx="2054860" cy="2054860"/>
          </a:xfrm>
          <a:prstGeom prst="ellipse">
            <a:avLst/>
          </a:prstGeom>
        </p:spPr>
        <p:txBody>
          <a:bodyPr/>
          <a:lstStyle/>
          <a:p>
            <a:r>
              <a:rPr lang="en-US"/>
              <a:t>Click icon to add picture</a:t>
            </a:r>
            <a:endParaRPr lang="en-GB"/>
          </a:p>
        </p:txBody>
      </p:sp>
      <p:sp>
        <p:nvSpPr>
          <p:cNvPr id="4" name="Picture Placeholder 4"/>
          <p:cNvSpPr>
            <a:spLocks noGrp="1"/>
          </p:cNvSpPr>
          <p:nvPr>
            <p:ph type="pic" sz="quarter" idx="14"/>
          </p:nvPr>
        </p:nvSpPr>
        <p:spPr>
          <a:xfrm>
            <a:off x="3784167" y="2273300"/>
            <a:ext cx="2054860" cy="2054860"/>
          </a:xfrm>
          <a:prstGeom prst="ellipse">
            <a:avLst/>
          </a:prstGeom>
        </p:spPr>
        <p:txBody>
          <a:bodyPr/>
          <a:lstStyle/>
          <a:p>
            <a:r>
              <a:rPr lang="en-US"/>
              <a:t>Click icon to add picture</a:t>
            </a:r>
            <a:endParaRPr lang="en-GB"/>
          </a:p>
        </p:txBody>
      </p:sp>
      <p:sp>
        <p:nvSpPr>
          <p:cNvPr id="5" name="Picture Placeholder 4"/>
          <p:cNvSpPr>
            <a:spLocks noGrp="1"/>
          </p:cNvSpPr>
          <p:nvPr>
            <p:ph type="pic" sz="quarter" idx="15"/>
          </p:nvPr>
        </p:nvSpPr>
        <p:spPr>
          <a:xfrm>
            <a:off x="6467244" y="2273300"/>
            <a:ext cx="2054860" cy="2054860"/>
          </a:xfrm>
          <a:prstGeom prst="ellipse">
            <a:avLst/>
          </a:prstGeom>
        </p:spPr>
        <p:txBody>
          <a:bodyPr/>
          <a:lstStyle/>
          <a:p>
            <a:r>
              <a:rPr lang="en-US"/>
              <a:t>Click icon to add picture</a:t>
            </a:r>
            <a:endParaRPr lang="en-GB"/>
          </a:p>
        </p:txBody>
      </p:sp>
      <p:sp>
        <p:nvSpPr>
          <p:cNvPr id="6" name="Picture Placeholder 4"/>
          <p:cNvSpPr>
            <a:spLocks noGrp="1"/>
          </p:cNvSpPr>
          <p:nvPr>
            <p:ph type="pic" sz="quarter" idx="16"/>
          </p:nvPr>
        </p:nvSpPr>
        <p:spPr>
          <a:xfrm>
            <a:off x="9150320" y="2273300"/>
            <a:ext cx="2054860" cy="2054860"/>
          </a:xfrm>
          <a:prstGeom prst="ellipse">
            <a:avLst/>
          </a:prstGeom>
        </p:spPr>
        <p:txBody>
          <a:bodyPr/>
          <a:lstStyle/>
          <a:p>
            <a:r>
              <a:rPr lang="en-US"/>
              <a:t>Click icon to add picture</a:t>
            </a:r>
            <a:endParaRPr lang="en-GB"/>
          </a:p>
        </p:txBody>
      </p:sp>
      <p:sp>
        <p:nvSpPr>
          <p:cNvPr id="7" name="Text Placeholder 6"/>
          <p:cNvSpPr>
            <a:spLocks noGrp="1"/>
          </p:cNvSpPr>
          <p:nvPr>
            <p:ph type="body" sz="quarter" idx="17" hasCustomPrompt="1"/>
          </p:nvPr>
        </p:nvSpPr>
        <p:spPr>
          <a:xfrm>
            <a:off x="866247" y="4665557"/>
            <a:ext cx="2524546" cy="608372"/>
          </a:xfrm>
        </p:spPr>
        <p:txBody>
          <a:bodyPr wrap="square" rIns="0">
            <a:spAutoFit/>
          </a:bodyPr>
          <a:lstStyle>
            <a:lvl1pPr marL="0" indent="0" algn="ctr">
              <a:spcAft>
                <a:spcPts val="0"/>
              </a:spcAft>
              <a:buNone/>
              <a:defRPr sz="1400" b="0" i="0" baseline="0"/>
            </a:lvl1pPr>
          </a:lstStyle>
          <a:p>
            <a:pPr lvl="0"/>
            <a:r>
              <a:rPr lang="en-US"/>
              <a:t>Point</a:t>
            </a:r>
            <a:endParaRPr lang="en-US"/>
          </a:p>
          <a:p>
            <a:pPr lvl="0"/>
            <a:r>
              <a:rPr lang="en-US"/>
              <a:t>Click to edit Master text styles</a:t>
            </a:r>
            <a:endParaRPr lang="en-US"/>
          </a:p>
        </p:txBody>
      </p:sp>
      <p:sp>
        <p:nvSpPr>
          <p:cNvPr id="8" name="Text Placeholder 6"/>
          <p:cNvSpPr>
            <a:spLocks noGrp="1"/>
          </p:cNvSpPr>
          <p:nvPr>
            <p:ph type="body" sz="quarter" idx="18" hasCustomPrompt="1"/>
          </p:nvPr>
        </p:nvSpPr>
        <p:spPr>
          <a:xfrm>
            <a:off x="3549324" y="4665557"/>
            <a:ext cx="2524546" cy="608372"/>
          </a:xfrm>
        </p:spPr>
        <p:txBody>
          <a:bodyPr wrap="square" rIns="0">
            <a:spAutoFit/>
          </a:bodyPr>
          <a:lstStyle>
            <a:lvl1pPr marL="0" indent="0" algn="ctr">
              <a:spcAft>
                <a:spcPts val="0"/>
              </a:spcAft>
              <a:buNone/>
              <a:defRPr sz="1400" b="0" i="0" baseline="0"/>
            </a:lvl1pPr>
          </a:lstStyle>
          <a:p>
            <a:pPr lvl="0"/>
            <a:r>
              <a:rPr lang="en-US"/>
              <a:t>Point</a:t>
            </a:r>
            <a:endParaRPr lang="en-US"/>
          </a:p>
          <a:p>
            <a:pPr lvl="0"/>
            <a:r>
              <a:rPr lang="en-US"/>
              <a:t>Click to edit Master text styles</a:t>
            </a:r>
            <a:endParaRPr lang="en-US"/>
          </a:p>
        </p:txBody>
      </p:sp>
      <p:sp>
        <p:nvSpPr>
          <p:cNvPr id="9" name="Text Placeholder 6"/>
          <p:cNvSpPr>
            <a:spLocks noGrp="1"/>
          </p:cNvSpPr>
          <p:nvPr>
            <p:ph type="body" sz="quarter" idx="19" hasCustomPrompt="1"/>
          </p:nvPr>
        </p:nvSpPr>
        <p:spPr>
          <a:xfrm>
            <a:off x="6232401" y="4665557"/>
            <a:ext cx="2524546" cy="608372"/>
          </a:xfrm>
        </p:spPr>
        <p:txBody>
          <a:bodyPr wrap="square" rIns="0">
            <a:spAutoFit/>
          </a:bodyPr>
          <a:lstStyle>
            <a:lvl1pPr marL="0" indent="0" algn="ctr">
              <a:spcAft>
                <a:spcPts val="0"/>
              </a:spcAft>
              <a:buNone/>
              <a:defRPr sz="1400" b="0" i="0" baseline="0"/>
            </a:lvl1pPr>
          </a:lstStyle>
          <a:p>
            <a:pPr lvl="0"/>
            <a:r>
              <a:rPr lang="en-US"/>
              <a:t>Point</a:t>
            </a:r>
            <a:endParaRPr lang="en-US"/>
          </a:p>
          <a:p>
            <a:pPr lvl="0"/>
            <a:r>
              <a:rPr lang="en-US"/>
              <a:t>Click to edit Master text styles</a:t>
            </a:r>
            <a:endParaRPr lang="en-US"/>
          </a:p>
        </p:txBody>
      </p:sp>
      <p:sp>
        <p:nvSpPr>
          <p:cNvPr id="10" name="Text Placeholder 6"/>
          <p:cNvSpPr>
            <a:spLocks noGrp="1"/>
          </p:cNvSpPr>
          <p:nvPr>
            <p:ph type="body" sz="quarter" idx="20" hasCustomPrompt="1"/>
          </p:nvPr>
        </p:nvSpPr>
        <p:spPr>
          <a:xfrm>
            <a:off x="8915477" y="4665557"/>
            <a:ext cx="2524546" cy="608372"/>
          </a:xfrm>
        </p:spPr>
        <p:txBody>
          <a:bodyPr wrap="square" rIns="0">
            <a:spAutoFit/>
          </a:bodyPr>
          <a:lstStyle>
            <a:lvl1pPr marL="0" indent="0" algn="ctr">
              <a:spcAft>
                <a:spcPts val="0"/>
              </a:spcAft>
              <a:buNone/>
              <a:defRPr sz="1400" b="0" i="0" baseline="0"/>
            </a:lvl1pPr>
          </a:lstStyle>
          <a:p>
            <a:pPr lvl="0"/>
            <a:r>
              <a:rPr lang="en-US"/>
              <a:t>Point</a:t>
            </a:r>
            <a:endParaRPr lang="en-US"/>
          </a:p>
          <a:p>
            <a:pPr lvl="0"/>
            <a:r>
              <a:rPr lang="en-US"/>
              <a:t>Click to edit Master text styles</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Green">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114" y="5744999"/>
            <a:ext cx="10089180" cy="535531"/>
          </a:xfrm>
        </p:spPr>
        <p:txBody>
          <a:bodyPr/>
          <a:lstStyle>
            <a:lvl1pPr>
              <a:defRPr>
                <a:solidFill>
                  <a:schemeClr val="bg2"/>
                </a:solidFill>
              </a:defRPr>
            </a:lvl1pPr>
          </a:lstStyle>
          <a:p>
            <a:r>
              <a:rPr lang="en-US"/>
              <a:t>Click to edit Master title style</a:t>
            </a:r>
            <a:endParaRPr lang="en-GB"/>
          </a:p>
        </p:txBody>
      </p:sp>
      <p:sp>
        <p:nvSpPr>
          <p:cNvPr id="4" name="Picture Placeholder 3"/>
          <p:cNvSpPr>
            <a:spLocks noGrp="1"/>
          </p:cNvSpPr>
          <p:nvPr>
            <p:ph type="pic" sz="quarter" idx="10"/>
          </p:nvPr>
        </p:nvSpPr>
        <p:spPr>
          <a:xfrm>
            <a:off x="0" y="-1"/>
            <a:ext cx="12192000" cy="5225143"/>
          </a:xfrm>
        </p:spPr>
        <p:txBody>
          <a:bodyPr/>
          <a:lstStyle/>
          <a:p>
            <a:r>
              <a:rPr lang="en-US"/>
              <a:t>Click icon to add picture</a:t>
            </a:r>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4114" y="5744999"/>
            <a:ext cx="10089180" cy="535531"/>
          </a:xfrm>
        </p:spPr>
        <p:txBody>
          <a:bodyPr/>
          <a:lstStyle>
            <a:lvl1pPr>
              <a:defRPr>
                <a:solidFill>
                  <a:schemeClr val="bg2"/>
                </a:solidFill>
              </a:defRPr>
            </a:lvl1pPr>
          </a:lstStyle>
          <a:p>
            <a:r>
              <a:rPr lang="en-US"/>
              <a:t>Click to edit Master title style</a:t>
            </a:r>
            <a:endParaRPr lang="en-GB"/>
          </a:p>
        </p:txBody>
      </p:sp>
      <p:sp>
        <p:nvSpPr>
          <p:cNvPr id="4" name="Picture Placeholder 3"/>
          <p:cNvSpPr>
            <a:spLocks noGrp="1"/>
          </p:cNvSpPr>
          <p:nvPr>
            <p:ph type="pic" sz="quarter" idx="10"/>
          </p:nvPr>
        </p:nvSpPr>
        <p:spPr>
          <a:xfrm>
            <a:off x="0" y="-1"/>
            <a:ext cx="12192000" cy="5225143"/>
          </a:xfrm>
        </p:spPr>
        <p:txBody>
          <a:bodyPr/>
          <a:lstStyle/>
          <a:p>
            <a:r>
              <a:rPr lang="en-US"/>
              <a:t>Click icon to add picture</a:t>
            </a:r>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fr-FR" smtClean="0"/>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matchingName="Comparison">
  <p:cSld name="Comparison">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panose="020F0502020204030204"/>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p:txBody>
      </p:sp>
      <p:sp>
        <p:nvSpPr>
          <p:cNvPr id="30" name="Google Shape;30;p2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p:txBody>
      </p:sp>
      <p:sp>
        <p:nvSpPr>
          <p:cNvPr id="31" name="Google Shape;31;p2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p:txBody>
      </p:sp>
      <p:sp>
        <p:nvSpPr>
          <p:cNvPr id="32" name="Google Shape;32;p2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p:txBody>
      </p:sp>
      <p:sp>
        <p:nvSpPr>
          <p:cNvPr id="33" name="Google Shape;33;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fr-FR" smtClean="0"/>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fr-FR" smtClean="0"/>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fr-CH" dirty="0"/>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6" name="Slide Number Placeholder 5"/>
          <p:cNvSpPr>
            <a:spLocks noGrp="1"/>
          </p:cNvSpPr>
          <p:nvPr>
            <p:ph type="sldNum" sz="quarter" idx="12"/>
          </p:nvPr>
        </p:nvSpPr>
        <p:spPr>
          <a:xfrm>
            <a:off x="4577443" y="6311900"/>
            <a:ext cx="2743200" cy="365125"/>
          </a:xfrm>
        </p:spPr>
        <p:txBody>
          <a:bodyPr/>
          <a:lstStyle/>
          <a:p>
            <a:fld id="{E332E7D9-385A-495E-A4D3-E175BE1CCD5B}" type="slidenum">
              <a:rPr lang="fr-CH" smtClean="0"/>
            </a:fld>
            <a:endParaRPr lang="fr-CH"/>
          </a:p>
        </p:txBody>
      </p:sp>
      <p:pic>
        <p:nvPicPr>
          <p:cNvPr id="7" name="Picture 6" descr="Logo, company nam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5821136"/>
            <a:ext cx="1389741" cy="1008296"/>
          </a:xfrm>
          <a:prstGeom prst="rect">
            <a:avLst/>
          </a:prstGeom>
        </p:spPr>
      </p:pic>
      <p:sp>
        <p:nvSpPr>
          <p:cNvPr id="4" name="TextBox 3"/>
          <p:cNvSpPr txBox="1"/>
          <p:nvPr userDrawn="1"/>
        </p:nvSpPr>
        <p:spPr>
          <a:xfrm>
            <a:off x="7687732" y="616970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fr-CH"/>
          </a:p>
        </p:txBody>
      </p:sp>
      <p:pic>
        <p:nvPicPr>
          <p:cNvPr id="7" name="Picture 6" descr="Logo, company nam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550" y="5841759"/>
            <a:ext cx="1389741" cy="1008296"/>
          </a:xfrm>
          <a:prstGeom prst="rect">
            <a:avLst/>
          </a:prstGeom>
        </p:spPr>
      </p:pic>
      <p:sp>
        <p:nvSpPr>
          <p:cNvPr id="4" name="TextBox 3"/>
          <p:cNvSpPr txBox="1"/>
          <p:nvPr userDrawn="1"/>
        </p:nvSpPr>
        <p:spPr>
          <a:xfrm>
            <a:off x="8085665" y="6162986"/>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fr-CH"/>
          </a:p>
        </p:txBody>
      </p:sp>
      <p:sp>
        <p:nvSpPr>
          <p:cNvPr id="7" name="Slide Number Placeholder 6"/>
          <p:cNvSpPr>
            <a:spLocks noGrp="1"/>
          </p:cNvSpPr>
          <p:nvPr>
            <p:ph type="sldNum" sz="quarter" idx="12"/>
          </p:nvPr>
        </p:nvSpPr>
        <p:spPr/>
        <p:txBody>
          <a:bodyPr/>
          <a:lstStyle/>
          <a:p>
            <a:fld id="{E332E7D9-385A-495E-A4D3-E175BE1CCD5B}" type="slidenum">
              <a:rPr lang="fr-CH" smtClean="0"/>
            </a:fld>
            <a:endParaRPr lang="fr-CH"/>
          </a:p>
        </p:txBody>
      </p:sp>
      <p:sp>
        <p:nvSpPr>
          <p:cNvPr id="5" name="TextBox 4"/>
          <p:cNvSpPr txBox="1"/>
          <p:nvPr userDrawn="1"/>
        </p:nvSpPr>
        <p:spPr>
          <a:xfrm>
            <a:off x="7893655" y="619865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9" name="Slide Number Placeholder 8"/>
          <p:cNvSpPr>
            <a:spLocks noGrp="1"/>
          </p:cNvSpPr>
          <p:nvPr>
            <p:ph type="sldNum" sz="quarter" idx="12"/>
          </p:nvPr>
        </p:nvSpPr>
        <p:spPr/>
        <p:txBody>
          <a:bodyPr/>
          <a:lstStyle/>
          <a:p>
            <a:fld id="{E332E7D9-385A-495E-A4D3-E175BE1CCD5B}" type="slidenum">
              <a:rPr lang="fr-CH" smtClean="0"/>
            </a:fld>
            <a:endParaRPr lang="fr-CH"/>
          </a:p>
        </p:txBody>
      </p:sp>
      <p:sp>
        <p:nvSpPr>
          <p:cNvPr id="7" name="TextBox 6"/>
          <p:cNvSpPr txBox="1"/>
          <p:nvPr userDrawn="1"/>
        </p:nvSpPr>
        <p:spPr>
          <a:xfrm>
            <a:off x="7687732" y="616970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D3B32C1-B568-4415-9CF6-6162BDACC347}" type="datetimeFigureOut">
              <a:rPr lang="fr-CH" smtClean="0"/>
            </a:fld>
            <a:endParaRPr lang="fr-CH"/>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fr-CH"/>
          </a:p>
        </p:txBody>
      </p:sp>
      <p:sp>
        <p:nvSpPr>
          <p:cNvPr id="5" name="Slide Number Placeholder 4"/>
          <p:cNvSpPr>
            <a:spLocks noGrp="1"/>
          </p:cNvSpPr>
          <p:nvPr>
            <p:ph type="sldNum" sz="quarter" idx="12"/>
          </p:nvPr>
        </p:nvSpPr>
        <p:spPr/>
        <p:txBody>
          <a:bodyPr/>
          <a:lstStyle/>
          <a:p>
            <a:fld id="{E332E7D9-385A-495E-A4D3-E175BE1CCD5B}" type="slidenum">
              <a:rPr lang="fr-CH" smtClean="0"/>
            </a:fld>
            <a:endParaRPr lang="fr-CH"/>
          </a:p>
        </p:txBody>
      </p:sp>
      <p:sp>
        <p:nvSpPr>
          <p:cNvPr id="6" name="TextBox 5"/>
          <p:cNvSpPr txBox="1"/>
          <p:nvPr userDrawn="1"/>
        </p:nvSpPr>
        <p:spPr>
          <a:xfrm>
            <a:off x="7687732" y="616970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D3B32C1-B568-4415-9CF6-6162BDACC347}" type="datetimeFigureOut">
              <a:rPr lang="fr-CH" smtClean="0"/>
            </a:fld>
            <a:endParaRPr lang="fr-CH"/>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fr-CH"/>
          </a:p>
        </p:txBody>
      </p:sp>
      <p:sp>
        <p:nvSpPr>
          <p:cNvPr id="4" name="Slide Number Placeholder 3"/>
          <p:cNvSpPr>
            <a:spLocks noGrp="1"/>
          </p:cNvSpPr>
          <p:nvPr>
            <p:ph type="sldNum" sz="quarter" idx="12"/>
          </p:nvPr>
        </p:nvSpPr>
        <p:spPr/>
        <p:txBody>
          <a:bodyPr/>
          <a:lstStyle/>
          <a:p>
            <a:fld id="{E332E7D9-385A-495E-A4D3-E175BE1CCD5B}" type="slidenum">
              <a:rPr lang="fr-CH" smtClean="0"/>
            </a:fld>
            <a:endParaRPr lang="fr-CH"/>
          </a:p>
        </p:txBody>
      </p:sp>
      <p:sp>
        <p:nvSpPr>
          <p:cNvPr id="5" name="TextBox 4"/>
          <p:cNvSpPr txBox="1"/>
          <p:nvPr userDrawn="1"/>
        </p:nvSpPr>
        <p:spPr>
          <a:xfrm>
            <a:off x="7687732" y="6169709"/>
            <a:ext cx="1286933" cy="646331"/>
          </a:xfrm>
          <a:prstGeom prst="rect">
            <a:avLst/>
          </a:prstGeom>
          <a:noFill/>
        </p:spPr>
        <p:txBody>
          <a:bodyPr wrap="square" rtlCol="0">
            <a:spAutoFit/>
          </a:bodyPr>
          <a:lstStyle/>
          <a:p>
            <a:r>
              <a:rPr lang="en-US" dirty="0"/>
              <a:t>Country logo</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3" Type="http://schemas.openxmlformats.org/officeDocument/2006/relationships/theme" Target="../theme/theme3.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accent6">
              <a:lumMod val="75000"/>
            </a:schemeClr>
          </a:solidFill>
        </p:spPr>
        <p:txBody>
          <a:bodyPr vert="horz" lIns="91440" tIns="45720" rIns="91440" bIns="45720" rtlCol="0" anchor="ctr">
            <a:normAutofit/>
          </a:bodyPr>
          <a:lstStyle/>
          <a:p>
            <a:r>
              <a:rPr lang="en-US" dirty="0"/>
              <a:t>Click to edit Master title style</a:t>
            </a:r>
            <a:endParaRPr lang="fr-CH"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6" name="Slide Number Placeholder 5"/>
          <p:cNvSpPr>
            <a:spLocks noGrp="1"/>
          </p:cNvSpPr>
          <p:nvPr>
            <p:ph type="sldNum" sz="quarter" idx="4"/>
          </p:nvPr>
        </p:nvSpPr>
        <p:spPr>
          <a:xfrm>
            <a:off x="4642757"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2E7D9-385A-495E-A4D3-E175BE1CCD5B}" type="slidenum">
              <a:rPr lang="fr-CH" smtClean="0"/>
            </a:fld>
            <a:endParaRPr lang="fr-CH"/>
          </a:p>
        </p:txBody>
      </p:sp>
      <p:pic>
        <p:nvPicPr>
          <p:cNvPr id="7" name="Picture 6" descr="Logo, company name&#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2758" y="5833515"/>
            <a:ext cx="1395184" cy="1012245"/>
          </a:xfrm>
          <a:prstGeom prst="rect">
            <a:avLst/>
          </a:prstGeom>
        </p:spPr>
      </p:pic>
      <p:pic>
        <p:nvPicPr>
          <p:cNvPr id="8" name="Picture 7" descr="Logo&#10;&#10;Description automatically generated"/>
          <p:cNvPicPr>
            <a:picLocks noChangeAspect="1"/>
          </p:cNvPicPr>
          <p:nvPr userDrawn="1"/>
        </p:nvPicPr>
        <p:blipFill rotWithShape="1">
          <a:blip r:embed="rId16">
            <a:extLst>
              <a:ext uri="{28A0092B-C50C-407E-A947-70E740481C1C}">
                <a14:useLocalDpi xmlns:a14="http://schemas.microsoft.com/office/drawing/2010/main" val="0"/>
              </a:ext>
            </a:extLst>
          </a:blip>
          <a:srcRect t="9450" b="14663"/>
          <a:stretch>
            <a:fillRect/>
          </a:stretch>
        </p:blipFill>
        <p:spPr>
          <a:xfrm>
            <a:off x="9809099" y="5927271"/>
            <a:ext cx="1675279" cy="9184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fr-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2F93B-52B7-4A7C-AE6A-2B400351248C}" type="datetimeFigureOut">
              <a:rPr lang="fr-CH" smtClean="0"/>
            </a:fld>
            <a:endParaRPr lang="fr-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07898-E56C-4FC0-B2DB-F3A91A3C8991}" type="slidenum">
              <a:rPr lang="fr-CH" smtClean="0"/>
            </a:fld>
            <a:endParaRPr lang="fr-CH"/>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Tree>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b="1" kern="1200">
          <a:solidFill>
            <a:schemeClr val="bg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4.xml"/><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xml"/><Relationship Id="rId1" Type="http://schemas.openxmlformats.org/officeDocument/2006/relationships/chart" Target="../charts/char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1" y="4660319"/>
            <a:ext cx="5454868" cy="584776"/>
          </a:xfrm>
        </p:spPr>
        <p:txBody>
          <a:bodyPr>
            <a:normAutofit/>
          </a:bodyPr>
          <a:lstStyle/>
          <a:p>
            <a:pPr algn="ctr"/>
            <a:r>
              <a:rPr lang="en-GB" sz="2400" dirty="0"/>
              <a:t>NIGERIA</a:t>
            </a:r>
            <a:endParaRPr lang="en-GB" sz="2400" dirty="0"/>
          </a:p>
        </p:txBody>
      </p:sp>
      <p:sp>
        <p:nvSpPr>
          <p:cNvPr id="3" name="TextBox 2"/>
          <p:cNvSpPr txBox="1"/>
          <p:nvPr/>
        </p:nvSpPr>
        <p:spPr>
          <a:xfrm>
            <a:off x="977462" y="3429000"/>
            <a:ext cx="10421007" cy="1077218"/>
          </a:xfrm>
          <a:prstGeom prst="rect">
            <a:avLst/>
          </a:prstGeom>
          <a:noFill/>
        </p:spPr>
        <p:txBody>
          <a:bodyPr wrap="square" rtlCol="0">
            <a:spAutoFit/>
          </a:bodyPr>
          <a:lstStyle/>
          <a:p>
            <a:pPr algn="ctr"/>
            <a:r>
              <a:rPr lang="en-US" sz="3200" dirty="0"/>
              <a:t>SEASONAL MALARIA CHEMOPREVENTION (SMC) Innovations in Monitoring: Cohort Tracking in 2024 Campaign</a:t>
            </a:r>
            <a:endParaRPr lang="en-US" sz="3200" dirty="0"/>
          </a:p>
        </p:txBody>
      </p:sp>
      <p:sp>
        <p:nvSpPr>
          <p:cNvPr id="4" name="Title 1"/>
          <p:cNvSpPr txBox="1"/>
          <p:nvPr/>
        </p:nvSpPr>
        <p:spPr>
          <a:xfrm>
            <a:off x="0" y="859766"/>
            <a:ext cx="12192000" cy="1837337"/>
          </a:xfrm>
          <a:prstGeom prst="rect">
            <a:avLst/>
          </a:prstGeom>
          <a:solidFill>
            <a:schemeClr val="accent6">
              <a:lumMod val="75000"/>
            </a:scheme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pPr algn="ctr"/>
            <a:r>
              <a:rPr lang="en-GB" dirty="0"/>
              <a:t>SMC Alliance Annual Meeting 2025</a:t>
            </a:r>
            <a:br>
              <a:rPr lang="en-GB" dirty="0"/>
            </a:br>
            <a:endParaRPr lang="en-GB" dirty="0"/>
          </a:p>
          <a:p>
            <a:pPr algn="ctr"/>
            <a:r>
              <a:rPr lang="en-GB" sz="2800" dirty="0"/>
              <a:t>Lomé – Togo </a:t>
            </a:r>
            <a:br>
              <a:rPr lang="en-GB" sz="2800" dirty="0"/>
            </a:br>
            <a:br>
              <a:rPr lang="en-GB" dirty="0"/>
            </a:br>
            <a:r>
              <a:rPr lang="en-GB" sz="2000" dirty="0"/>
              <a:t>Feb, 25 – 28, 2025</a:t>
            </a:r>
            <a:endParaRPr lang="en-US" sz="2000" dirty="0"/>
          </a:p>
        </p:txBody>
      </p:sp>
      <p:pic>
        <p:nvPicPr>
          <p:cNvPr id="7" name="Picture 6" descr="A red circle with a black insect on it&#10;&#10;Description automatically generated"/>
          <p:cNvPicPr>
            <a:picLocks noChangeAspect="1"/>
          </p:cNvPicPr>
          <p:nvPr/>
        </p:nvPicPr>
        <p:blipFill>
          <a:blip r:embed="rId1"/>
          <a:stretch>
            <a:fillRect/>
          </a:stretch>
        </p:blipFill>
        <p:spPr>
          <a:xfrm>
            <a:off x="6929040" y="5705820"/>
            <a:ext cx="2144510" cy="10860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ubtitle 2"/>
          <p:cNvSpPr txBox="1"/>
          <p:nvPr/>
        </p:nvSpPr>
        <p:spPr>
          <a:xfrm>
            <a:off x="2207493" y="4355191"/>
            <a:ext cx="4667320" cy="978463"/>
          </a:xfrm>
          <a:prstGeom prst="rect">
            <a:avLst/>
          </a:prstGeom>
        </p:spPr>
        <p:txBody>
          <a:bodyPr vert="horz" wrap="square" lIns="34281" tIns="17140" rIns="34281" bIns="17140" rtlCol="0" anchor="t">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marL="257175" indent="-257175" algn="l" defTabSz="815975">
              <a:lnSpc>
                <a:spcPts val="1310"/>
              </a:lnSpc>
              <a:buFont typeface="Arial" panose="020B0604020202020204" pitchFamily="34" charset="0"/>
              <a:buChar char="•"/>
            </a:pPr>
            <a:endParaRPr lang="en-US" sz="1200">
              <a:solidFill>
                <a:prstClr val="white"/>
              </a:solidFill>
              <a:latin typeface="Century Gothic" panose="020B0502020202020204"/>
              <a:ea typeface="Open Sans Light" panose="020B0306030504020204" pitchFamily="34" charset="0"/>
              <a:cs typeface="Open Sans Light" panose="020B0306030504020204" pitchFamily="34" charset="0"/>
            </a:endParaRPr>
          </a:p>
          <a:p>
            <a:pPr marL="257175" indent="-257175" algn="l" defTabSz="815975">
              <a:lnSpc>
                <a:spcPts val="1310"/>
              </a:lnSpc>
              <a:buFont typeface="Arial" panose="020B0604020202020204" pitchFamily="34" charset="0"/>
              <a:buChar char="•"/>
            </a:pPr>
            <a:endParaRPr lang="en-US" sz="1200">
              <a:solidFill>
                <a:prstClr val="white"/>
              </a:solidFill>
              <a:latin typeface="Century Gothic" panose="020B0502020202020204"/>
              <a:ea typeface="Open Sans Light" panose="020B0306030504020204" pitchFamily="34" charset="0"/>
              <a:cs typeface="Open Sans Light" panose="020B0306030504020204" pitchFamily="34" charset="0"/>
            </a:endParaRPr>
          </a:p>
          <a:p>
            <a:pPr marL="214630" indent="-214630" algn="l" defTabSz="815975">
              <a:lnSpc>
                <a:spcPts val="1310"/>
              </a:lnSpc>
              <a:buFont typeface="Arial" panose="020B0604020202020204" pitchFamily="34" charset="0"/>
              <a:buChar char="•"/>
            </a:pPr>
            <a:endParaRPr lang="en-US" sz="1200">
              <a:solidFill>
                <a:prstClr val="white"/>
              </a:solidFill>
              <a:latin typeface="Century Gothic" panose="020B0502020202020204"/>
              <a:ea typeface="Open Sans Light" panose="020B0306030504020204" pitchFamily="34" charset="0"/>
              <a:cs typeface="Open Sans Light" panose="020B0306030504020204" pitchFamily="34" charset="0"/>
            </a:endParaRPr>
          </a:p>
          <a:p>
            <a:pPr marL="214630" indent="-214630" algn="l" defTabSz="815975">
              <a:lnSpc>
                <a:spcPts val="1310"/>
              </a:lnSpc>
              <a:buFont typeface="Arial" panose="020B0604020202020204" pitchFamily="34" charset="0"/>
              <a:buChar char="•"/>
            </a:pPr>
            <a:endParaRPr lang="en-US" sz="825" b="1">
              <a:solidFill>
                <a:prstClr val="white"/>
              </a:solidFill>
              <a:ea typeface="Open Sans Light" panose="020B0306030504020204" pitchFamily="34" charset="0"/>
              <a:cs typeface="Open Sans Light" panose="020B0306030504020204" pitchFamily="34" charset="0"/>
            </a:endParaRPr>
          </a:p>
          <a:p>
            <a:pPr marL="214630" indent="-214630" algn="l" defTabSz="815975">
              <a:lnSpc>
                <a:spcPts val="1310"/>
              </a:lnSpc>
              <a:buFont typeface="Arial" panose="020B0604020202020204" pitchFamily="34" charset="0"/>
              <a:buChar char="•"/>
            </a:pPr>
            <a:endParaRPr lang="en-US" sz="825">
              <a:solidFill>
                <a:prstClr val="white"/>
              </a:solidFill>
              <a:ea typeface="Open Sans Light"/>
            </a:endParaRPr>
          </a:p>
        </p:txBody>
      </p:sp>
      <p:sp>
        <p:nvSpPr>
          <p:cNvPr id="10" name="TextBox 9"/>
          <p:cNvSpPr txBox="1"/>
          <p:nvPr/>
        </p:nvSpPr>
        <p:spPr>
          <a:xfrm>
            <a:off x="1671146" y="193645"/>
            <a:ext cx="6750366" cy="400110"/>
          </a:xfrm>
          <a:prstGeom prst="rect">
            <a:avLst/>
          </a:prstGeom>
          <a:noFill/>
        </p:spPr>
        <p:txBody>
          <a:bodyPr wrap="square" rtlCol="0">
            <a:spAutoFit/>
          </a:bodyPr>
          <a:lstStyle/>
          <a:p>
            <a:pPr defTabSz="685800"/>
            <a:r>
              <a:rPr lang="fr-FR" sz="2000" b="1" dirty="0">
                <a:solidFill>
                  <a:schemeClr val="bg2"/>
                </a:solidFill>
                <a:highlight>
                  <a:srgbClr val="008000"/>
                </a:highlight>
                <a:latin typeface="Calibri" panose="020F0502020204030204"/>
                <a:ea typeface="Calibri" panose="020F0502020204030204"/>
                <a:cs typeface="Calibri" panose="020F0502020204030204"/>
                <a:sym typeface="Calibri" panose="020F0502020204030204"/>
              </a:rPr>
              <a:t>  Nigeria Map Showing Cohort Tracking Implementation</a:t>
            </a:r>
            <a:endParaRPr lang="fr-FR" sz="2000" b="1" dirty="0">
              <a:solidFill>
                <a:schemeClr val="bg2"/>
              </a:solidFill>
              <a:highlight>
                <a:srgbClr val="008000"/>
              </a:highlight>
              <a:latin typeface="Calibri" panose="020F0502020204030204"/>
              <a:ea typeface="Calibri" panose="020F0502020204030204"/>
              <a:cs typeface="Calibri" panose="020F0502020204030204"/>
              <a:sym typeface="Calibri" panose="020F0502020204030204"/>
            </a:endParaRPr>
          </a:p>
        </p:txBody>
      </p:sp>
      <p:pic>
        <p:nvPicPr>
          <p:cNvPr id="4" name="Picture 3" descr="A red circle with a black insect on it&#10;&#10;Description automatically generated"/>
          <p:cNvPicPr>
            <a:picLocks noChangeAspect="1"/>
          </p:cNvPicPr>
          <p:nvPr/>
        </p:nvPicPr>
        <p:blipFill>
          <a:blip r:embed="rId1"/>
          <a:stretch>
            <a:fillRect/>
          </a:stretch>
        </p:blipFill>
        <p:spPr>
          <a:xfrm>
            <a:off x="7622416" y="5990897"/>
            <a:ext cx="1511946" cy="867103"/>
          </a:xfrm>
          <a:prstGeom prst="rect">
            <a:avLst/>
          </a:prstGeom>
        </p:spPr>
      </p:pic>
      <p:pic>
        <p:nvPicPr>
          <p:cNvPr id="6" name="Picture 5"/>
          <p:cNvPicPr>
            <a:picLocks noChangeAspect="1"/>
          </p:cNvPicPr>
          <p:nvPr/>
        </p:nvPicPr>
        <p:blipFill>
          <a:blip r:embed="rId2"/>
          <a:srcRect l="6863" t="724" r="6296" b="724"/>
          <a:stretch>
            <a:fillRect/>
          </a:stretch>
        </p:blipFill>
        <p:spPr>
          <a:xfrm>
            <a:off x="1628023" y="593755"/>
            <a:ext cx="6750366" cy="5246273"/>
          </a:xfrm>
          <a:prstGeom prst="rect">
            <a:avLst/>
          </a:prstGeom>
        </p:spPr>
      </p:pic>
      <p:pic>
        <p:nvPicPr>
          <p:cNvPr id="7" name="Picture 6"/>
          <p:cNvPicPr>
            <a:picLocks noChangeAspect="1"/>
          </p:cNvPicPr>
          <p:nvPr/>
        </p:nvPicPr>
        <p:blipFill>
          <a:blip r:embed="rId3"/>
          <a:stretch>
            <a:fillRect/>
          </a:stretch>
        </p:blipFill>
        <p:spPr>
          <a:xfrm>
            <a:off x="8726311" y="2806700"/>
            <a:ext cx="3355176" cy="6223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150889" y="343172"/>
            <a:ext cx="3922534" cy="1241611"/>
          </a:xfrm>
        </p:spPr>
        <p:txBody>
          <a:bodyPr>
            <a:normAutofit/>
          </a:bodyPr>
          <a:lstStyle/>
          <a:p>
            <a:pPr algn="l">
              <a:defRPr/>
            </a:pPr>
            <a:r>
              <a:rPr lang="en-US" sz="3100" dirty="0"/>
              <a:t>Digitization design</a:t>
            </a:r>
            <a:endParaRPr lang="en-GB" sz="3100" dirty="0"/>
          </a:p>
        </p:txBody>
      </p:sp>
      <p:cxnSp>
        <p:nvCxnSpPr>
          <p:cNvPr id="7" name="Straight Connector 6"/>
          <p:cNvCxnSpPr/>
          <p:nvPr/>
        </p:nvCxnSpPr>
        <p:spPr>
          <a:xfrm>
            <a:off x="4776227" y="1957522"/>
            <a:ext cx="0" cy="2950028"/>
          </a:xfrm>
          <a:prstGeom prst="line">
            <a:avLst/>
          </a:prstGeom>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1983953" y="3271088"/>
            <a:ext cx="837359" cy="939892"/>
            <a:chOff x="459951" y="3006980"/>
            <a:chExt cx="837359" cy="939892"/>
          </a:xfrm>
        </p:grpSpPr>
        <p:pic>
          <p:nvPicPr>
            <p:cNvPr id="14" name="Picture 13"/>
            <p:cNvPicPr>
              <a:picLocks noChangeAspect="1"/>
            </p:cNvPicPr>
            <p:nvPr/>
          </p:nvPicPr>
          <p:blipFill>
            <a:blip r:embed="rId1"/>
            <a:stretch>
              <a:fillRect/>
            </a:stretch>
          </p:blipFill>
          <p:spPr>
            <a:xfrm>
              <a:off x="530969" y="3006980"/>
              <a:ext cx="695325" cy="638175"/>
            </a:xfrm>
            <a:prstGeom prst="rect">
              <a:avLst/>
            </a:prstGeom>
          </p:spPr>
        </p:pic>
        <p:sp>
          <p:nvSpPr>
            <p:cNvPr id="15" name="TextBox 14"/>
            <p:cNvSpPr txBox="1"/>
            <p:nvPr/>
          </p:nvSpPr>
          <p:spPr>
            <a:xfrm>
              <a:off x="459951" y="3685262"/>
              <a:ext cx="837359" cy="261610"/>
            </a:xfrm>
            <a:prstGeom prst="rect">
              <a:avLst/>
            </a:prstGeom>
            <a:noFill/>
          </p:spPr>
          <p:txBody>
            <a:bodyPr wrap="square" rtlCol="0">
              <a:spAutoFit/>
            </a:bodyPr>
            <a:lstStyle/>
            <a:p>
              <a:pPr algn="ctr"/>
              <a:r>
                <a:rPr lang="en-US" sz="1100" b="1">
                  <a:solidFill>
                    <a:prstClr val="black"/>
                  </a:solidFill>
                  <a:latin typeface="Calibri" panose="020F0502020204030204"/>
                </a:rPr>
                <a:t>RRCollect</a:t>
              </a:r>
              <a:endParaRPr lang="en-US" sz="1100" b="1">
                <a:solidFill>
                  <a:prstClr val="black"/>
                </a:solidFill>
                <a:latin typeface="Calibri" panose="020F0502020204030204"/>
              </a:endParaRPr>
            </a:p>
          </p:txBody>
        </p:sp>
      </p:grpSp>
      <p:sp>
        <p:nvSpPr>
          <p:cNvPr id="23" name="TextBox 22"/>
          <p:cNvSpPr txBox="1"/>
          <p:nvPr/>
        </p:nvSpPr>
        <p:spPr>
          <a:xfrm>
            <a:off x="4776227" y="2142708"/>
            <a:ext cx="1351120" cy="430887"/>
          </a:xfrm>
          <a:prstGeom prst="rect">
            <a:avLst/>
          </a:prstGeom>
          <a:noFill/>
        </p:spPr>
        <p:txBody>
          <a:bodyPr wrap="square" rtlCol="0">
            <a:spAutoFit/>
          </a:bodyPr>
          <a:lstStyle/>
          <a:p>
            <a:pPr algn="ctr"/>
            <a:r>
              <a:rPr lang="en-US" sz="1100" b="1">
                <a:solidFill>
                  <a:prstClr val="black"/>
                </a:solidFill>
                <a:latin typeface="Calibri" panose="020F0502020204030204"/>
              </a:rPr>
              <a:t>SPAQ Coverage Dashboard</a:t>
            </a:r>
            <a:endParaRPr lang="en-US" sz="1100" b="1">
              <a:solidFill>
                <a:prstClr val="black"/>
              </a:solidFill>
              <a:latin typeface="Calibri" panose="020F0502020204030204"/>
            </a:endParaRPr>
          </a:p>
        </p:txBody>
      </p:sp>
      <p:sp>
        <p:nvSpPr>
          <p:cNvPr id="24" name="TextBox 23"/>
          <p:cNvSpPr txBox="1"/>
          <p:nvPr/>
        </p:nvSpPr>
        <p:spPr>
          <a:xfrm>
            <a:off x="8598601" y="4862986"/>
            <a:ext cx="1527055" cy="261610"/>
          </a:xfrm>
          <a:prstGeom prst="rect">
            <a:avLst/>
          </a:prstGeom>
          <a:noFill/>
        </p:spPr>
        <p:txBody>
          <a:bodyPr wrap="square" rtlCol="0">
            <a:spAutoFit/>
          </a:bodyPr>
          <a:lstStyle/>
          <a:p>
            <a:pPr algn="ctr"/>
            <a:r>
              <a:rPr lang="en-US" sz="1100" b="1">
                <a:solidFill>
                  <a:prstClr val="black"/>
                </a:solidFill>
                <a:latin typeface="Calibri" panose="020F0502020204030204"/>
              </a:rPr>
              <a:t>Geo- Spatial Tracking</a:t>
            </a:r>
            <a:endParaRPr lang="en-US" sz="1100" b="1">
              <a:solidFill>
                <a:prstClr val="black"/>
              </a:solidFill>
              <a:latin typeface="Calibri" panose="020F0502020204030204"/>
            </a:endParaRPr>
          </a:p>
        </p:txBody>
      </p:sp>
      <p:grpSp>
        <p:nvGrpSpPr>
          <p:cNvPr id="12" name="Group 11"/>
          <p:cNvGrpSpPr/>
          <p:nvPr/>
        </p:nvGrpSpPr>
        <p:grpSpPr>
          <a:xfrm>
            <a:off x="3720564" y="3073085"/>
            <a:ext cx="832087" cy="966566"/>
            <a:chOff x="2497069" y="2403167"/>
            <a:chExt cx="1563852" cy="1793504"/>
          </a:xfrm>
        </p:grpSpPr>
        <p:sp>
          <p:nvSpPr>
            <p:cNvPr id="33" name="TextBox 32"/>
            <p:cNvSpPr txBox="1"/>
            <p:nvPr/>
          </p:nvSpPr>
          <p:spPr>
            <a:xfrm>
              <a:off x="2497069" y="3397142"/>
              <a:ext cx="1563852" cy="799529"/>
            </a:xfrm>
            <a:prstGeom prst="rect">
              <a:avLst/>
            </a:prstGeom>
            <a:noFill/>
          </p:spPr>
          <p:txBody>
            <a:bodyPr wrap="square" rtlCol="0">
              <a:spAutoFit/>
            </a:bodyPr>
            <a:lstStyle/>
            <a:p>
              <a:pPr algn="ctr"/>
              <a:r>
                <a:rPr lang="en-US" sz="1100" b="1">
                  <a:solidFill>
                    <a:prstClr val="black"/>
                  </a:solidFill>
                  <a:latin typeface="Calibri" panose="020F0502020204030204"/>
                </a:rPr>
                <a:t>NMEP One App</a:t>
              </a:r>
              <a:endParaRPr lang="en-US" sz="1100" b="1">
                <a:solidFill>
                  <a:prstClr val="black"/>
                </a:solidFill>
                <a:latin typeface="Calibri" panose="020F0502020204030204"/>
              </a:endParaRPr>
            </a:p>
          </p:txBody>
        </p:sp>
        <p:pic>
          <p:nvPicPr>
            <p:cNvPr id="34" name="Picture 33"/>
            <p:cNvPicPr>
              <a:picLocks noChangeAspect="1"/>
            </p:cNvPicPr>
            <p:nvPr/>
          </p:nvPicPr>
          <p:blipFill rotWithShape="1">
            <a:blip r:embed="rId2"/>
            <a:srcRect t="3841"/>
            <a:stretch>
              <a:fillRect/>
            </a:stretch>
          </p:blipFill>
          <p:spPr>
            <a:xfrm>
              <a:off x="2748914" y="2403167"/>
              <a:ext cx="1104900" cy="1025833"/>
            </a:xfrm>
            <a:prstGeom prst="rect">
              <a:avLst/>
            </a:prstGeom>
          </p:spPr>
        </p:pic>
      </p:grpSp>
      <p:pic>
        <p:nvPicPr>
          <p:cNvPr id="9" name="Picture 8" descr="A screenshot of a computer&#10;&#10;Description automatically generated"/>
          <p:cNvPicPr>
            <a:picLocks noChangeAspect="1"/>
          </p:cNvPicPr>
          <p:nvPr/>
        </p:nvPicPr>
        <p:blipFill>
          <a:blip r:embed="rId3"/>
          <a:stretch>
            <a:fillRect/>
          </a:stretch>
        </p:blipFill>
        <p:spPr>
          <a:xfrm>
            <a:off x="6127347" y="1143466"/>
            <a:ext cx="4238920" cy="225676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2" name="Picture 1"/>
          <p:cNvPicPr>
            <a:picLocks noChangeAspect="1"/>
          </p:cNvPicPr>
          <p:nvPr/>
        </p:nvPicPr>
        <p:blipFill rotWithShape="1">
          <a:blip r:embed="rId4"/>
          <a:srcRect l="18084"/>
          <a:stretch>
            <a:fillRect/>
          </a:stretch>
        </p:blipFill>
        <p:spPr>
          <a:xfrm>
            <a:off x="4873356" y="3457772"/>
            <a:ext cx="3520776" cy="27767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6" name="Picture 15" descr="A close up of a cell phone&#10;&#10;Description automatically generated"/>
          <p:cNvPicPr>
            <a:picLocks noChangeAspect="1"/>
          </p:cNvPicPr>
          <p:nvPr/>
        </p:nvPicPr>
        <p:blipFill rotWithShape="1">
          <a:blip r:embed="rId5"/>
          <a:srcRect l="11341" t="6060" r="12361" b="4236"/>
          <a:stretch>
            <a:fillRect/>
          </a:stretch>
        </p:blipFill>
        <p:spPr>
          <a:xfrm>
            <a:off x="1689654" y="2252386"/>
            <a:ext cx="1807332" cy="367545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descr="A red circle with a black insect on it&#10;&#10;Description automatically generated"/>
          <p:cNvPicPr>
            <a:picLocks noChangeAspect="1"/>
          </p:cNvPicPr>
          <p:nvPr/>
        </p:nvPicPr>
        <p:blipFill>
          <a:blip r:embed="rId6"/>
          <a:stretch>
            <a:fillRect/>
          </a:stretch>
        </p:blipFill>
        <p:spPr>
          <a:xfrm>
            <a:off x="7622416" y="6207009"/>
            <a:ext cx="1135117" cy="6509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g2073e6c94da_0_63"/>
          <p:cNvGrpSpPr/>
          <p:nvPr/>
        </p:nvGrpSpPr>
        <p:grpSpPr>
          <a:xfrm>
            <a:off x="1818651" y="116633"/>
            <a:ext cx="8592857" cy="1007184"/>
            <a:chOff x="0" y="0"/>
            <a:chExt cx="8592857" cy="1007184"/>
          </a:xfrm>
        </p:grpSpPr>
        <p:sp>
          <p:nvSpPr>
            <p:cNvPr id="137" name="Google Shape;137;g2073e6c94da_0_63"/>
            <p:cNvSpPr/>
            <p:nvPr/>
          </p:nvSpPr>
          <p:spPr>
            <a:xfrm>
              <a:off x="4280657" y="984"/>
              <a:ext cx="4312200" cy="1006200"/>
            </a:xfrm>
            <a:prstGeom prst="rightArrow">
              <a:avLst>
                <a:gd name="adj1" fmla="val 75000"/>
                <a:gd name="adj2" fmla="val 50000"/>
              </a:avLst>
            </a:prstGeom>
            <a:solidFill>
              <a:srgbClr val="D9D2E9"/>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138"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139"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spcBef>
                  <a:spcPts val="360"/>
                </a:spcBef>
                <a:buClr>
                  <a:srgbClr val="000000"/>
                </a:buClr>
                <a:buSzPts val="2400"/>
              </a:pPr>
              <a:r>
                <a:rPr lang="en-GB" sz="2000" b="1" dirty="0">
                  <a:solidFill>
                    <a:srgbClr val="FF0000"/>
                  </a:solidFill>
                  <a:latin typeface="Calibri" panose="020F0502020204030204"/>
                  <a:ea typeface="Calibri" panose="020F0502020204030204"/>
                  <a:cs typeface="Calibri" panose="020F0502020204030204"/>
                  <a:sym typeface="Calibri" panose="020F0502020204030204"/>
                </a:rPr>
                <a:t>Design of the Cohort tracking</a:t>
              </a:r>
              <a:endParaRPr lang="en-GB" sz="2000" b="1" dirty="0">
                <a:solidFill>
                  <a:srgbClr val="FF0000"/>
                </a:solidFill>
                <a:latin typeface="Calibri" panose="020F0502020204030204"/>
                <a:ea typeface="Calibri" panose="020F0502020204030204"/>
                <a:cs typeface="Calibri" panose="020F0502020204030204"/>
                <a:sym typeface="Calibri" panose="020F0502020204030204"/>
              </a:endParaRPr>
            </a:p>
          </p:txBody>
        </p:sp>
      </p:grpSp>
      <p:sp>
        <p:nvSpPr>
          <p:cNvPr id="140" name="Google Shape;140;g2073e6c94da_0_63"/>
          <p:cNvSpPr txBox="1"/>
          <p:nvPr/>
        </p:nvSpPr>
        <p:spPr>
          <a:xfrm>
            <a:off x="1722134" y="1268759"/>
            <a:ext cx="8766300" cy="5487600"/>
          </a:xfrm>
          <a:prstGeom prst="rect">
            <a:avLst/>
          </a:prstGeom>
          <a:noFill/>
          <a:ln>
            <a:noFill/>
          </a:ln>
        </p:spPr>
        <p:txBody>
          <a:bodyPr spcFirstLastPara="1" wrap="square" lIns="91425" tIns="45700" rIns="91425" bIns="45700" anchor="t" anchorCtr="0">
            <a:normAutofit/>
          </a:bodyPr>
          <a:lstStyle/>
          <a:p>
            <a:pPr>
              <a:spcBef>
                <a:spcPts val="360"/>
              </a:spcBef>
              <a:buClr>
                <a:srgbClr val="000000"/>
              </a:buClr>
              <a:buSzPts val="2400"/>
            </a:pPr>
            <a:endParaRPr sz="2400" b="1"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2" name="TextBox 1"/>
          <p:cNvSpPr txBox="1"/>
          <p:nvPr/>
        </p:nvSpPr>
        <p:spPr>
          <a:xfrm>
            <a:off x="2016553" y="2823772"/>
            <a:ext cx="4430874" cy="2377574"/>
          </a:xfrm>
          <a:prstGeom prst="rect">
            <a:avLst/>
          </a:prstGeom>
          <a:noFill/>
        </p:spPr>
        <p:txBody>
          <a:bodyPr wrap="square" lIns="68580" tIns="34290" rIns="68580" bIns="34290" rtlCol="0" anchor="t">
            <a:spAutoFit/>
          </a:bodyPr>
          <a:lstStyle/>
          <a:p>
            <a:pPr defTabSz="685800"/>
            <a:r>
              <a:rPr lang="en-US" sz="1500" dirty="0">
                <a:latin typeface="Montserrat Medium"/>
                <a:ea typeface="+mn-lt"/>
              </a:rPr>
              <a:t>SMC cohort tracking has been possible with the use of Unique </a:t>
            </a:r>
            <a:r>
              <a:rPr lang="en-US" sz="1500" b="1" dirty="0">
                <a:latin typeface="Montserrat Medium"/>
                <a:ea typeface="+mn-lt"/>
              </a:rPr>
              <a:t>Beneficiary Identification (ID)</a:t>
            </a:r>
            <a:r>
              <a:rPr lang="en-US" sz="1500" dirty="0">
                <a:latin typeface="Montserrat Medium"/>
                <a:ea typeface="+mn-lt"/>
              </a:rPr>
              <a:t> assigned to each child’s profile on the ICT4D database/platform</a:t>
            </a:r>
            <a:endParaRPr lang="en-US" sz="1500" dirty="0">
              <a:latin typeface="Montserrat Medium"/>
              <a:ea typeface="+mn-lt"/>
            </a:endParaRPr>
          </a:p>
          <a:p>
            <a:pPr defTabSz="685800"/>
            <a:endParaRPr lang="en-US" sz="1500" dirty="0">
              <a:latin typeface="Montserrat Medium"/>
              <a:ea typeface="+mn-lt"/>
            </a:endParaRPr>
          </a:p>
          <a:p>
            <a:pPr defTabSz="685800"/>
            <a:r>
              <a:rPr lang="en-US" sz="1500" dirty="0">
                <a:latin typeface="Montserrat Medium"/>
                <a:ea typeface="+mn-lt"/>
              </a:rPr>
              <a:t>The </a:t>
            </a:r>
            <a:r>
              <a:rPr lang="en-US" sz="1500" b="1" dirty="0">
                <a:latin typeface="Montserrat Medium"/>
                <a:ea typeface="+mn-lt"/>
              </a:rPr>
              <a:t>Beneficiary ID </a:t>
            </a:r>
            <a:r>
              <a:rPr lang="en-US" sz="1500" dirty="0">
                <a:latin typeface="Montserrat Medium"/>
                <a:ea typeface="+mn-lt"/>
              </a:rPr>
              <a:t>is a combination of numbers and alphabets used to identify each unique child on the ICT4D platform/Database. This has proven to be efficient in accurately identifying a child</a:t>
            </a:r>
            <a:endParaRPr lang="en-US" sz="1500" dirty="0">
              <a:latin typeface="Montserrat Medium"/>
              <a:ea typeface="+mn-lt"/>
            </a:endParaRPr>
          </a:p>
        </p:txBody>
      </p:sp>
      <p:pic>
        <p:nvPicPr>
          <p:cNvPr id="3" name="Picture 2"/>
          <p:cNvPicPr>
            <a:picLocks noChangeAspect="1"/>
          </p:cNvPicPr>
          <p:nvPr/>
        </p:nvPicPr>
        <p:blipFill>
          <a:blip r:embed="rId1"/>
          <a:stretch>
            <a:fillRect/>
          </a:stretch>
        </p:blipFill>
        <p:spPr>
          <a:xfrm>
            <a:off x="6723278" y="2713051"/>
            <a:ext cx="3746588" cy="2257261"/>
          </a:xfrm>
          <a:prstGeom prst="rect">
            <a:avLst/>
          </a:prstGeom>
        </p:spPr>
      </p:pic>
      <p:sp>
        <p:nvSpPr>
          <p:cNvPr id="4" name="TextBox 3"/>
          <p:cNvSpPr txBox="1"/>
          <p:nvPr/>
        </p:nvSpPr>
        <p:spPr>
          <a:xfrm>
            <a:off x="2016553" y="2191318"/>
            <a:ext cx="3472256" cy="369332"/>
          </a:xfrm>
          <a:prstGeom prst="rect">
            <a:avLst/>
          </a:prstGeom>
          <a:noFill/>
        </p:spPr>
        <p:txBody>
          <a:bodyPr wrap="square" rtlCol="0">
            <a:spAutoFit/>
          </a:bodyPr>
          <a:lstStyle/>
          <a:p>
            <a:pPr defTabSz="685800"/>
            <a:r>
              <a:rPr lang="en-US" b="1">
                <a:solidFill>
                  <a:srgbClr val="44546A"/>
                </a:solidFill>
                <a:latin typeface="Century Gothic" panose="020B0502020202020204" pitchFamily="34" charset="0"/>
              </a:rPr>
              <a:t>Cohort Tracking</a:t>
            </a:r>
            <a:endParaRPr lang="en-US" b="1" spc="225">
              <a:solidFill>
                <a:srgbClr val="4472C4"/>
              </a:solidFill>
              <a:latin typeface="Montserrat Medium" pitchFamily="2" charset="77"/>
            </a:endParaRPr>
          </a:p>
        </p:txBody>
      </p:sp>
      <p:pic>
        <p:nvPicPr>
          <p:cNvPr id="5" name="Picture 4" descr="A red circle with a black insect on it&#10;&#10;Description automatically generated"/>
          <p:cNvPicPr>
            <a:picLocks noChangeAspect="1"/>
          </p:cNvPicPr>
          <p:nvPr/>
        </p:nvPicPr>
        <p:blipFill>
          <a:blip r:embed="rId2"/>
          <a:stretch>
            <a:fillRect/>
          </a:stretch>
        </p:blipFill>
        <p:spPr>
          <a:xfrm>
            <a:off x="7622416" y="6038193"/>
            <a:ext cx="1429477" cy="81980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19"/>
          <p:cNvSpPr/>
          <p:nvPr/>
        </p:nvSpPr>
        <p:spPr>
          <a:xfrm>
            <a:off x="8021399" y="2045079"/>
            <a:ext cx="2181308" cy="984743"/>
          </a:xfrm>
          <a:prstGeom prst="roundRect">
            <a:avLst>
              <a:gd name="adj" fmla="val 50000"/>
            </a:avLst>
          </a:prstGeom>
          <a:solidFill>
            <a:srgbClr val="AD64C4"/>
          </a:solidFill>
          <a:ln>
            <a:noFill/>
          </a:ln>
        </p:spPr>
        <p:txBody>
          <a:bodyPr spcFirstLastPara="1" wrap="square" lIns="91425" tIns="91425" rIns="91425" bIns="91425" anchor="ctr" anchorCtr="0">
            <a:noAutofit/>
          </a:bodyPr>
          <a:lstStyle/>
          <a:p/>
        </p:txBody>
      </p:sp>
      <p:grpSp>
        <p:nvGrpSpPr>
          <p:cNvPr id="6" name="Group 5"/>
          <p:cNvGrpSpPr/>
          <p:nvPr/>
        </p:nvGrpSpPr>
        <p:grpSpPr>
          <a:xfrm>
            <a:off x="1740240" y="1827001"/>
            <a:ext cx="2732865" cy="923477"/>
            <a:chOff x="228831" y="1565242"/>
            <a:chExt cx="2732865" cy="923477"/>
          </a:xfrm>
        </p:grpSpPr>
        <p:sp>
          <p:nvSpPr>
            <p:cNvPr id="197" name="Google Shape;197;p19"/>
            <p:cNvSpPr/>
            <p:nvPr/>
          </p:nvSpPr>
          <p:spPr>
            <a:xfrm>
              <a:off x="228831" y="1565242"/>
              <a:ext cx="2732865" cy="923477"/>
            </a:xfrm>
            <a:prstGeom prst="roundRect">
              <a:avLst>
                <a:gd name="adj" fmla="val 50000"/>
              </a:avLst>
            </a:prstGeom>
            <a:solidFill>
              <a:schemeClr val="accent1">
                <a:lumMod val="75000"/>
              </a:schemeClr>
            </a:solidFill>
            <a:ln>
              <a:noFill/>
            </a:ln>
          </p:spPr>
          <p:txBody>
            <a:bodyPr spcFirstLastPara="1" wrap="square" lIns="91425" tIns="91425" rIns="91425" bIns="91425" anchor="ctr" anchorCtr="0">
              <a:noAutofit/>
            </a:bodyPr>
            <a:lstStyle/>
            <a:p/>
          </p:txBody>
        </p:sp>
        <p:sp>
          <p:nvSpPr>
            <p:cNvPr id="200" name="Google Shape;200;p19"/>
            <p:cNvSpPr txBox="1"/>
            <p:nvPr/>
          </p:nvSpPr>
          <p:spPr>
            <a:xfrm>
              <a:off x="464670" y="1631230"/>
              <a:ext cx="2182091" cy="776052"/>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200" b="1">
                  <a:solidFill>
                    <a:schemeClr val="lt1"/>
                  </a:solidFill>
                  <a:latin typeface="Roboto"/>
                  <a:ea typeface="Roboto"/>
                  <a:cs typeface="Roboto"/>
                  <a:sym typeface="Roboto"/>
                </a:rPr>
                <a:t>Training of CDDs</a:t>
              </a:r>
              <a:endParaRPr lang="en-GB" sz="1200" b="1">
                <a:solidFill>
                  <a:schemeClr val="lt1"/>
                </a:solidFill>
                <a:latin typeface="Roboto"/>
                <a:ea typeface="Roboto"/>
                <a:cs typeface="Roboto"/>
                <a:sym typeface="Roboto"/>
              </a:endParaRPr>
            </a:p>
            <a:p>
              <a:pPr algn="ctr">
                <a:buClr>
                  <a:schemeClr val="dk1"/>
                </a:buClr>
                <a:buSzPts val="1100"/>
              </a:pPr>
              <a:r>
                <a:rPr lang="en-GB" sz="1200">
                  <a:solidFill>
                    <a:schemeClr val="lt1"/>
                  </a:solidFill>
                  <a:latin typeface="Roboto"/>
                  <a:ea typeface="Roboto"/>
                  <a:cs typeface="Roboto"/>
                  <a:sym typeface="Roboto"/>
                </a:rPr>
                <a:t>Curiculum to include sessons on cohort tracking with emphasis on practicals</a:t>
              </a:r>
              <a:endParaRPr sz="1200">
                <a:latin typeface="Roboto"/>
                <a:ea typeface="Roboto"/>
                <a:cs typeface="Roboto"/>
                <a:sym typeface="Roboto"/>
              </a:endParaRPr>
            </a:p>
          </p:txBody>
        </p:sp>
      </p:grpSp>
      <p:sp>
        <p:nvSpPr>
          <p:cNvPr id="201" name="Google Shape;201;p19"/>
          <p:cNvSpPr txBox="1"/>
          <p:nvPr/>
        </p:nvSpPr>
        <p:spPr>
          <a:xfrm>
            <a:off x="8079118" y="2167853"/>
            <a:ext cx="1997739" cy="709208"/>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200">
                <a:solidFill>
                  <a:schemeClr val="lt1"/>
                </a:solidFill>
                <a:latin typeface="Roboto"/>
                <a:ea typeface="Roboto"/>
                <a:cs typeface="Roboto"/>
                <a:sym typeface="Roboto"/>
              </a:rPr>
              <a:t>Administer SPAQ, document on child record card &amp; NMEP One App</a:t>
            </a:r>
            <a:endParaRPr sz="1200">
              <a:solidFill>
                <a:schemeClr val="lt1"/>
              </a:solidFill>
              <a:latin typeface="Roboto"/>
              <a:ea typeface="Roboto"/>
              <a:cs typeface="Roboto"/>
              <a:sym typeface="Roboto"/>
            </a:endParaRPr>
          </a:p>
        </p:txBody>
      </p:sp>
      <p:sp>
        <p:nvSpPr>
          <p:cNvPr id="208" name="Google Shape;208;p19"/>
          <p:cNvSpPr/>
          <p:nvPr/>
        </p:nvSpPr>
        <p:spPr>
          <a:xfrm>
            <a:off x="8051589" y="3523082"/>
            <a:ext cx="2444549" cy="1123022"/>
          </a:xfrm>
          <a:prstGeom prst="flowChartProcess">
            <a:avLst/>
          </a:prstGeom>
          <a:solidFill>
            <a:schemeClr val="accent2"/>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cxnSp>
        <p:nvCxnSpPr>
          <p:cNvPr id="214" name="Google Shape;214;p19"/>
          <p:cNvCxnSpPr/>
          <p:nvPr/>
        </p:nvCxnSpPr>
        <p:spPr>
          <a:xfrm>
            <a:off x="3005512" y="2660766"/>
            <a:ext cx="0" cy="380400"/>
          </a:xfrm>
          <a:prstGeom prst="straightConnector1">
            <a:avLst/>
          </a:prstGeom>
          <a:noFill/>
          <a:ln w="28575" cap="flat" cmpd="sng">
            <a:solidFill>
              <a:schemeClr val="dk2"/>
            </a:solidFill>
            <a:prstDash val="solid"/>
            <a:miter lim="800000"/>
            <a:headEnd type="none" w="sm" len="sm"/>
            <a:tailEnd type="triangle" w="med" len="med"/>
          </a:ln>
        </p:spPr>
      </p:cxnSp>
      <p:cxnSp>
        <p:nvCxnSpPr>
          <p:cNvPr id="216" name="Google Shape;216;p19"/>
          <p:cNvCxnSpPr/>
          <p:nvPr/>
        </p:nvCxnSpPr>
        <p:spPr>
          <a:xfrm>
            <a:off x="3005512" y="3410168"/>
            <a:ext cx="0" cy="628374"/>
          </a:xfrm>
          <a:prstGeom prst="straightConnector1">
            <a:avLst/>
          </a:prstGeom>
          <a:noFill/>
          <a:ln w="28575" cap="flat" cmpd="sng">
            <a:solidFill>
              <a:schemeClr val="dk2"/>
            </a:solidFill>
            <a:prstDash val="solid"/>
            <a:miter lim="800000"/>
            <a:headEnd type="none" w="sm" len="sm"/>
            <a:tailEnd type="triangle" w="med" len="med"/>
          </a:ln>
        </p:spPr>
      </p:cxnSp>
      <p:cxnSp>
        <p:nvCxnSpPr>
          <p:cNvPr id="217" name="Google Shape;217;p19"/>
          <p:cNvCxnSpPr/>
          <p:nvPr/>
        </p:nvCxnSpPr>
        <p:spPr>
          <a:xfrm>
            <a:off x="3006481" y="4387913"/>
            <a:ext cx="0" cy="304200"/>
          </a:xfrm>
          <a:prstGeom prst="straightConnector1">
            <a:avLst/>
          </a:prstGeom>
          <a:noFill/>
          <a:ln w="28575" cap="flat" cmpd="sng">
            <a:solidFill>
              <a:schemeClr val="dk2"/>
            </a:solidFill>
            <a:prstDash val="solid"/>
            <a:miter lim="800000"/>
            <a:headEnd type="none" w="sm" len="sm"/>
            <a:tailEnd type="triangle" w="med" len="med"/>
          </a:ln>
        </p:spPr>
      </p:cxnSp>
      <p:cxnSp>
        <p:nvCxnSpPr>
          <p:cNvPr id="219" name="Google Shape;219;p19"/>
          <p:cNvCxnSpPr/>
          <p:nvPr/>
        </p:nvCxnSpPr>
        <p:spPr>
          <a:xfrm rot="10800000">
            <a:off x="9185519" y="4664637"/>
            <a:ext cx="0" cy="494100"/>
          </a:xfrm>
          <a:prstGeom prst="straightConnector1">
            <a:avLst/>
          </a:prstGeom>
          <a:noFill/>
          <a:ln w="28575" cap="flat" cmpd="sng">
            <a:solidFill>
              <a:schemeClr val="dk2"/>
            </a:solidFill>
            <a:prstDash val="solid"/>
            <a:miter lim="800000"/>
            <a:headEnd type="none" w="sm" len="sm"/>
            <a:tailEnd type="triangle" w="med" len="med"/>
          </a:ln>
        </p:spPr>
      </p:cxnSp>
      <p:cxnSp>
        <p:nvCxnSpPr>
          <p:cNvPr id="220" name="Google Shape;220;p19"/>
          <p:cNvCxnSpPr/>
          <p:nvPr/>
        </p:nvCxnSpPr>
        <p:spPr>
          <a:xfrm flipV="1">
            <a:off x="9194633" y="3056687"/>
            <a:ext cx="1171" cy="424686"/>
          </a:xfrm>
          <a:prstGeom prst="straightConnector1">
            <a:avLst/>
          </a:prstGeom>
          <a:noFill/>
          <a:ln w="28575" cap="flat" cmpd="sng">
            <a:solidFill>
              <a:schemeClr val="dk2"/>
            </a:solidFill>
            <a:prstDash val="solid"/>
            <a:miter lim="800000"/>
            <a:headEnd type="none" w="sm" len="sm"/>
            <a:tailEnd type="triangle" w="med" len="med"/>
          </a:ln>
        </p:spPr>
      </p:cxnSp>
      <p:cxnSp>
        <p:nvCxnSpPr>
          <p:cNvPr id="221" name="Google Shape;221;p19"/>
          <p:cNvCxnSpPr/>
          <p:nvPr/>
        </p:nvCxnSpPr>
        <p:spPr>
          <a:xfrm>
            <a:off x="4696616" y="3392187"/>
            <a:ext cx="617220" cy="0"/>
          </a:xfrm>
          <a:prstGeom prst="straightConnector1">
            <a:avLst/>
          </a:prstGeom>
          <a:noFill/>
          <a:ln w="28575" cap="flat" cmpd="sng">
            <a:solidFill>
              <a:srgbClr val="FF0000"/>
            </a:solidFill>
            <a:prstDash val="sysDash"/>
            <a:miter lim="800000"/>
            <a:headEnd type="none" w="sm" len="sm"/>
            <a:tailEnd type="triangle" w="med" len="med"/>
          </a:ln>
        </p:spPr>
      </p:cxnSp>
      <p:sp>
        <p:nvSpPr>
          <p:cNvPr id="224" name="Google Shape;224;p19"/>
          <p:cNvSpPr txBox="1"/>
          <p:nvPr/>
        </p:nvSpPr>
        <p:spPr>
          <a:xfrm>
            <a:off x="4808145" y="3127753"/>
            <a:ext cx="500700" cy="227700"/>
          </a:xfrm>
          <a:prstGeom prst="rect">
            <a:avLst/>
          </a:prstGeom>
          <a:noFill/>
          <a:ln>
            <a:noFill/>
          </a:ln>
        </p:spPr>
        <p:txBody>
          <a:bodyPr spcFirstLastPara="1" wrap="square" lIns="91425" tIns="45700" rIns="91425" bIns="45700" anchor="ctr" anchorCtr="0">
            <a:noAutofit/>
          </a:bodyPr>
          <a:lstStyle/>
          <a:p>
            <a:pPr algn="ctr">
              <a:buClr>
                <a:schemeClr val="dk2"/>
              </a:buClr>
              <a:buSzPts val="3200"/>
            </a:pPr>
            <a:r>
              <a:rPr lang="en-GB" sz="1200" b="1">
                <a:latin typeface="Roboto"/>
                <a:ea typeface="Roboto"/>
                <a:cs typeface="Roboto"/>
                <a:sym typeface="Roboto"/>
              </a:rPr>
              <a:t>NO</a:t>
            </a:r>
            <a:endParaRPr sz="1200" b="1">
              <a:latin typeface="Roboto"/>
              <a:ea typeface="Roboto"/>
              <a:cs typeface="Roboto"/>
              <a:sym typeface="Roboto"/>
            </a:endParaRPr>
          </a:p>
        </p:txBody>
      </p:sp>
      <p:sp>
        <p:nvSpPr>
          <p:cNvPr id="225" name="Google Shape;225;p19"/>
          <p:cNvSpPr txBox="1"/>
          <p:nvPr/>
        </p:nvSpPr>
        <p:spPr>
          <a:xfrm>
            <a:off x="3109333" y="3486518"/>
            <a:ext cx="500700" cy="227700"/>
          </a:xfrm>
          <a:prstGeom prst="rect">
            <a:avLst/>
          </a:prstGeom>
          <a:noFill/>
          <a:ln>
            <a:noFill/>
          </a:ln>
        </p:spPr>
        <p:txBody>
          <a:bodyPr spcFirstLastPara="1" wrap="square" lIns="91425" tIns="45700" rIns="91425" bIns="45700" anchor="ctr" anchorCtr="0">
            <a:noAutofit/>
          </a:bodyPr>
          <a:lstStyle/>
          <a:p>
            <a:pPr algn="ctr">
              <a:buClr>
                <a:schemeClr val="dk2"/>
              </a:buClr>
              <a:buSzPts val="3200"/>
            </a:pPr>
            <a:r>
              <a:rPr lang="en-GB" sz="1200" b="1">
                <a:latin typeface="Roboto"/>
                <a:ea typeface="Roboto"/>
                <a:cs typeface="Roboto"/>
                <a:sym typeface="Roboto"/>
              </a:rPr>
              <a:t>YES</a:t>
            </a:r>
            <a:endParaRPr sz="1200" b="1">
              <a:latin typeface="Roboto"/>
              <a:ea typeface="Roboto"/>
              <a:cs typeface="Roboto"/>
              <a:sym typeface="Roboto"/>
            </a:endParaRPr>
          </a:p>
        </p:txBody>
      </p:sp>
      <p:sp>
        <p:nvSpPr>
          <p:cNvPr id="31" name="Google Shape;204;p19"/>
          <p:cNvSpPr/>
          <p:nvPr/>
        </p:nvSpPr>
        <p:spPr>
          <a:xfrm>
            <a:off x="5333092" y="3974452"/>
            <a:ext cx="2301812" cy="1250266"/>
          </a:xfrm>
          <a:prstGeom prst="flowChartProcess">
            <a:avLst/>
          </a:prstGeom>
          <a:solidFill>
            <a:srgbClr val="1CA3B3"/>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2" name="Google Shape;202;p19"/>
          <p:cNvSpPr/>
          <p:nvPr/>
        </p:nvSpPr>
        <p:spPr>
          <a:xfrm>
            <a:off x="1712470" y="3066812"/>
            <a:ext cx="2984146" cy="665309"/>
          </a:xfrm>
          <a:prstGeom prst="flowChartProcess">
            <a:avLst/>
          </a:prstGeom>
          <a:solidFill>
            <a:srgbClr val="004750"/>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3" name="Google Shape;203;p19"/>
          <p:cNvSpPr txBox="1"/>
          <p:nvPr/>
        </p:nvSpPr>
        <p:spPr>
          <a:xfrm>
            <a:off x="1845933" y="3146600"/>
            <a:ext cx="2828751" cy="534287"/>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200" b="1">
                <a:solidFill>
                  <a:schemeClr val="lt1"/>
                </a:solidFill>
                <a:latin typeface="Roboto"/>
                <a:ea typeface="Roboto"/>
                <a:cs typeface="Roboto"/>
                <a:sym typeface="Roboto"/>
              </a:rPr>
              <a:t>Implementation:</a:t>
            </a:r>
            <a:r>
              <a:rPr lang="en-GB" sz="1200">
                <a:solidFill>
                  <a:schemeClr val="lt1"/>
                </a:solidFill>
                <a:latin typeface="Roboto"/>
                <a:ea typeface="Roboto"/>
                <a:cs typeface="Roboto"/>
                <a:sym typeface="Roboto"/>
              </a:rPr>
              <a:t>SPAQ Administration</a:t>
            </a:r>
            <a:endParaRPr lang="en-GB" sz="1200">
              <a:solidFill>
                <a:schemeClr val="lt1"/>
              </a:solidFill>
              <a:latin typeface="Roboto"/>
              <a:ea typeface="Roboto"/>
              <a:cs typeface="Roboto"/>
              <a:sym typeface="Roboto"/>
            </a:endParaRPr>
          </a:p>
          <a:p>
            <a:pPr algn="ctr">
              <a:buClr>
                <a:schemeClr val="dk1"/>
              </a:buClr>
              <a:buSzPts val="1100"/>
            </a:pPr>
            <a:r>
              <a:rPr lang="en-GB" sz="1200">
                <a:solidFill>
                  <a:schemeClr val="lt1"/>
                </a:solidFill>
                <a:latin typeface="Roboto"/>
                <a:ea typeface="Roboto"/>
                <a:cs typeface="Roboto"/>
                <a:sym typeface="Roboto"/>
              </a:rPr>
              <a:t>Determine eligibility of child between </a:t>
            </a:r>
            <a:endParaRPr lang="en-GB" sz="1200">
              <a:solidFill>
                <a:schemeClr val="lt1"/>
              </a:solidFill>
              <a:latin typeface="Roboto"/>
              <a:ea typeface="Roboto"/>
              <a:cs typeface="Roboto"/>
              <a:sym typeface="Roboto"/>
            </a:endParaRPr>
          </a:p>
          <a:p>
            <a:pPr algn="ctr">
              <a:buClr>
                <a:schemeClr val="dk1"/>
              </a:buClr>
              <a:buSzPts val="1100"/>
            </a:pPr>
            <a:r>
              <a:rPr lang="en-GB" sz="1200">
                <a:solidFill>
                  <a:schemeClr val="lt1"/>
                </a:solidFill>
                <a:latin typeface="Roboto"/>
                <a:ea typeface="Roboto"/>
                <a:cs typeface="Roboto"/>
                <a:sym typeface="Roboto"/>
              </a:rPr>
              <a:t>3 -59 months</a:t>
            </a:r>
            <a:endParaRPr sz="1200">
              <a:latin typeface="Roboto"/>
              <a:ea typeface="Roboto"/>
              <a:cs typeface="Roboto"/>
              <a:sym typeface="Roboto"/>
            </a:endParaRPr>
          </a:p>
        </p:txBody>
      </p:sp>
      <p:sp>
        <p:nvSpPr>
          <p:cNvPr id="204" name="Google Shape;204;p19"/>
          <p:cNvSpPr/>
          <p:nvPr/>
        </p:nvSpPr>
        <p:spPr>
          <a:xfrm>
            <a:off x="5356973" y="2438499"/>
            <a:ext cx="1610989" cy="1405919"/>
          </a:xfrm>
          <a:prstGeom prst="flowChartProcess">
            <a:avLst/>
          </a:prstGeom>
          <a:solidFill>
            <a:schemeClr val="accent2"/>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5" name="Google Shape;205;p19"/>
          <p:cNvSpPr txBox="1"/>
          <p:nvPr/>
        </p:nvSpPr>
        <p:spPr>
          <a:xfrm>
            <a:off x="5308274" y="2472691"/>
            <a:ext cx="1607021" cy="1322941"/>
          </a:xfrm>
          <a:prstGeom prst="rect">
            <a:avLst/>
          </a:prstGeom>
          <a:noFill/>
          <a:ln>
            <a:noFill/>
          </a:ln>
        </p:spPr>
        <p:txBody>
          <a:bodyPr spcFirstLastPara="1" wrap="square" lIns="91425" tIns="45700" rIns="91425" bIns="45700" anchor="ctr" anchorCtr="0">
            <a:noAutofit/>
          </a:bodyPr>
          <a:lstStyle/>
          <a:p>
            <a:pPr algn="ctr">
              <a:buSzPts val="1100"/>
            </a:pPr>
            <a:r>
              <a:rPr lang="en-GB" sz="1200" b="1">
                <a:solidFill>
                  <a:schemeClr val="lt1"/>
                </a:solidFill>
                <a:latin typeface="Roboto"/>
                <a:ea typeface="Roboto"/>
                <a:cs typeface="Roboto"/>
                <a:sym typeface="Roboto"/>
              </a:rPr>
              <a:t>Child not eligible </a:t>
            </a:r>
            <a:endParaRPr lang="en-GB" sz="1200" b="1">
              <a:solidFill>
                <a:schemeClr val="lt1"/>
              </a:solidFill>
              <a:latin typeface="Roboto"/>
              <a:ea typeface="Roboto"/>
              <a:cs typeface="Roboto"/>
              <a:sym typeface="Roboto"/>
            </a:endParaRPr>
          </a:p>
          <a:p>
            <a:pPr algn="ctr">
              <a:buSzPts val="1100"/>
            </a:pPr>
            <a:r>
              <a:rPr lang="en-GB" sz="1200">
                <a:solidFill>
                  <a:schemeClr val="lt1"/>
                </a:solidFill>
                <a:latin typeface="Roboto"/>
                <a:ea typeface="Roboto"/>
                <a:cs typeface="Roboto"/>
                <a:sym typeface="Roboto"/>
              </a:rPr>
              <a:t>Do not assign unique ID</a:t>
            </a:r>
            <a:endParaRPr lang="en-GB" sz="1200">
              <a:solidFill>
                <a:schemeClr val="lt1"/>
              </a:solidFill>
              <a:latin typeface="Roboto"/>
              <a:ea typeface="Roboto"/>
              <a:cs typeface="Roboto"/>
              <a:sym typeface="Roboto"/>
            </a:endParaRPr>
          </a:p>
          <a:p>
            <a:pPr algn="ctr">
              <a:buSzPts val="1100"/>
            </a:pPr>
            <a:r>
              <a:rPr lang="en-GB" sz="1200">
                <a:solidFill>
                  <a:schemeClr val="lt1"/>
                </a:solidFill>
                <a:latin typeface="Roboto"/>
                <a:ea typeface="Roboto"/>
                <a:cs typeface="Roboto"/>
                <a:sym typeface="Roboto"/>
              </a:rPr>
              <a:t>Do not enroll in the cohortt</a:t>
            </a:r>
            <a:endParaRPr lang="en-GB" sz="1200">
              <a:solidFill>
                <a:schemeClr val="lt1"/>
              </a:solidFill>
              <a:latin typeface="Roboto"/>
              <a:ea typeface="Roboto"/>
              <a:cs typeface="Roboto"/>
              <a:sym typeface="Roboto"/>
            </a:endParaRPr>
          </a:p>
          <a:p>
            <a:pPr algn="ctr">
              <a:buSzPts val="1100"/>
            </a:pPr>
            <a:r>
              <a:rPr lang="en-GB" sz="1200">
                <a:solidFill>
                  <a:schemeClr val="lt1"/>
                </a:solidFill>
                <a:latin typeface="Roboto"/>
                <a:ea typeface="Roboto"/>
                <a:cs typeface="Roboto"/>
                <a:sym typeface="Roboto"/>
              </a:rPr>
              <a:t>Refer if needed</a:t>
            </a:r>
            <a:endParaRPr sz="1200">
              <a:solidFill>
                <a:schemeClr val="lt1"/>
              </a:solidFill>
              <a:latin typeface="Roboto"/>
              <a:ea typeface="Roboto"/>
              <a:cs typeface="Roboto"/>
              <a:sym typeface="Roboto"/>
            </a:endParaRPr>
          </a:p>
        </p:txBody>
      </p:sp>
      <p:sp>
        <p:nvSpPr>
          <p:cNvPr id="206" name="Google Shape;206;p19"/>
          <p:cNvSpPr/>
          <p:nvPr/>
        </p:nvSpPr>
        <p:spPr>
          <a:xfrm>
            <a:off x="1712470" y="4038543"/>
            <a:ext cx="2984146" cy="729811"/>
          </a:xfrm>
          <a:prstGeom prst="flowChartProcess">
            <a:avLst/>
          </a:prstGeom>
          <a:solidFill>
            <a:schemeClr val="accent2"/>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07" name="Google Shape;207;p19"/>
          <p:cNvSpPr txBox="1"/>
          <p:nvPr/>
        </p:nvSpPr>
        <p:spPr>
          <a:xfrm>
            <a:off x="1773095" y="4128026"/>
            <a:ext cx="2901588" cy="550843"/>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200">
                <a:solidFill>
                  <a:schemeClr val="lt1"/>
                </a:solidFill>
                <a:latin typeface="Roboto"/>
                <a:ea typeface="Roboto"/>
                <a:cs typeface="Roboto"/>
                <a:sym typeface="Roboto"/>
              </a:rPr>
              <a:t>Generate a unique ID &amp; asign unique ID to an eligible child to be errolled in the cohort . Document on child record card</a:t>
            </a:r>
            <a:endParaRPr sz="1200">
              <a:latin typeface="Roboto"/>
              <a:ea typeface="Roboto"/>
              <a:cs typeface="Roboto"/>
              <a:sym typeface="Roboto"/>
            </a:endParaRPr>
          </a:p>
        </p:txBody>
      </p:sp>
      <p:sp>
        <p:nvSpPr>
          <p:cNvPr id="209" name="Google Shape;209;p19"/>
          <p:cNvSpPr txBox="1"/>
          <p:nvPr/>
        </p:nvSpPr>
        <p:spPr>
          <a:xfrm>
            <a:off x="8118193" y="3541615"/>
            <a:ext cx="2309828" cy="1082768"/>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200" b="1">
                <a:solidFill>
                  <a:schemeClr val="lt1"/>
                </a:solidFill>
                <a:latin typeface="Roboto"/>
                <a:ea typeface="Roboto"/>
                <a:cs typeface="Roboto"/>
                <a:sym typeface="Roboto"/>
              </a:rPr>
              <a:t>For subsequent cycles 2,3,4</a:t>
            </a:r>
            <a:endParaRPr lang="en-GB" sz="1200" b="1">
              <a:solidFill>
                <a:schemeClr val="lt1"/>
              </a:solidFill>
              <a:latin typeface="Roboto"/>
              <a:ea typeface="Roboto"/>
              <a:cs typeface="Roboto"/>
              <a:sym typeface="Roboto"/>
            </a:endParaRPr>
          </a:p>
          <a:p>
            <a:pPr algn="ctr">
              <a:buClr>
                <a:schemeClr val="dk1"/>
              </a:buClr>
              <a:buSzPts val="1100"/>
            </a:pPr>
            <a:r>
              <a:rPr lang="en-GB" sz="1200">
                <a:solidFill>
                  <a:schemeClr val="lt1"/>
                </a:solidFill>
                <a:latin typeface="Roboto"/>
                <a:ea typeface="Roboto"/>
                <a:cs typeface="Roboto"/>
                <a:sym typeface="Roboto"/>
              </a:rPr>
              <a:t>Request for child record card, if available, search child details using unique ID generated in cycle 1 or name of Head of HH</a:t>
            </a:r>
            <a:endParaRPr sz="1200">
              <a:solidFill>
                <a:schemeClr val="lt1"/>
              </a:solidFill>
              <a:latin typeface="Roboto"/>
              <a:ea typeface="Roboto"/>
              <a:cs typeface="Roboto"/>
              <a:sym typeface="Roboto"/>
            </a:endParaRPr>
          </a:p>
        </p:txBody>
      </p:sp>
      <p:sp>
        <p:nvSpPr>
          <p:cNvPr id="210" name="Google Shape;210;p19"/>
          <p:cNvSpPr/>
          <p:nvPr/>
        </p:nvSpPr>
        <p:spPr>
          <a:xfrm>
            <a:off x="1472657" y="5117439"/>
            <a:ext cx="2929662" cy="1422177"/>
          </a:xfrm>
          <a:prstGeom prst="flowChartDecision">
            <a:avLst/>
          </a:prstGeom>
          <a:solidFill>
            <a:schemeClr val="accent3"/>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1" name="Google Shape;211;p19"/>
          <p:cNvSpPr txBox="1"/>
          <p:nvPr/>
        </p:nvSpPr>
        <p:spPr>
          <a:xfrm>
            <a:off x="1976079" y="5435704"/>
            <a:ext cx="1888708" cy="802555"/>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100">
                <a:solidFill>
                  <a:schemeClr val="lt1"/>
                </a:solidFill>
                <a:latin typeface="Roboto"/>
                <a:ea typeface="Roboto"/>
                <a:cs typeface="Roboto"/>
                <a:sym typeface="Roboto"/>
              </a:rPr>
              <a:t>Administer SPAQ to eligible child</a:t>
            </a:r>
            <a:endParaRPr lang="en-GB" sz="1100">
              <a:solidFill>
                <a:schemeClr val="lt1"/>
              </a:solidFill>
              <a:latin typeface="Roboto"/>
              <a:ea typeface="Roboto"/>
              <a:cs typeface="Roboto"/>
              <a:sym typeface="Roboto"/>
            </a:endParaRPr>
          </a:p>
          <a:p>
            <a:pPr algn="ctr">
              <a:buClr>
                <a:schemeClr val="dk1"/>
              </a:buClr>
              <a:buSzPts val="1100"/>
            </a:pPr>
            <a:r>
              <a:rPr lang="en-GB" sz="1100">
                <a:solidFill>
                  <a:schemeClr val="lt1"/>
                </a:solidFill>
                <a:latin typeface="Roboto"/>
                <a:ea typeface="Roboto"/>
                <a:cs typeface="Roboto"/>
                <a:sym typeface="Roboto"/>
              </a:rPr>
              <a:t>Document on child record card &amp; NMEP One App</a:t>
            </a:r>
            <a:endParaRPr sz="1100">
              <a:latin typeface="Roboto"/>
              <a:ea typeface="Roboto"/>
              <a:cs typeface="Roboto"/>
              <a:sym typeface="Roboto"/>
            </a:endParaRPr>
          </a:p>
        </p:txBody>
      </p:sp>
      <p:sp>
        <p:nvSpPr>
          <p:cNvPr id="212" name="Google Shape;212;p19"/>
          <p:cNvSpPr/>
          <p:nvPr/>
        </p:nvSpPr>
        <p:spPr>
          <a:xfrm>
            <a:off x="8008837" y="5144874"/>
            <a:ext cx="2399390" cy="1022140"/>
          </a:xfrm>
          <a:prstGeom prst="flowChartProcess">
            <a:avLst/>
          </a:prstGeom>
          <a:solidFill>
            <a:srgbClr val="017167"/>
          </a:solidFill>
          <a:ln>
            <a:noFill/>
          </a:ln>
        </p:spPr>
        <p:txBody>
          <a:bodyPr spcFirstLastPara="1" wrap="square" lIns="91425" tIns="45700" rIns="91425" bIns="45700" anchor="ctr" anchorCtr="0">
            <a:noAutofit/>
          </a:bodyPr>
          <a:lstStyle/>
          <a:p>
            <a:pPr algn="ctr"/>
            <a:endParaRPr sz="36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13" name="Google Shape;213;p19"/>
          <p:cNvSpPr txBox="1"/>
          <p:nvPr/>
        </p:nvSpPr>
        <p:spPr>
          <a:xfrm>
            <a:off x="7975792" y="5242157"/>
            <a:ext cx="2325100" cy="815437"/>
          </a:xfrm>
          <a:prstGeom prst="rect">
            <a:avLst/>
          </a:prstGeom>
          <a:noFill/>
          <a:ln>
            <a:noFill/>
          </a:ln>
        </p:spPr>
        <p:txBody>
          <a:bodyPr spcFirstLastPara="1" wrap="square" lIns="91425" tIns="45700" rIns="91425" bIns="45700" anchor="ctr" anchorCtr="0">
            <a:noAutofit/>
          </a:bodyPr>
          <a:lstStyle/>
          <a:p>
            <a:pPr algn="ctr">
              <a:buClr>
                <a:schemeClr val="dk1"/>
              </a:buClr>
              <a:buSzPts val="1100"/>
            </a:pPr>
            <a:r>
              <a:rPr lang="en-GB" sz="1200">
                <a:solidFill>
                  <a:schemeClr val="lt1"/>
                </a:solidFill>
                <a:latin typeface="Roboto"/>
                <a:ea typeface="Roboto"/>
                <a:cs typeface="Roboto"/>
                <a:sym typeface="Roboto"/>
              </a:rPr>
              <a:t>Educate caregiver on the importance of cohort tracking, unique ID and safe keeping of child record card</a:t>
            </a:r>
            <a:endParaRPr sz="1200">
              <a:solidFill>
                <a:schemeClr val="lt1"/>
              </a:solidFill>
              <a:latin typeface="Roboto"/>
              <a:ea typeface="Roboto"/>
              <a:cs typeface="Roboto"/>
              <a:sym typeface="Roboto"/>
            </a:endParaRPr>
          </a:p>
        </p:txBody>
      </p:sp>
      <p:cxnSp>
        <p:nvCxnSpPr>
          <p:cNvPr id="218" name="Google Shape;218;p19"/>
          <p:cNvCxnSpPr/>
          <p:nvPr/>
        </p:nvCxnSpPr>
        <p:spPr>
          <a:xfrm>
            <a:off x="4386659" y="5828527"/>
            <a:ext cx="3634740" cy="0"/>
          </a:xfrm>
          <a:prstGeom prst="straightConnector1">
            <a:avLst/>
          </a:prstGeom>
          <a:noFill/>
          <a:ln w="28575" cap="flat" cmpd="sng">
            <a:solidFill>
              <a:schemeClr val="dk2"/>
            </a:solidFill>
            <a:prstDash val="solid"/>
            <a:miter lim="800000"/>
            <a:headEnd type="none" w="sm" len="sm"/>
            <a:tailEnd type="triangle" w="med" len="med"/>
          </a:ln>
        </p:spPr>
      </p:cxnSp>
      <p:sp>
        <p:nvSpPr>
          <p:cNvPr id="32" name="Google Shape;205;p19"/>
          <p:cNvSpPr txBox="1"/>
          <p:nvPr/>
        </p:nvSpPr>
        <p:spPr>
          <a:xfrm>
            <a:off x="5382132" y="4012685"/>
            <a:ext cx="2221205" cy="1221194"/>
          </a:xfrm>
          <a:prstGeom prst="rect">
            <a:avLst/>
          </a:prstGeom>
          <a:noFill/>
          <a:ln>
            <a:noFill/>
          </a:ln>
        </p:spPr>
        <p:txBody>
          <a:bodyPr spcFirstLastPara="1" wrap="square" lIns="91425" tIns="45700" rIns="91425" bIns="45700" anchor="ctr" anchorCtr="0">
            <a:noAutofit/>
          </a:bodyPr>
          <a:lstStyle/>
          <a:p>
            <a:pPr algn="ctr">
              <a:buSzPts val="1100"/>
            </a:pPr>
            <a:r>
              <a:rPr lang="en-GB" sz="1125" b="1">
                <a:solidFill>
                  <a:schemeClr val="lt1"/>
                </a:solidFill>
                <a:latin typeface="Roboto"/>
                <a:ea typeface="Roboto"/>
                <a:cs typeface="Roboto"/>
                <a:sym typeface="Roboto"/>
              </a:rPr>
              <a:t>Missing child card</a:t>
            </a:r>
            <a:endParaRPr lang="en-GB" sz="1125" b="1">
              <a:solidFill>
                <a:schemeClr val="lt1"/>
              </a:solidFill>
              <a:latin typeface="Roboto"/>
              <a:ea typeface="Roboto"/>
              <a:cs typeface="Roboto"/>
              <a:sym typeface="Roboto"/>
            </a:endParaRPr>
          </a:p>
          <a:p>
            <a:pPr algn="ctr">
              <a:buSzPts val="1100"/>
            </a:pPr>
            <a:r>
              <a:rPr lang="en-GB" sz="1125">
                <a:solidFill>
                  <a:schemeClr val="lt1"/>
                </a:solidFill>
                <a:latin typeface="Roboto"/>
                <a:ea typeface="Roboto"/>
                <a:cs typeface="Roboto"/>
                <a:sym typeface="Roboto"/>
              </a:rPr>
              <a:t>Replace with a new child record card</a:t>
            </a:r>
            <a:endParaRPr lang="en-GB" sz="1125">
              <a:solidFill>
                <a:schemeClr val="lt1"/>
              </a:solidFill>
              <a:latin typeface="Roboto"/>
              <a:ea typeface="Roboto"/>
              <a:cs typeface="Roboto"/>
              <a:sym typeface="Roboto"/>
            </a:endParaRPr>
          </a:p>
          <a:p>
            <a:pPr algn="ctr">
              <a:buSzPts val="1100"/>
            </a:pPr>
            <a:r>
              <a:rPr lang="en-GB" sz="1125">
                <a:solidFill>
                  <a:schemeClr val="lt1"/>
                </a:solidFill>
                <a:latin typeface="Roboto"/>
                <a:ea typeface="Roboto"/>
                <a:cs typeface="Roboto"/>
                <a:sym typeface="Roboto"/>
              </a:rPr>
              <a:t>Do not assign new unique ID.</a:t>
            </a:r>
            <a:endParaRPr lang="en-GB" sz="1125">
              <a:solidFill>
                <a:schemeClr val="lt1"/>
              </a:solidFill>
              <a:latin typeface="Roboto"/>
              <a:ea typeface="Roboto"/>
              <a:cs typeface="Roboto"/>
              <a:sym typeface="Roboto"/>
            </a:endParaRPr>
          </a:p>
          <a:p>
            <a:pPr algn="ctr">
              <a:buSzPts val="1100"/>
            </a:pPr>
            <a:r>
              <a:rPr lang="en-GB" sz="1125">
                <a:solidFill>
                  <a:schemeClr val="lt1"/>
                </a:solidFill>
                <a:latin typeface="Roboto"/>
                <a:ea typeface="Roboto"/>
                <a:cs typeface="Roboto"/>
                <a:sym typeface="Roboto"/>
              </a:rPr>
              <a:t>Use cycle </a:t>
            </a:r>
            <a:r>
              <a:rPr lang="en-US" sz="1125">
                <a:solidFill>
                  <a:schemeClr val="lt1"/>
                </a:solidFill>
                <a:latin typeface="Roboto"/>
                <a:ea typeface="Roboto"/>
                <a:cs typeface="Roboto"/>
                <a:sym typeface="Roboto"/>
              </a:rPr>
              <a:t>1 </a:t>
            </a:r>
            <a:r>
              <a:rPr lang="en-GB" sz="1125">
                <a:solidFill>
                  <a:schemeClr val="lt1"/>
                </a:solidFill>
                <a:latin typeface="Roboto"/>
                <a:ea typeface="Roboto"/>
                <a:cs typeface="Roboto"/>
                <a:sym typeface="Roboto"/>
              </a:rPr>
              <a:t>ID provided by TTA to search for child.</a:t>
            </a:r>
            <a:endParaRPr lang="en-GB" sz="1125">
              <a:solidFill>
                <a:schemeClr val="lt1"/>
              </a:solidFill>
              <a:latin typeface="Roboto"/>
              <a:ea typeface="Roboto"/>
              <a:cs typeface="Roboto"/>
              <a:sym typeface="Roboto"/>
            </a:endParaRPr>
          </a:p>
          <a:p>
            <a:pPr algn="ctr">
              <a:buSzPts val="1100"/>
            </a:pPr>
            <a:r>
              <a:rPr lang="en-GB" sz="1125">
                <a:solidFill>
                  <a:schemeClr val="lt1"/>
                </a:solidFill>
                <a:latin typeface="Roboto"/>
                <a:ea typeface="Roboto"/>
                <a:cs typeface="Roboto"/>
                <a:sym typeface="Roboto"/>
              </a:rPr>
              <a:t>Document ID on child card</a:t>
            </a:r>
            <a:endParaRPr lang="en-GB" sz="1125">
              <a:solidFill>
                <a:schemeClr val="lt1"/>
              </a:solidFill>
              <a:latin typeface="Roboto"/>
              <a:ea typeface="Roboto"/>
              <a:cs typeface="Roboto"/>
              <a:sym typeface="Roboto"/>
            </a:endParaRPr>
          </a:p>
        </p:txBody>
      </p:sp>
      <p:cxnSp>
        <p:nvCxnSpPr>
          <p:cNvPr id="33" name="Google Shape;220;p19"/>
          <p:cNvCxnSpPr/>
          <p:nvPr/>
        </p:nvCxnSpPr>
        <p:spPr>
          <a:xfrm flipH="1">
            <a:off x="7584191" y="4387913"/>
            <a:ext cx="424647" cy="0"/>
          </a:xfrm>
          <a:prstGeom prst="straightConnector1">
            <a:avLst/>
          </a:prstGeom>
          <a:noFill/>
          <a:ln w="28575" cap="flat" cmpd="sng">
            <a:solidFill>
              <a:schemeClr val="dk2"/>
            </a:solidFill>
            <a:prstDash val="solid"/>
            <a:miter lim="800000"/>
            <a:headEnd type="none" w="sm" len="sm"/>
            <a:tailEnd type="triangle" w="med" len="med"/>
          </a:ln>
        </p:spPr>
      </p:cxnSp>
      <p:sp>
        <p:nvSpPr>
          <p:cNvPr id="35" name="Google Shape;224;p19"/>
          <p:cNvSpPr txBox="1"/>
          <p:nvPr/>
        </p:nvSpPr>
        <p:spPr>
          <a:xfrm>
            <a:off x="7617493" y="3828179"/>
            <a:ext cx="500700" cy="227700"/>
          </a:xfrm>
          <a:prstGeom prst="rect">
            <a:avLst/>
          </a:prstGeom>
          <a:noFill/>
          <a:ln>
            <a:noFill/>
          </a:ln>
        </p:spPr>
        <p:txBody>
          <a:bodyPr spcFirstLastPara="1" wrap="square" lIns="91425" tIns="45700" rIns="91425" bIns="45700" anchor="ctr" anchorCtr="0">
            <a:noAutofit/>
          </a:bodyPr>
          <a:lstStyle/>
          <a:p>
            <a:pPr algn="ctr">
              <a:buClr>
                <a:schemeClr val="dk2"/>
              </a:buClr>
              <a:buSzPts val="3200"/>
            </a:pPr>
            <a:r>
              <a:rPr lang="en-GB" sz="1200" b="1">
                <a:latin typeface="Roboto"/>
                <a:ea typeface="Roboto"/>
                <a:cs typeface="Roboto"/>
                <a:sym typeface="Roboto"/>
              </a:rPr>
              <a:t>NO</a:t>
            </a:r>
            <a:endParaRPr sz="1200" b="1">
              <a:latin typeface="Roboto"/>
              <a:ea typeface="Roboto"/>
              <a:cs typeface="Roboto"/>
              <a:sym typeface="Roboto"/>
            </a:endParaRPr>
          </a:p>
        </p:txBody>
      </p:sp>
      <p:grpSp>
        <p:nvGrpSpPr>
          <p:cNvPr id="10" name="Group 9"/>
          <p:cNvGrpSpPr/>
          <p:nvPr/>
        </p:nvGrpSpPr>
        <p:grpSpPr>
          <a:xfrm>
            <a:off x="7176303" y="2505000"/>
            <a:ext cx="815860" cy="1469452"/>
            <a:chOff x="7592291" y="1765980"/>
            <a:chExt cx="1005840" cy="1959269"/>
          </a:xfrm>
        </p:grpSpPr>
        <p:cxnSp>
          <p:nvCxnSpPr>
            <p:cNvPr id="7" name="Straight Connector 6"/>
            <p:cNvCxnSpPr/>
            <p:nvPr/>
          </p:nvCxnSpPr>
          <p:spPr>
            <a:xfrm>
              <a:off x="7592291" y="1765980"/>
              <a:ext cx="0" cy="1959269"/>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592291" y="1765980"/>
              <a:ext cx="1005840"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2" name="Google Shape;225;p19"/>
          <p:cNvSpPr txBox="1"/>
          <p:nvPr/>
        </p:nvSpPr>
        <p:spPr>
          <a:xfrm>
            <a:off x="8432924" y="3111220"/>
            <a:ext cx="500700" cy="227700"/>
          </a:xfrm>
          <a:prstGeom prst="rect">
            <a:avLst/>
          </a:prstGeom>
          <a:noFill/>
          <a:ln>
            <a:noFill/>
          </a:ln>
        </p:spPr>
        <p:txBody>
          <a:bodyPr spcFirstLastPara="1" wrap="square" lIns="91425" tIns="45700" rIns="91425" bIns="45700" anchor="ctr" anchorCtr="0">
            <a:noAutofit/>
          </a:bodyPr>
          <a:lstStyle/>
          <a:p>
            <a:pPr algn="ctr">
              <a:buClr>
                <a:schemeClr val="dk2"/>
              </a:buClr>
              <a:buSzPts val="3200"/>
            </a:pPr>
            <a:r>
              <a:rPr lang="en-GB" sz="1200" b="1">
                <a:latin typeface="Roboto"/>
                <a:ea typeface="Roboto"/>
                <a:cs typeface="Roboto"/>
                <a:sym typeface="Roboto"/>
              </a:rPr>
              <a:t>YES</a:t>
            </a:r>
            <a:endParaRPr sz="1200" b="1">
              <a:latin typeface="Roboto"/>
              <a:ea typeface="Roboto"/>
              <a:cs typeface="Roboto"/>
              <a:sym typeface="Roboto"/>
            </a:endParaRPr>
          </a:p>
        </p:txBody>
      </p:sp>
      <p:grpSp>
        <p:nvGrpSpPr>
          <p:cNvPr id="2" name="Google Shape;136;g2073e6c94da_0_63"/>
          <p:cNvGrpSpPr/>
          <p:nvPr/>
        </p:nvGrpSpPr>
        <p:grpSpPr>
          <a:xfrm>
            <a:off x="1683460" y="47295"/>
            <a:ext cx="8592857" cy="1007184"/>
            <a:chOff x="0" y="0"/>
            <a:chExt cx="8592857" cy="1007184"/>
          </a:xfrm>
        </p:grpSpPr>
        <p:sp>
          <p:nvSpPr>
            <p:cNvPr id="3" name="Google Shape;137;g2073e6c94da_0_63"/>
            <p:cNvSpPr/>
            <p:nvPr/>
          </p:nvSpPr>
          <p:spPr>
            <a:xfrm>
              <a:off x="4280657" y="984"/>
              <a:ext cx="4312200" cy="1006200"/>
            </a:xfrm>
            <a:prstGeom prst="rightArrow">
              <a:avLst>
                <a:gd name="adj1" fmla="val 75000"/>
                <a:gd name="adj2" fmla="val 50000"/>
              </a:avLst>
            </a:prstGeom>
            <a:solidFill>
              <a:srgbClr val="D9D2E9"/>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4"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5"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a:lnSpc>
                  <a:spcPct val="90000"/>
                </a:lnSpc>
                <a:buClr>
                  <a:schemeClr val="dk1"/>
                </a:buClr>
                <a:buSzPts val="2000"/>
              </a:pPr>
              <a:r>
                <a:rPr lang="en-GB" sz="2000" b="1" dirty="0">
                  <a:solidFill>
                    <a:srgbClr val="FF0000"/>
                  </a:solidFill>
                  <a:latin typeface="Lota"/>
                </a:rPr>
                <a:t>CDD Level Cohort Tracking &amp; Data Collection Process Flow</a:t>
              </a:r>
              <a:r>
                <a:rPr lang="fr-FR" sz="2000" b="1" dirty="0">
                  <a:solidFill>
                    <a:srgbClr val="FF0000"/>
                  </a:solidFill>
                  <a:latin typeface="Arial" panose="020B0604020202020204"/>
                  <a:ea typeface="Arial" panose="020B0604020202020204"/>
                  <a:cs typeface="Arial" panose="020B0604020202020204"/>
                  <a:sym typeface="Arial" panose="020B0604020202020204"/>
                </a:rPr>
                <a:t> </a:t>
              </a:r>
              <a:endParaRPr sz="2000" b="1" dirty="0">
                <a:solidFill>
                  <a:srgbClr val="FF0000"/>
                </a:solidFill>
                <a:latin typeface="Arial" panose="020B0604020202020204"/>
                <a:ea typeface="Arial" panose="020B0604020202020204"/>
                <a:cs typeface="Arial" panose="020B0604020202020204"/>
                <a:sym typeface="Arial" panose="020B0604020202020204"/>
              </a:endParaRPr>
            </a:p>
          </p:txBody>
        </p:sp>
      </p:grpSp>
      <p:cxnSp>
        <p:nvCxnSpPr>
          <p:cNvPr id="15" name="Google Shape;216;p19"/>
          <p:cNvCxnSpPr/>
          <p:nvPr/>
        </p:nvCxnSpPr>
        <p:spPr>
          <a:xfrm>
            <a:off x="2895324" y="4819624"/>
            <a:ext cx="0" cy="297815"/>
          </a:xfrm>
          <a:prstGeom prst="straightConnector1">
            <a:avLst/>
          </a:prstGeom>
          <a:noFill/>
          <a:ln w="28575" cap="flat" cmpd="sng">
            <a:solidFill>
              <a:schemeClr val="dk2"/>
            </a:solidFill>
            <a:prstDash val="solid"/>
            <a:miter lim="800000"/>
            <a:headEnd type="none" w="sm" len="sm"/>
            <a:tailEnd type="triangle" w="med" len="med"/>
          </a:ln>
        </p:spPr>
      </p:cxnSp>
      <p:pic>
        <p:nvPicPr>
          <p:cNvPr id="8" name="Picture 7" descr="A red circle with a black insect on it&#10;&#10;Description automatically generated"/>
          <p:cNvPicPr>
            <a:picLocks noChangeAspect="1"/>
          </p:cNvPicPr>
          <p:nvPr/>
        </p:nvPicPr>
        <p:blipFill>
          <a:blip r:embed="rId1"/>
          <a:stretch>
            <a:fillRect/>
          </a:stretch>
        </p:blipFill>
        <p:spPr>
          <a:xfrm>
            <a:off x="7622416" y="6207009"/>
            <a:ext cx="1135117" cy="65099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90" y="1"/>
            <a:ext cx="11255022" cy="849560"/>
          </a:xfrm>
        </p:spPr>
        <p:txBody>
          <a:bodyPr/>
          <a:lstStyle/>
          <a:p>
            <a:pPr fontAlgn="b"/>
            <a:r>
              <a:rPr lang="en-US" sz="5400" dirty="0">
                <a:solidFill>
                  <a:schemeClr val="bg1"/>
                </a:solidFill>
                <a:latin typeface="Georgia" panose="02040502050405020303" pitchFamily="18" charset="0"/>
              </a:rPr>
              <a:t>                   </a:t>
            </a:r>
            <a:br>
              <a:rPr lang="en-US" sz="5400" dirty="0">
                <a:solidFill>
                  <a:schemeClr val="bg1"/>
                </a:solidFill>
                <a:latin typeface="Georgia" panose="02040502050405020303" pitchFamily="18" charset="0"/>
              </a:rPr>
            </a:br>
            <a:r>
              <a:rPr lang="en-US" sz="5400" dirty="0">
                <a:solidFill>
                  <a:schemeClr val="bg1"/>
                </a:solidFill>
                <a:latin typeface="Georgia" panose="02040502050405020303" pitchFamily="18" charset="0"/>
              </a:rPr>
              <a:t>                       2024 SMC Cohort Coverage </a:t>
            </a:r>
            <a:endParaRPr lang="en-US" dirty="0"/>
          </a:p>
        </p:txBody>
      </p:sp>
      <p:pic>
        <p:nvPicPr>
          <p:cNvPr id="3" name="Picture 2" descr="A red circle with a black insect on it&#10;&#10;Description automatically generated"/>
          <p:cNvPicPr>
            <a:picLocks noChangeAspect="1"/>
          </p:cNvPicPr>
          <p:nvPr/>
        </p:nvPicPr>
        <p:blipFill>
          <a:blip r:embed="rId1"/>
          <a:stretch>
            <a:fillRect/>
          </a:stretch>
        </p:blipFill>
        <p:spPr>
          <a:xfrm>
            <a:off x="7622416" y="5990897"/>
            <a:ext cx="1511946" cy="867103"/>
          </a:xfrm>
          <a:prstGeom prst="rect">
            <a:avLst/>
          </a:prstGeom>
        </p:spPr>
      </p:pic>
      <p:graphicFrame>
        <p:nvGraphicFramePr>
          <p:cNvPr id="4" name="Table 3"/>
          <p:cNvGraphicFramePr>
            <a:graphicFrameLocks noGrp="1"/>
          </p:cNvGraphicFramePr>
          <p:nvPr/>
        </p:nvGraphicFramePr>
        <p:xfrm>
          <a:off x="709448" y="1007214"/>
          <a:ext cx="10673255" cy="4826029"/>
        </p:xfrm>
        <a:graphic>
          <a:graphicData uri="http://schemas.openxmlformats.org/drawingml/2006/table">
            <a:tbl>
              <a:tblPr>
                <a:tableStyleId>{5C22544A-7EE6-4342-B048-85BDC9FD1C3A}</a:tableStyleId>
              </a:tblPr>
              <a:tblGrid>
                <a:gridCol w="2823966"/>
                <a:gridCol w="2823966"/>
                <a:gridCol w="2823966"/>
                <a:gridCol w="2201357"/>
              </a:tblGrid>
              <a:tr h="337140">
                <a:tc>
                  <a:txBody>
                    <a:bodyPr/>
                    <a:lstStyle/>
                    <a:p>
                      <a:pPr algn="l" fontAlgn="b"/>
                      <a:r>
                        <a:rPr lang="en-US" sz="2400" u="none" strike="noStrike" dirty="0">
                          <a:solidFill>
                            <a:schemeClr val="tx1"/>
                          </a:solidFill>
                          <a:effectLst/>
                          <a:latin typeface="Georgia" panose="02040502050405020303" pitchFamily="18" charset="0"/>
                        </a:rPr>
                        <a:t>State</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r>
                        <a:rPr lang="en-US" sz="2400" u="none" strike="noStrike" dirty="0">
                          <a:solidFill>
                            <a:schemeClr val="tx1"/>
                          </a:solidFill>
                          <a:effectLst/>
                          <a:latin typeface="Georgia" panose="02040502050405020303" pitchFamily="18" charset="0"/>
                        </a:rPr>
                        <a:t>Cycle 1+2</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r>
                        <a:rPr lang="en-US" sz="2400" u="none" strike="noStrike" dirty="0">
                          <a:solidFill>
                            <a:schemeClr val="tx1"/>
                          </a:solidFill>
                          <a:effectLst/>
                          <a:latin typeface="Georgia" panose="02040502050405020303" pitchFamily="18" charset="0"/>
                        </a:rPr>
                        <a:t>Cycle1+2+ 3</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r>
                        <a:rPr lang="en-US" sz="2400" u="none" strike="noStrike" dirty="0">
                          <a:solidFill>
                            <a:schemeClr val="tx1"/>
                          </a:solidFill>
                          <a:effectLst/>
                          <a:latin typeface="Georgia" panose="02040502050405020303" pitchFamily="18" charset="0"/>
                        </a:rPr>
                        <a:t>Cycle 1+2+3+ 4</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Adamawa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96.3%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92.6%</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88.9%</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Taraba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96.0%</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92.3%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88.7%</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Kwara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94.3%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90.3%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86.0%</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Yobe</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87.6%</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79.4%</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73.5%</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a:solidFill>
                            <a:schemeClr val="tx1"/>
                          </a:solidFill>
                          <a:effectLst/>
                          <a:latin typeface="Georgia" panose="02040502050405020303" pitchFamily="18" charset="0"/>
                        </a:rPr>
                        <a:t>Niger</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90.3%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82.8%</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77.1%</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Katsina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91.6%</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87.5%</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83.8%</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Kano</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90.3%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81.4%</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74.3%</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Kaduna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93.2%</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87.0%</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82.6%</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Gombe</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82.1%</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74.7%</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68.6%</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u="none" strike="noStrike" dirty="0">
                          <a:solidFill>
                            <a:schemeClr val="tx1"/>
                          </a:solidFill>
                          <a:effectLst/>
                          <a:latin typeface="Georgia" panose="02040502050405020303" pitchFamily="18" charset="0"/>
                        </a:rPr>
                        <a:t>Jigawa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85.9%</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a:solidFill>
                            <a:schemeClr val="tx1"/>
                          </a:solidFill>
                          <a:effectLst/>
                          <a:latin typeface="Georgia" panose="02040502050405020303" pitchFamily="18" charset="0"/>
                        </a:rPr>
                        <a:t>76.1%</a:t>
                      </a:r>
                      <a:endParaRPr lang="en-US" sz="2400" b="0" i="0" u="none" strike="noStrike">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u="none" strike="noStrike" dirty="0">
                          <a:solidFill>
                            <a:schemeClr val="tx1"/>
                          </a:solidFill>
                          <a:effectLst/>
                          <a:latin typeface="Georgia" panose="02040502050405020303" pitchFamily="18" charset="0"/>
                        </a:rPr>
                        <a:t>66.8%</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b="0" i="0" u="none" strike="noStrike" dirty="0">
                          <a:solidFill>
                            <a:schemeClr val="tx1"/>
                          </a:solidFill>
                          <a:effectLst/>
                          <a:latin typeface="Georgia" panose="02040502050405020303" pitchFamily="18" charset="0"/>
                        </a:rPr>
                        <a:t>Benue</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b="0" i="0" u="none" strike="noStrike" dirty="0">
                          <a:solidFill>
                            <a:schemeClr val="tx1"/>
                          </a:solidFill>
                          <a:effectLst/>
                          <a:latin typeface="Georgia" panose="02040502050405020303" pitchFamily="18" charset="0"/>
                        </a:rPr>
                        <a:t>82%</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b="0" i="0" u="none" strike="noStrike" dirty="0">
                          <a:solidFill>
                            <a:schemeClr val="tx1"/>
                          </a:solidFill>
                          <a:effectLst/>
                          <a:latin typeface="Georgia" panose="02040502050405020303" pitchFamily="18" charset="0"/>
                        </a:rPr>
                        <a:t>76%</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b="0" i="0" u="none" strike="noStrike" dirty="0">
                          <a:solidFill>
                            <a:schemeClr val="tx1"/>
                          </a:solidFill>
                          <a:effectLst/>
                          <a:latin typeface="Georgia" panose="02040502050405020303" pitchFamily="18" charset="0"/>
                        </a:rPr>
                        <a:t>66%</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37140">
                <a:tc>
                  <a:txBody>
                    <a:bodyPr/>
                    <a:lstStyle/>
                    <a:p>
                      <a:pPr algn="ctr" fontAlgn="b"/>
                      <a:r>
                        <a:rPr lang="en-US" sz="2400" b="0" i="0" u="none" strike="noStrike" dirty="0">
                          <a:solidFill>
                            <a:schemeClr val="tx1"/>
                          </a:solidFill>
                          <a:effectLst/>
                          <a:latin typeface="Georgia" panose="02040502050405020303" pitchFamily="18" charset="0"/>
                        </a:rPr>
                        <a:t>Zamfara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b="0" i="0" u="none" strike="noStrike" dirty="0">
                          <a:solidFill>
                            <a:schemeClr val="tx1"/>
                          </a:solidFill>
                          <a:effectLst/>
                          <a:latin typeface="Georgia" panose="02040502050405020303" pitchFamily="18" charset="0"/>
                        </a:rPr>
                        <a:t>78%</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b="0" i="0" u="none" strike="noStrike" dirty="0">
                          <a:solidFill>
                            <a:schemeClr val="tx1"/>
                          </a:solidFill>
                          <a:effectLst/>
                          <a:latin typeface="Georgia" panose="02040502050405020303" pitchFamily="18" charset="0"/>
                        </a:rPr>
                        <a:t>68%</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ctr" fontAlgn="b"/>
                      <a:r>
                        <a:rPr lang="en-US" sz="2400" b="0" i="0" u="none" strike="noStrike" dirty="0">
                          <a:solidFill>
                            <a:schemeClr val="tx1"/>
                          </a:solidFill>
                          <a:effectLst/>
                          <a:latin typeface="Georgia" panose="02040502050405020303" pitchFamily="18" charset="0"/>
                        </a:rPr>
                        <a:t>65%</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355"/>
            <a:ext cx="12192000" cy="1074208"/>
          </a:xfrm>
        </p:spPr>
        <p:txBody>
          <a:bodyPr/>
          <a:lstStyle/>
          <a:p>
            <a:pPr fontAlgn="b"/>
            <a:r>
              <a:rPr lang="en-US" sz="5400" dirty="0">
                <a:solidFill>
                  <a:schemeClr val="bg1"/>
                </a:solidFill>
                <a:latin typeface="Georgia" panose="02040502050405020303" pitchFamily="18" charset="0"/>
              </a:rPr>
              <a:t>                           2024 SMC Cohort Coverage </a:t>
            </a:r>
            <a:endParaRPr lang="en-US" dirty="0"/>
          </a:p>
        </p:txBody>
      </p:sp>
      <p:pic>
        <p:nvPicPr>
          <p:cNvPr id="3" name="Picture 2" descr="A red circle with a black insect on it&#10;&#10;Description automatically generated"/>
          <p:cNvPicPr>
            <a:picLocks noChangeAspect="1"/>
          </p:cNvPicPr>
          <p:nvPr/>
        </p:nvPicPr>
        <p:blipFill>
          <a:blip r:embed="rId1"/>
          <a:stretch>
            <a:fillRect/>
          </a:stretch>
        </p:blipFill>
        <p:spPr>
          <a:xfrm>
            <a:off x="7622416" y="5990897"/>
            <a:ext cx="1511946" cy="867103"/>
          </a:xfrm>
          <a:prstGeom prst="rect">
            <a:avLst/>
          </a:prstGeom>
        </p:spPr>
      </p:pic>
      <p:graphicFrame>
        <p:nvGraphicFramePr>
          <p:cNvPr id="4" name="Table 3"/>
          <p:cNvGraphicFramePr>
            <a:graphicFrameLocks noGrp="1"/>
          </p:cNvGraphicFramePr>
          <p:nvPr/>
        </p:nvGraphicFramePr>
        <p:xfrm>
          <a:off x="185980" y="1529254"/>
          <a:ext cx="11770491" cy="3414997"/>
        </p:xfrm>
        <a:graphic>
          <a:graphicData uri="http://schemas.openxmlformats.org/drawingml/2006/table">
            <a:tbl>
              <a:tblPr>
                <a:tableStyleId>{5C22544A-7EE6-4342-B048-85BDC9FD1C3A}</a:tableStyleId>
              </a:tblPr>
              <a:tblGrid>
                <a:gridCol w="3114276"/>
                <a:gridCol w="3114276"/>
                <a:gridCol w="3114276"/>
                <a:gridCol w="2427663"/>
              </a:tblGrid>
              <a:tr h="548123">
                <a:tc>
                  <a:txBody>
                    <a:bodyPr/>
                    <a:lstStyle/>
                    <a:p>
                      <a:pPr algn="l" fontAlgn="b"/>
                      <a:r>
                        <a:rPr lang="en-US" sz="2400" u="none" strike="noStrike" dirty="0">
                          <a:solidFill>
                            <a:schemeClr val="tx1"/>
                          </a:solidFill>
                          <a:effectLst/>
                          <a:latin typeface="Georgia" panose="02040502050405020303" pitchFamily="18" charset="0"/>
                        </a:rPr>
                        <a:t>State</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r>
                        <a:rPr lang="en-US" sz="2400" u="none" strike="noStrike" dirty="0">
                          <a:solidFill>
                            <a:schemeClr val="tx1"/>
                          </a:solidFill>
                          <a:effectLst/>
                          <a:latin typeface="Georgia" panose="02040502050405020303" pitchFamily="18" charset="0"/>
                        </a:rPr>
                        <a:t>Cycle 3</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r>
                        <a:rPr lang="en-US" sz="2400" u="none" strike="noStrike" dirty="0">
                          <a:solidFill>
                            <a:schemeClr val="tx1"/>
                          </a:solidFill>
                          <a:effectLst/>
                          <a:latin typeface="Georgia" panose="02040502050405020303" pitchFamily="18" charset="0"/>
                        </a:rPr>
                        <a:t>Cycle 3 + 4</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r>
                        <a:rPr lang="en-US" sz="2400" u="none" strike="noStrike" dirty="0">
                          <a:solidFill>
                            <a:schemeClr val="tx1"/>
                          </a:solidFill>
                          <a:effectLst/>
                          <a:latin typeface="Georgia" panose="02040502050405020303" pitchFamily="18" charset="0"/>
                        </a:rPr>
                        <a:t>Cycle 3 + 4 + 5</a:t>
                      </a:r>
                      <a:endParaRPr lang="en-US" sz="2400" b="1"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548123">
                <a:tc>
                  <a:txBody>
                    <a:bodyPr/>
                    <a:lstStyle/>
                    <a:p>
                      <a:pPr algn="ctr" fontAlgn="b"/>
                      <a:r>
                        <a:rPr lang="en-US" sz="2400" u="none" strike="noStrike" dirty="0">
                          <a:solidFill>
                            <a:schemeClr val="tx1"/>
                          </a:solidFill>
                          <a:effectLst/>
                          <a:latin typeface="Georgia" panose="02040502050405020303" pitchFamily="18" charset="0"/>
                        </a:rPr>
                        <a:t>Bauchi</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102%</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97%</a:t>
                      </a:r>
                      <a:endParaRPr lang="en-US" sz="2400" b="0" i="0" u="none" strike="noStrike">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90%</a:t>
                      </a:r>
                      <a:endParaRPr lang="en-US" sz="2400" b="0" i="0" u="none" strike="noStrike">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458201">
                <a:tc>
                  <a:txBody>
                    <a:bodyPr/>
                    <a:lstStyle/>
                    <a:p>
                      <a:pPr algn="ctr" fontAlgn="b"/>
                      <a:r>
                        <a:rPr lang="en-US" sz="2400" u="none" strike="noStrike" dirty="0">
                          <a:solidFill>
                            <a:schemeClr val="tx1"/>
                          </a:solidFill>
                          <a:effectLst/>
                          <a:latin typeface="Georgia" panose="02040502050405020303" pitchFamily="18" charset="0"/>
                        </a:rPr>
                        <a:t>FCT</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98%</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94%</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92%</a:t>
                      </a:r>
                      <a:endParaRPr lang="en-US" sz="2400" b="0" i="0" u="none" strike="noStrike">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44841">
                <a:tc>
                  <a:txBody>
                    <a:bodyPr/>
                    <a:lstStyle/>
                    <a:p>
                      <a:pPr algn="ctr" fontAlgn="b"/>
                      <a:r>
                        <a:rPr lang="en-US" sz="2400" u="none" strike="noStrike" dirty="0">
                          <a:solidFill>
                            <a:schemeClr val="tx1"/>
                          </a:solidFill>
                          <a:effectLst/>
                          <a:latin typeface="Georgia" panose="02040502050405020303" pitchFamily="18" charset="0"/>
                        </a:rPr>
                        <a:t>Kogi</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103%</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100%</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88%</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44841">
                <a:tc>
                  <a:txBody>
                    <a:bodyPr/>
                    <a:lstStyle/>
                    <a:p>
                      <a:pPr algn="ctr" fontAlgn="b"/>
                      <a:r>
                        <a:rPr lang="en-US" sz="2400" b="0" i="0" u="none" strike="noStrike" dirty="0">
                          <a:solidFill>
                            <a:schemeClr val="tx1"/>
                          </a:solidFill>
                          <a:effectLst/>
                          <a:latin typeface="Georgia" panose="02040502050405020303" pitchFamily="18" charset="0"/>
                        </a:rPr>
                        <a:t>Nasarawa</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102%</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98%</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91%</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44841">
                <a:tc>
                  <a:txBody>
                    <a:bodyPr/>
                    <a:lstStyle/>
                    <a:p>
                      <a:pPr algn="ctr" fontAlgn="b"/>
                      <a:r>
                        <a:rPr lang="en-US" sz="2400" b="0" i="0" u="none" strike="noStrike" dirty="0">
                          <a:solidFill>
                            <a:schemeClr val="tx1"/>
                          </a:solidFill>
                          <a:effectLst/>
                          <a:latin typeface="Georgia" panose="02040502050405020303" pitchFamily="18" charset="0"/>
                        </a:rPr>
                        <a:t>Oyo</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100%</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96%</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92%</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44841">
                <a:tc>
                  <a:txBody>
                    <a:bodyPr/>
                    <a:lstStyle/>
                    <a:p>
                      <a:pPr algn="ctr" fontAlgn="b"/>
                      <a:r>
                        <a:rPr lang="en-US" sz="2400" b="0" i="0" u="none" strike="noStrike" dirty="0">
                          <a:solidFill>
                            <a:schemeClr val="tx1"/>
                          </a:solidFill>
                          <a:effectLst/>
                          <a:latin typeface="Georgia" panose="02040502050405020303" pitchFamily="18" charset="0"/>
                        </a:rPr>
                        <a:t>Plateau</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102%</a:t>
                      </a:r>
                      <a:endParaRPr lang="en-US" sz="2400" b="0" i="0" u="none" strike="noStrike">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99%</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89%</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r h="346400">
                <a:tc>
                  <a:txBody>
                    <a:bodyPr/>
                    <a:lstStyle/>
                    <a:p>
                      <a:pPr algn="ctr" fontAlgn="b"/>
                      <a:r>
                        <a:rPr lang="en-US" sz="2400" b="0" i="0" u="none" strike="noStrike" dirty="0">
                          <a:solidFill>
                            <a:schemeClr val="tx1"/>
                          </a:solidFill>
                          <a:effectLst/>
                          <a:latin typeface="Georgia" panose="02040502050405020303" pitchFamily="18" charset="0"/>
                        </a:rPr>
                        <a:t>Sokoto</a:t>
                      </a:r>
                      <a:endParaRPr lang="en-US" sz="2400" b="0" i="0" u="none" strike="noStrike" dirty="0">
                        <a:solidFill>
                          <a:schemeClr val="tx1"/>
                        </a:solidFill>
                        <a:effectLst/>
                        <a:latin typeface="Georgia" panose="02040502050405020303" pitchFamily="18" charset="0"/>
                      </a:endParaRPr>
                    </a:p>
                  </a:txBody>
                  <a:tcPr marL="5473" marR="5473" marT="5473"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a:solidFill>
                            <a:schemeClr val="tx1"/>
                          </a:solidFill>
                          <a:effectLst/>
                          <a:latin typeface="Aptos Narrow" panose="020B0004020202020204" pitchFamily="34" charset="0"/>
                        </a:rPr>
                        <a:t>94%</a:t>
                      </a:r>
                      <a:endParaRPr lang="en-US" sz="2400" b="0" i="0" u="none" strike="noStrike">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r" fontAlgn="b"/>
                      <a:r>
                        <a:rPr lang="en-US" sz="2400" b="0" i="0" u="none" strike="noStrike" dirty="0">
                          <a:solidFill>
                            <a:schemeClr val="tx1"/>
                          </a:solidFill>
                          <a:effectLst/>
                          <a:latin typeface="Aptos Narrow" panose="020B0004020202020204" pitchFamily="34" charset="0"/>
                        </a:rPr>
                        <a:t>91%</a:t>
                      </a:r>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c>
                  <a:txBody>
                    <a:bodyPr/>
                    <a:lstStyle/>
                    <a:p>
                      <a:pPr algn="l" fontAlgn="b"/>
                      <a:endParaRPr lang="en-US" sz="2400" b="0" i="0" u="none" strike="noStrike" dirty="0">
                        <a:solidFill>
                          <a:schemeClr val="tx1"/>
                        </a:solidFill>
                        <a:effectLst/>
                        <a:latin typeface="Aptos Narrow" panose="020B0004020202020204" pitchFamily="34" charset="0"/>
                      </a:endParaRPr>
                    </a:p>
                  </a:txBody>
                  <a:tcPr marL="6350" marR="6350" marT="6350" marB="0" anchor="b">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6"/>
                    </a:solidFill>
                  </a:tcPr>
                </a:tc>
              </a:tr>
            </a:tbl>
          </a:graphicData>
        </a:graphic>
      </p:graphicFrame>
      <p:sp>
        <p:nvSpPr>
          <p:cNvPr id="5" name="TextBox 4"/>
          <p:cNvSpPr txBox="1"/>
          <p:nvPr/>
        </p:nvSpPr>
        <p:spPr>
          <a:xfrm>
            <a:off x="496711" y="5305778"/>
            <a:ext cx="7023718" cy="369332"/>
          </a:xfrm>
          <a:prstGeom prst="rect">
            <a:avLst/>
          </a:prstGeom>
          <a:noFill/>
        </p:spPr>
        <p:txBody>
          <a:bodyPr wrap="none" rtlCol="0">
            <a:spAutoFit/>
          </a:bodyPr>
          <a:lstStyle/>
          <a:p>
            <a:r>
              <a:rPr lang="en-US" dirty="0"/>
              <a:t>NOTE: 2 states (Borno &amp; Kebbi) did not use technology in the 2024 round</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277091" y="1620980"/>
          <a:ext cx="11679381" cy="5043055"/>
        </p:xfrm>
        <a:graphic>
          <a:graphicData uri="http://schemas.openxmlformats.org/drawingml/2006/chart">
            <c:chart xmlns:c="http://schemas.openxmlformats.org/drawingml/2006/chart" xmlns:r="http://schemas.openxmlformats.org/officeDocument/2006/relationships" r:id="rId1"/>
          </a:graphicData>
        </a:graphic>
      </p:graphicFrame>
      <p:sp>
        <p:nvSpPr>
          <p:cNvPr id="3" name="Rectangle 2"/>
          <p:cNvSpPr/>
          <p:nvPr/>
        </p:nvSpPr>
        <p:spPr>
          <a:xfrm>
            <a:off x="659362" y="234852"/>
            <a:ext cx="1110314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sz="2160" b="0" i="0" u="none" strike="noStrike" kern="1200" spc="0" baseline="0">
                <a:solidFill>
                  <a:prstClr val="black"/>
                </a:solidFill>
                <a:latin typeface="+mn-lt"/>
                <a:ea typeface="+mn-ea"/>
                <a:cs typeface="+mn-cs"/>
              </a:defRPr>
            </a:pPr>
            <a:r>
              <a:rPr kumimoji="0" lang="en-US" sz="3600" b="0" i="0" u="none" strike="noStrike" kern="1200" cap="none" spc="0" normalizeH="0" baseline="0" noProof="0" dirty="0">
                <a:ln>
                  <a:noFill/>
                </a:ln>
                <a:solidFill>
                  <a:schemeClr val="accent2"/>
                </a:solidFill>
                <a:effectLst/>
                <a:uLnTx/>
                <a:uFillTx/>
                <a:latin typeface="Georgia" panose="02040502050405020303" pitchFamily="18" charset="0"/>
                <a:ea typeface="+mn-ea"/>
                <a:cs typeface="+mn-cs"/>
              </a:rPr>
              <a:t>Comparative Analysis of Cycle 4 Cohort Retention: 2023 Vs 2024</a:t>
            </a:r>
            <a:endParaRPr kumimoji="0" lang="en-US" sz="3600" b="0" i="0" u="none" strike="noStrike" kern="1200" cap="none" spc="0" normalizeH="0" baseline="0" noProof="0" dirty="0">
              <a:ln>
                <a:noFill/>
              </a:ln>
              <a:solidFill>
                <a:schemeClr val="accent2"/>
              </a:solidFill>
              <a:effectLst/>
              <a:uLnTx/>
              <a:uFillTx/>
              <a:latin typeface="Georgia" panose="02040502050405020303" pitchFamily="18" charset="0"/>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04801" y="1246909"/>
          <a:ext cx="11374582" cy="5181600"/>
        </p:xfrm>
        <a:graphic>
          <a:graphicData uri="http://schemas.openxmlformats.org/drawingml/2006/chart">
            <c:chart xmlns:c="http://schemas.openxmlformats.org/drawingml/2006/chart" xmlns:r="http://schemas.openxmlformats.org/officeDocument/2006/relationships" r:id="rId1"/>
          </a:graphicData>
        </a:graphic>
      </p:graphicFrame>
      <p:sp>
        <p:nvSpPr>
          <p:cNvPr id="3" name="TextBox 2"/>
          <p:cNvSpPr txBox="1"/>
          <p:nvPr/>
        </p:nvSpPr>
        <p:spPr>
          <a:xfrm>
            <a:off x="1191491" y="374073"/>
            <a:ext cx="98090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Beneficiaries Drop-0ut Rate: 2023 Vs. 2024</a:t>
            </a:r>
            <a:endParaRPr kumimoji="0" lang="en-US" sz="2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4" name="TextBox 3"/>
          <p:cNvSpPr txBox="1"/>
          <p:nvPr/>
        </p:nvSpPr>
        <p:spPr>
          <a:xfrm>
            <a:off x="1011382" y="1371600"/>
            <a:ext cx="4599709" cy="461665"/>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2023 Drop-out: </a:t>
            </a:r>
            <a:r>
              <a:rPr kumimoji="0" lang="en-GB" sz="24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7,500,973</a:t>
            </a:r>
            <a:r>
              <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 y="114755"/>
            <a:ext cx="11811000" cy="669018"/>
          </a:xfrm>
          <a:prstGeom prst="rect">
            <a:avLst/>
          </a:prstGeom>
        </p:spPr>
        <p:txBody>
          <a:bodyPr vert="horz" lIns="91440" tIns="45720" rIns="91440" bIns="45720" rtlCol="0" anchor="ctr">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defRPr sz="2160" b="0" i="0" u="none" strike="noStrike" kern="1200" spc="0" baseline="0">
                <a:solidFill>
                  <a:prstClr val="black"/>
                </a:solidFill>
                <a:latin typeface="+mn-lt"/>
                <a:ea typeface="+mn-ea"/>
                <a:cs typeface="+mn-cs"/>
              </a:defRPr>
            </a:pPr>
            <a:r>
              <a:rPr kumimoji="0" lang="en-US" sz="4400" b="1" i="0" u="none" strike="noStrike" kern="1200" cap="none" spc="0" normalizeH="0" baseline="0" noProof="0" dirty="0">
                <a:ln>
                  <a:noFill/>
                </a:ln>
                <a:solidFill>
                  <a:schemeClr val="accent2"/>
                </a:solidFill>
                <a:effectLst/>
                <a:uLnTx/>
                <a:uFillTx/>
                <a:latin typeface="Georgia" panose="02040502050405020303" pitchFamily="18" charset="0"/>
              </a:rPr>
              <a:t>Analysis of Cycle 4 </a:t>
            </a:r>
            <a:r>
              <a:rPr kumimoji="0" lang="en-US" sz="3600" b="1" i="0" u="none" strike="noStrike" kern="1200" cap="none" spc="0" normalizeH="0" baseline="0" noProof="0" dirty="0">
                <a:ln>
                  <a:noFill/>
                </a:ln>
                <a:solidFill>
                  <a:schemeClr val="accent2"/>
                </a:solidFill>
                <a:effectLst/>
                <a:uLnTx/>
                <a:uFillTx/>
                <a:latin typeface="Georgia" panose="02040502050405020303" pitchFamily="18" charset="0"/>
              </a:rPr>
              <a:t>Cohort</a:t>
            </a:r>
            <a:r>
              <a:rPr kumimoji="0" lang="en-US" sz="4400" b="1" i="0" u="none" strike="noStrike" kern="1200" cap="none" spc="0" normalizeH="0" baseline="0" noProof="0" dirty="0">
                <a:ln>
                  <a:noFill/>
                </a:ln>
                <a:solidFill>
                  <a:schemeClr val="accent2"/>
                </a:solidFill>
                <a:effectLst/>
                <a:uLnTx/>
                <a:uFillTx/>
                <a:latin typeface="Georgia" panose="02040502050405020303" pitchFamily="18" charset="0"/>
              </a:rPr>
              <a:t> Retention and </a:t>
            </a:r>
            <a:r>
              <a:rPr lang="en-US" sz="4400" b="1" dirty="0">
                <a:solidFill>
                  <a:schemeClr val="accent2"/>
                </a:solidFill>
                <a:latin typeface="Georgia" panose="02040502050405020303" pitchFamily="18" charset="0"/>
              </a:rPr>
              <a:t>Drop-Out</a:t>
            </a:r>
            <a:endParaRPr kumimoji="0" lang="en-US" sz="4400" b="1" i="0" u="none" strike="noStrike" kern="1200" cap="none" spc="0" normalizeH="0" baseline="0" noProof="0" dirty="0">
              <a:ln>
                <a:noFill/>
              </a:ln>
              <a:solidFill>
                <a:schemeClr val="accent2"/>
              </a:solidFill>
              <a:effectLst/>
              <a:uLnTx/>
              <a:uFillTx/>
              <a:latin typeface="Georgia" panose="02040502050405020303" pitchFamily="18" charset="0"/>
            </a:endParaRPr>
          </a:p>
        </p:txBody>
      </p:sp>
      <p:graphicFrame>
        <p:nvGraphicFramePr>
          <p:cNvPr id="11" name="Content Placeholder 10"/>
          <p:cNvGraphicFramePr>
            <a:graphicFrameLocks noGrp="1"/>
          </p:cNvGraphicFramePr>
          <p:nvPr>
            <p:ph idx="1"/>
          </p:nvPr>
        </p:nvGraphicFramePr>
        <p:xfrm>
          <a:off x="424543" y="783773"/>
          <a:ext cx="10929257" cy="595947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141514"/>
            <a:ext cx="10820400" cy="566057"/>
          </a:xfrm>
          <a:prstGeom prst="rect">
            <a:avLst/>
          </a:prstGeom>
        </p:spPr>
        <p:txBody>
          <a:bodyPr vert="horz" lIns="91440" tIns="45720" rIns="91440" bIns="45720" rtlCol="0" anchor="ctr">
            <a:normAutofit fontScale="70000" lnSpcReduction="20000"/>
          </a:bodyPr>
          <a:lstStyle/>
          <a:p>
            <a:pPr marL="0" marR="0" lvl="0" indent="0" algn="l" defTabSz="914400" rtl="0" eaLnBrk="1" fontAlgn="auto" latinLnBrk="0" hangingPunct="1">
              <a:lnSpc>
                <a:spcPct val="90000"/>
              </a:lnSpc>
              <a:spcBef>
                <a:spcPct val="0"/>
              </a:spcBef>
              <a:spcAft>
                <a:spcPts val="600"/>
              </a:spcAft>
              <a:buClrTx/>
              <a:buSzTx/>
              <a:buFontTx/>
              <a:buNone/>
              <a:defRPr sz="2160" b="0" i="0" u="none" strike="noStrike" kern="1200" spc="0" baseline="0">
                <a:solidFill>
                  <a:prstClr val="black"/>
                </a:solidFill>
                <a:latin typeface="+mn-lt"/>
                <a:ea typeface="+mn-ea"/>
                <a:cs typeface="+mn-cs"/>
              </a:defRPr>
            </a:pPr>
            <a:r>
              <a:rPr kumimoji="0" lang="en-US" sz="4400" b="1" i="0" u="none" strike="noStrike" kern="1200" cap="none" spc="0" normalizeH="0" baseline="0" noProof="0" dirty="0">
                <a:ln>
                  <a:noFill/>
                </a:ln>
                <a:solidFill>
                  <a:schemeClr val="accent1"/>
                </a:solidFill>
                <a:effectLst/>
                <a:uLnTx/>
                <a:uFillTx/>
                <a:latin typeface="Georgia" panose="02040502050405020303" pitchFamily="18" charset="0"/>
              </a:rPr>
              <a:t>Analysis of Cycle 5 Cohort Retention and </a:t>
            </a:r>
            <a:r>
              <a:rPr lang="en-US" sz="4400" b="1" dirty="0">
                <a:solidFill>
                  <a:schemeClr val="accent1"/>
                </a:solidFill>
                <a:latin typeface="Georgia" panose="02040502050405020303" pitchFamily="18" charset="0"/>
              </a:rPr>
              <a:t>Drop-Out</a:t>
            </a:r>
            <a:endParaRPr kumimoji="0" lang="en-US" sz="4400" b="1" i="0" u="none" strike="noStrike" kern="1200" cap="none" spc="0" normalizeH="0" baseline="0" noProof="0" dirty="0">
              <a:ln>
                <a:noFill/>
              </a:ln>
              <a:solidFill>
                <a:schemeClr val="accent1"/>
              </a:solidFill>
              <a:effectLst/>
              <a:uLnTx/>
              <a:uFillTx/>
              <a:latin typeface="Georgia" panose="02040502050405020303" pitchFamily="18" charset="0"/>
            </a:endParaRPr>
          </a:p>
        </p:txBody>
      </p:sp>
      <p:graphicFrame>
        <p:nvGraphicFramePr>
          <p:cNvPr id="8" name="Chart 7"/>
          <p:cNvGraphicFramePr/>
          <p:nvPr/>
        </p:nvGraphicFramePr>
        <p:xfrm>
          <a:off x="500742" y="707572"/>
          <a:ext cx="10994571" cy="6008914"/>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dirty="0"/>
              <a:t>Presentation Outline</a:t>
            </a:r>
            <a:endParaRPr lang="en-US" dirty="0"/>
          </a:p>
        </p:txBody>
      </p:sp>
      <p:sp>
        <p:nvSpPr>
          <p:cNvPr id="4" name="TextBox 3"/>
          <p:cNvSpPr txBox="1"/>
          <p:nvPr/>
        </p:nvSpPr>
        <p:spPr>
          <a:xfrm>
            <a:off x="945931" y="1954924"/>
            <a:ext cx="6837898" cy="3646511"/>
          </a:xfrm>
          <a:prstGeom prst="rect">
            <a:avLst/>
          </a:prstGeom>
          <a:noFill/>
        </p:spPr>
        <p:txBody>
          <a:bodyPr wrap="none" rtlCol="0">
            <a:spAutoFit/>
          </a:bodyPr>
          <a:lstStyle/>
          <a:p>
            <a:pPr marL="457200" indent="-457200">
              <a:lnSpc>
                <a:spcPct val="200000"/>
              </a:lnSpc>
              <a:buFont typeface="Arial" panose="020B0604020202020204" pitchFamily="34" charset="0"/>
              <a:buChar char="•"/>
            </a:pPr>
            <a:r>
              <a:rPr lang="en-GB" sz="2000" dirty="0"/>
              <a:t>2024 Administrative Coverage Insights</a:t>
            </a:r>
            <a:endParaRPr lang="en-GB" sz="2000" dirty="0"/>
          </a:p>
          <a:p>
            <a:pPr marL="457200" indent="-457200">
              <a:lnSpc>
                <a:spcPct val="200000"/>
              </a:lnSpc>
              <a:buFont typeface="Arial" panose="020B0604020202020204" pitchFamily="34" charset="0"/>
              <a:buChar char="•"/>
            </a:pPr>
            <a:r>
              <a:rPr lang="en-GB" sz="2000" dirty="0"/>
              <a:t>2024 SMC Cohort Tracking insights</a:t>
            </a:r>
            <a:endParaRPr lang="en-GB" sz="2000" dirty="0"/>
          </a:p>
          <a:p>
            <a:pPr marL="457200" indent="-457200">
              <a:lnSpc>
                <a:spcPct val="200000"/>
              </a:lnSpc>
              <a:buFont typeface="Arial" panose="020B0604020202020204" pitchFamily="34" charset="0"/>
              <a:buChar char="•"/>
            </a:pPr>
            <a:r>
              <a:rPr lang="en-GB" sz="2000" dirty="0"/>
              <a:t>Innovations Implemented to achieve High Cohort Retention</a:t>
            </a:r>
            <a:endParaRPr lang="en-GB" sz="2000" dirty="0"/>
          </a:p>
          <a:p>
            <a:pPr marL="457200" indent="-457200">
              <a:lnSpc>
                <a:spcPct val="200000"/>
              </a:lnSpc>
              <a:buFont typeface="Arial" panose="020B0604020202020204" pitchFamily="34" charset="0"/>
              <a:buChar char="•"/>
            </a:pPr>
            <a:r>
              <a:rPr lang="en-GB" sz="2000" dirty="0"/>
              <a:t>Operational Challenges</a:t>
            </a:r>
            <a:endParaRPr lang="en-GB" sz="2000" dirty="0"/>
          </a:p>
          <a:p>
            <a:pPr marL="457200" indent="-457200">
              <a:lnSpc>
                <a:spcPct val="200000"/>
              </a:lnSpc>
              <a:buFont typeface="Arial" panose="020B0604020202020204" pitchFamily="34" charset="0"/>
              <a:buChar char="•"/>
            </a:pPr>
            <a:r>
              <a:rPr lang="en-GB" sz="2000" dirty="0"/>
              <a:t>Recommendations</a:t>
            </a:r>
            <a:endParaRPr lang="en-GB" sz="2000" dirty="0"/>
          </a:p>
          <a:p>
            <a:pPr marL="457200" indent="-457200">
              <a:lnSpc>
                <a:spcPct val="200000"/>
              </a:lnSpc>
              <a:buFont typeface="Arial" panose="020B0604020202020204" pitchFamily="34" charset="0"/>
              <a:buChar char="•"/>
            </a:pPr>
            <a:endParaRPr lang="en-US" dirty="0"/>
          </a:p>
        </p:txBody>
      </p:sp>
      <p:pic>
        <p:nvPicPr>
          <p:cNvPr id="6" name="Picture 5" descr="A red circle with a black insect on it&#10;&#10;Description automatically generated"/>
          <p:cNvPicPr>
            <a:picLocks noChangeAspect="1"/>
          </p:cNvPicPr>
          <p:nvPr/>
        </p:nvPicPr>
        <p:blipFill>
          <a:blip r:embed="rId1"/>
          <a:stretch>
            <a:fillRect/>
          </a:stretch>
        </p:blipFill>
        <p:spPr>
          <a:xfrm>
            <a:off x="6929040" y="5705820"/>
            <a:ext cx="2144510" cy="10860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5400" dirty="0">
                <a:latin typeface="Calibri" panose="020F0502020204030204"/>
                <a:ea typeface="Calibri" panose="020F0502020204030204"/>
                <a:cs typeface="Calibri" panose="020F0502020204030204"/>
              </a:rPr>
            </a:br>
            <a:r>
              <a:rPr lang="en-US" sz="5400" dirty="0">
                <a:latin typeface="Calibri" panose="020F0502020204030204"/>
                <a:ea typeface="Calibri" panose="020F0502020204030204"/>
                <a:cs typeface="Calibri" panose="020F0502020204030204"/>
              </a:rPr>
              <a:t>Innovations Implemented To Achieve High Cohort Retention Rate</a:t>
            </a:r>
            <a:endParaRPr lang="en-US" dirty="0"/>
          </a:p>
        </p:txBody>
      </p:sp>
      <p:sp>
        <p:nvSpPr>
          <p:cNvPr id="3" name="TextBox 2"/>
          <p:cNvSpPr txBox="1"/>
          <p:nvPr/>
        </p:nvSpPr>
        <p:spPr>
          <a:xfrm>
            <a:off x="425669" y="1074209"/>
            <a:ext cx="11193517" cy="4770537"/>
          </a:xfrm>
          <a:prstGeom prst="rect">
            <a:avLst/>
          </a:prstGeom>
          <a:noFill/>
        </p:spPr>
        <p:txBody>
          <a:bodyPr wrap="square" rtlCol="0">
            <a:spAutoFit/>
          </a:bodyPr>
          <a:lstStyle/>
          <a:p>
            <a:pPr marR="0" lvl="1" algn="just" defTabSz="914400" rtl="0" eaLnBrk="1" fontAlgn="auto" latinLnBrk="0" hangingPunct="1">
              <a:lnSpc>
                <a:spcPct val="100000"/>
              </a:lnSpc>
              <a:spcBef>
                <a:spcPts val="0"/>
              </a:spcBef>
              <a:spcAft>
                <a:spcPts val="0"/>
              </a:spcAft>
              <a:buClrTx/>
              <a:buSzTx/>
              <a:defRPr/>
            </a:pPr>
            <a:endParaRPr lang="en-US" sz="1400" dirty="0">
              <a:solidFill>
                <a:srgbClr val="000000"/>
              </a:solidFill>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The </a:t>
            </a:r>
            <a:r>
              <a:rPr kumimoji="0" lang="en-US" sz="1600" b="1"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"MINE" feature </a:t>
            </a: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on the NMEP OneApp, activated from Cycle 2, allows CDDs to view only the children they registered during Cycle 1. This streamlines data access, geo-fences eligible children within each CDD's coverage area, and ensures continuity by restricting focus to previously reached children.</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r>
              <a:rPr kumimoji="0" lang="en-US" sz="1600" b="1"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Updated SMC Training Flipbook:</a:t>
            </a: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 Revised to include a dedicated session on cohort tracking.</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r>
              <a:rPr kumimoji="0" lang="en-US" sz="1600" b="1"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Interactive Training Approach:</a:t>
            </a: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 Training delivery incorporated practical case scenarios on cohort tracking, engaging participants actively in the learning process.</a:t>
            </a:r>
            <a:endParaRPr kumimoji="0" lang="en-US" sz="1600" b="0" i="0" u="none" strike="noStrike" kern="1200" cap="none" spc="0" normalizeH="0" baseline="0" noProof="0" dirty="0">
              <a:ln>
                <a:noFill/>
              </a:ln>
              <a:solidFill>
                <a:srgbClr val="FFFFFF"/>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r>
              <a:rPr kumimoji="0" lang="en-US" sz="1600" b="1"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Cohort Tracking Flow Chart:</a:t>
            </a: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 A simplified visual guide was developed to enhance CDDs' understanding of the cohort tracking process.</a:t>
            </a: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r>
              <a:rPr kumimoji="0" lang="en-US" sz="1600" b="1"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Stakeholder Sensitization:</a:t>
            </a: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 State and LGA stakeholders were oriented on the shift towards cohort tracking as a priority over administrative coverage data.</a:t>
            </a:r>
            <a:endParaRPr kumimoji="0" lang="en-US" sz="1600" b="0" i="0" u="none" strike="noStrike" kern="1200" cap="none" spc="0" normalizeH="0" baseline="0" noProof="0" dirty="0">
              <a:ln>
                <a:noFill/>
              </a:ln>
              <a:solidFill>
                <a:srgbClr val="FFFFFF"/>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endPar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endParaRP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2" charset="2"/>
              <a:buChar char="•"/>
              <a:defRPr/>
            </a:pPr>
            <a:r>
              <a:rPr kumimoji="0" lang="en-US" sz="1600" b="1"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Backup Record-Keeping:</a:t>
            </a:r>
            <a:r>
              <a:rPr kumimoji="0" lang="en-US" sz="1600" b="0" i="0" u="none" strike="noStrike" kern="1200" cap="none" spc="0" normalizeH="0" baseline="0" noProof="0" dirty="0">
                <a:ln>
                  <a:noFill/>
                </a:ln>
                <a:solidFill>
                  <a:srgbClr val="000000"/>
                </a:solidFill>
                <a:effectLst/>
                <a:uLnTx/>
                <a:uFillTx/>
                <a:latin typeface="Georgia" panose="02040502050405020303" pitchFamily="18" charset="0"/>
                <a:ea typeface="+mn-lt"/>
                <a:cs typeface="Calibri" panose="020F0502020204030204"/>
              </a:rPr>
              <a:t> CDDs used personal jotters to register beneficiary IDs as a backup, ensuring data reliability and high cohort retention rates.</a:t>
            </a:r>
            <a:endParaRPr kumimoji="0" lang="en-US" sz="1600" b="0" i="0" u="none" strike="noStrike" kern="1200" cap="none" spc="0" normalizeH="0" baseline="0" noProof="0" dirty="0">
              <a:ln>
                <a:noFill/>
              </a:ln>
              <a:solidFill>
                <a:srgbClr val="FFFFFF"/>
              </a:solidFill>
              <a:effectLst/>
              <a:uLnTx/>
              <a:uFillTx/>
              <a:latin typeface="Georgia" panose="02040502050405020303" pitchFamily="18" charset="0"/>
              <a:ea typeface="Calibri" panose="020F0502020204030204"/>
              <a:cs typeface="Calibri" panose="020F0502020204030204"/>
            </a:endParaRPr>
          </a:p>
          <a:p>
            <a:endParaRPr lang="en-US" dirty="0"/>
          </a:p>
        </p:txBody>
      </p:sp>
      <p:pic>
        <p:nvPicPr>
          <p:cNvPr id="4" name="Picture 3" descr="A red circle with a black insect on it&#10;&#10;Description automatically generated"/>
          <p:cNvPicPr>
            <a:picLocks noChangeAspect="1"/>
          </p:cNvPicPr>
          <p:nvPr/>
        </p:nvPicPr>
        <p:blipFill>
          <a:blip r:embed="rId1"/>
          <a:stretch>
            <a:fillRect/>
          </a:stretch>
        </p:blipFill>
        <p:spPr>
          <a:xfrm>
            <a:off x="7622416" y="5990897"/>
            <a:ext cx="1511946" cy="86710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5400" b="1" dirty="0">
                <a:latin typeface="Georgia" panose="02040502050405020303" pitchFamily="18" charset="0"/>
              </a:rPr>
            </a:br>
            <a:r>
              <a:rPr lang="en-US" sz="5400" b="1" dirty="0">
                <a:latin typeface="Georgia" panose="02040502050405020303" pitchFamily="18" charset="0"/>
              </a:rPr>
              <a:t>Operational Challenges</a:t>
            </a:r>
            <a:br>
              <a:rPr lang="en-US" sz="5400" b="1" dirty="0">
                <a:latin typeface="Georgia" panose="02040502050405020303" pitchFamily="18" charset="0"/>
              </a:rPr>
            </a:br>
            <a:endParaRPr lang="en-US" dirty="0"/>
          </a:p>
        </p:txBody>
      </p:sp>
      <p:sp>
        <p:nvSpPr>
          <p:cNvPr id="5" name="TextBox 4"/>
          <p:cNvSpPr txBox="1"/>
          <p:nvPr/>
        </p:nvSpPr>
        <p:spPr>
          <a:xfrm>
            <a:off x="31532" y="1587063"/>
            <a:ext cx="11351174" cy="36933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Limited Monitoring in High-Risk LGAs:</a:t>
            </a: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 The inability to effectively monitor implementation activities in high-risk Local Government Areas (LGAs/Districts), due to security challenges and restricted access, significantly impacted data collection and oversight.</a:t>
            </a: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Retention of Beneficiary Identification:</a:t>
            </a: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 A major challenge was retaining the beneficiary IDs generated in Cycle 1 throughout subsequent cycles. This was primarily due to the loss or misplacement of child record cards, which are essential for tracking individual beneficiaries across all cycles.</a:t>
            </a: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Chemoprevention for Non-Eligible Age Categories </a:t>
            </a:r>
            <a:r>
              <a:rPr kumimoji="0" lang="en-US" b="1"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a:t>
            </a:r>
            <a:r>
              <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 The administration of SPAQ to children outside the specified age range (over-age) was observed, leading to data discrepancies and challenges in cohort tracking compliance.</a:t>
            </a: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endParaRPr lang="en-US" dirty="0"/>
          </a:p>
        </p:txBody>
      </p:sp>
      <p:pic>
        <p:nvPicPr>
          <p:cNvPr id="6" name="Picture 5" descr="A red circle with a black insect on it&#10;&#10;Description automatically generated"/>
          <p:cNvPicPr>
            <a:picLocks noChangeAspect="1"/>
          </p:cNvPicPr>
          <p:nvPr/>
        </p:nvPicPr>
        <p:blipFill>
          <a:blip r:embed="rId1"/>
          <a:stretch>
            <a:fillRect/>
          </a:stretch>
        </p:blipFill>
        <p:spPr>
          <a:xfrm>
            <a:off x="7622416" y="5990897"/>
            <a:ext cx="1511946" cy="86710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420"/>
            <a:ext cx="12192000" cy="706635"/>
          </a:xfrm>
        </p:spPr>
        <p:txBody>
          <a:bodyPr/>
          <a:lstStyle/>
          <a:p>
            <a:br>
              <a:rPr lang="en-US" sz="5400" b="1" dirty="0">
                <a:latin typeface="Georgia" panose="02040502050405020303" pitchFamily="18" charset="0"/>
              </a:rPr>
            </a:br>
            <a:br>
              <a:rPr lang="en-US" sz="5400" b="1" dirty="0">
                <a:latin typeface="Georgia" panose="02040502050405020303" pitchFamily="18" charset="0"/>
              </a:rPr>
            </a:br>
            <a:r>
              <a:rPr lang="en-US" b="1" dirty="0">
                <a:latin typeface="Georgia" panose="02040502050405020303" pitchFamily="18" charset="0"/>
              </a:rPr>
              <a:t>Recommendations</a:t>
            </a:r>
            <a:br>
              <a:rPr lang="en-US" sz="5400" b="1" dirty="0">
                <a:latin typeface="Georgia" panose="02040502050405020303" pitchFamily="18" charset="0"/>
              </a:rPr>
            </a:br>
            <a:endParaRPr lang="en-US" dirty="0"/>
          </a:p>
        </p:txBody>
      </p:sp>
      <p:sp>
        <p:nvSpPr>
          <p:cNvPr id="5" name="TextBox 4"/>
          <p:cNvSpPr txBox="1"/>
          <p:nvPr/>
        </p:nvSpPr>
        <p:spPr>
          <a:xfrm>
            <a:off x="0" y="1229710"/>
            <a:ext cx="11966027" cy="4724370"/>
          </a:xfrm>
          <a:prstGeom prst="rect">
            <a:avLst/>
          </a:prstGeom>
          <a:noFill/>
        </p:spPr>
        <p:txBody>
          <a:bodyPr wrap="square" rtlCol="0">
            <a:spAutoFit/>
          </a:bodyPr>
          <a:lstStyle/>
          <a:p>
            <a:pPr marL="342900" indent="-342900" eaLnBrk="0" fontAlgn="base" hangingPunct="0">
              <a:spcBef>
                <a:spcPct val="0"/>
              </a:spcBef>
              <a:spcAft>
                <a:spcPts val="1800"/>
              </a:spcAft>
              <a:buFont typeface="Arial" panose="020B0604020202020204" pitchFamily="34" charset="0"/>
              <a:buChar char="•"/>
              <a:defRPr/>
            </a:pPr>
            <a:r>
              <a:rPr kumimoji="0" lang="en-US" alt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To ensure 100% retention  on SMC cohort in subsequent rounds </a:t>
            </a:r>
            <a:r>
              <a:rPr lang="en-US" altLang="en-US" sz="1600" dirty="0">
                <a:solidFill>
                  <a:prstClr val="black"/>
                </a:solidFill>
                <a:latin typeface="Georgia" panose="02040502050405020303" pitchFamily="18" charset="0"/>
                <a:ea typeface="Calibri" panose="020F0502020204030204"/>
                <a:cs typeface="Calibri" panose="020F0502020204030204"/>
              </a:rPr>
              <a:t>c</a:t>
            </a:r>
            <a:r>
              <a:rPr kumimoji="0" lang="en-US" sz="1600" b="0" i="0" u="none" strike="noStrike" kern="1200" cap="none" spc="0" normalizeH="0" baseline="0" noProof="0" dirty="0" err="1">
                <a:ln>
                  <a:noFill/>
                </a:ln>
                <a:solidFill>
                  <a:prstClr val="black"/>
                </a:solidFill>
                <a:effectLst/>
                <a:uLnTx/>
                <a:uFillTx/>
                <a:latin typeface="Georgia" panose="02040502050405020303" pitchFamily="18" charset="0"/>
                <a:ea typeface="Calibri" panose="020F0502020204030204"/>
                <a:cs typeface="Calibri" panose="020F0502020204030204"/>
              </a:rPr>
              <a:t>ommunity</a:t>
            </a:r>
            <a:r>
              <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 members should be adequately sensitized on the importance of the beneficiary ID</a:t>
            </a:r>
            <a:r>
              <a:rPr lang="en-US" sz="1600" dirty="0">
                <a:solidFill>
                  <a:prstClr val="black"/>
                </a:solidFill>
                <a:latin typeface="Georgia" panose="02040502050405020303" pitchFamily="18" charset="0"/>
                <a:ea typeface="Calibri" panose="020F0502020204030204"/>
                <a:cs typeface="Calibri" panose="020F0502020204030204"/>
              </a:rPr>
              <a:t>.</a:t>
            </a:r>
            <a:endParaRPr lang="en-US" sz="1600" dirty="0">
              <a:solidFill>
                <a:prstClr val="black"/>
              </a:solidFill>
              <a:latin typeface="Georgia" panose="02040502050405020303" pitchFamily="18" charset="0"/>
              <a:ea typeface="Calibri" panose="020F0502020204030204"/>
              <a:cs typeface="Calibri" panose="020F0502020204030204"/>
            </a:endParaRPr>
          </a:p>
          <a:p>
            <a:pPr marL="342900" indent="-342900" eaLnBrk="0" fontAlgn="base" hangingPunct="0">
              <a:spcBef>
                <a:spcPct val="0"/>
              </a:spcBef>
              <a:spcAft>
                <a:spcPts val="1800"/>
              </a:spcAft>
              <a:buFont typeface="Arial" panose="020B0604020202020204" pitchFamily="34" charset="0"/>
              <a:buChar char="•"/>
              <a:defRPr/>
            </a:pPr>
            <a:r>
              <a:rPr kumimoji="0" lang="en-US" alt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Optimization of the NMEP OneApp to prevent unchecking of the MINE function from cycle </a:t>
            </a:r>
            <a:r>
              <a:rPr lang="en-US" altLang="en-US" sz="1600" dirty="0">
                <a:solidFill>
                  <a:prstClr val="black"/>
                </a:solidFill>
                <a:latin typeface="Georgia" panose="02040502050405020303" pitchFamily="18" charset="0"/>
                <a:ea typeface="Calibri" panose="020F0502020204030204"/>
                <a:cs typeface="Calibri" panose="020F0502020204030204"/>
              </a:rPr>
              <a:t>2</a:t>
            </a:r>
            <a:r>
              <a:rPr kumimoji="0" lang="en-US" alt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 will ensure that the CDD team will only see children enrolled in cycle 1, the</a:t>
            </a:r>
            <a:r>
              <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rPr>
              <a:t> inclusion of options (‘’New enrollee’’ or ‘’Old enrollee’’) to verify the status of beneficiaries for new enrollment on NMEP One App. Once new is selected, it prompts the CDD for an approval from the TTAs/CDD Supervisor. When Old is selected, it allows the CDD to proceed with entering the old beneficiary ID and continue with SMC administration. </a:t>
            </a: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L="342900" marR="0" lvl="0" indent="-342900" algn="l" defTabSz="914400" rtl="0" eaLnBrk="0" fontAlgn="base" latinLnBrk="0" hangingPunct="0">
              <a:lnSpc>
                <a:spcPct val="100000"/>
              </a:lnSpc>
              <a:spcBef>
                <a:spcPct val="0"/>
              </a:spcBef>
              <a:spcAft>
                <a:spcPts val="1800"/>
              </a:spcAft>
              <a:buClrTx/>
              <a:buSzTx/>
              <a:buFont typeface="Arial" panose="020B0604020202020204" pitchFamily="34" charset="0"/>
              <a:buChar char="•"/>
            </a:pPr>
            <a:r>
              <a:rPr kumimoji="0" lang="en-US" altLang="en-US" sz="1600" b="0" i="0" u="none" strike="noStrike" cap="none" normalizeH="0" baseline="0" dirty="0">
                <a:ln>
                  <a:noFill/>
                </a:ln>
                <a:effectLst/>
                <a:latin typeface="Georgia" panose="02040502050405020303" pitchFamily="18" charset="0"/>
                <a:ea typeface="Calibri" panose="020F0502020204030204"/>
                <a:cs typeface="Calibri" panose="020F0502020204030204"/>
              </a:rPr>
              <a:t>Apply Beneficiary  ID tracking from SMC campaigns to other health programs (e.g., immunization, nutrition) to improve precision and outcomes.</a:t>
            </a:r>
            <a:endParaRPr lang="en-US" altLang="en-US" sz="1600" b="0" i="0" u="none" strike="noStrike" cap="none" normalizeH="0" baseline="0" dirty="0">
              <a:ln>
                <a:noFill/>
              </a:ln>
              <a:effectLst/>
              <a:latin typeface="Georgia" panose="02040502050405020303" pitchFamily="18" charset="0"/>
              <a:ea typeface="Calibri" panose="020F0502020204030204"/>
              <a:cs typeface="Calibri" panose="020F0502020204030204"/>
            </a:endParaRPr>
          </a:p>
          <a:p>
            <a:pPr marL="342900" marR="0" lvl="0" indent="-342900" algn="l" defTabSz="914400" rtl="0" eaLnBrk="0" fontAlgn="base" latinLnBrk="0" hangingPunct="0">
              <a:lnSpc>
                <a:spcPct val="100000"/>
              </a:lnSpc>
              <a:spcBef>
                <a:spcPct val="0"/>
              </a:spcBef>
              <a:spcAft>
                <a:spcPts val="1800"/>
              </a:spcAft>
              <a:buClrTx/>
              <a:buSzTx/>
              <a:buFont typeface="Arial" panose="020B0604020202020204" pitchFamily="34" charset="0"/>
              <a:buChar char="•"/>
            </a:pPr>
            <a:r>
              <a:rPr kumimoji="0" lang="en-US" altLang="en-US" sz="1600" b="0" i="0" u="none" strike="noStrike" cap="none" normalizeH="0" baseline="0" dirty="0">
                <a:ln>
                  <a:noFill/>
                </a:ln>
                <a:effectLst/>
                <a:latin typeface="Georgia" panose="02040502050405020303" pitchFamily="18" charset="0"/>
                <a:ea typeface="Calibri" panose="020F0502020204030204"/>
                <a:cs typeface="Calibri" panose="020F0502020204030204"/>
              </a:rPr>
              <a:t>Prioritize funding and training for digital tools, Beneficiary  ID management, and data optimization in SMC campaigns.</a:t>
            </a:r>
            <a:endParaRPr lang="en-US" altLang="en-US" sz="1600" b="0" i="0" u="none" strike="noStrike" cap="none" normalizeH="0" baseline="0" dirty="0">
              <a:ln>
                <a:noFill/>
              </a:ln>
              <a:effectLst/>
              <a:latin typeface="Georgia" panose="02040502050405020303" pitchFamily="18" charset="0"/>
              <a:ea typeface="Calibri" panose="020F0502020204030204"/>
              <a:cs typeface="Calibri" panose="020F0502020204030204"/>
            </a:endParaRPr>
          </a:p>
          <a:p>
            <a:pPr marL="342900" lvl="0" indent="-342900" eaLnBrk="0" fontAlgn="base" hangingPunct="0">
              <a:spcBef>
                <a:spcPct val="0"/>
              </a:spcBef>
              <a:spcAft>
                <a:spcPts val="1800"/>
              </a:spcAft>
              <a:buFont typeface="Arial" panose="020B0604020202020204" pitchFamily="34" charset="0"/>
              <a:buChar char="•"/>
            </a:pPr>
            <a:r>
              <a:rPr lang="en-US" sz="1600" dirty="0">
                <a:latin typeface="Georgia" panose="02040502050405020303" pitchFamily="18" charset="0"/>
                <a:ea typeface="Calibri" panose="020F0502020204030204"/>
                <a:cs typeface="Calibri" panose="020F0502020204030204"/>
              </a:rPr>
              <a:t>Institutionalize the review of cohort tracking data during daily campaign evening meetings. This practice will enable immediate feedback, facilitate data-driven decision-making, and improve campaign outcomes in real time.</a:t>
            </a:r>
            <a:r>
              <a:rPr lang="en-US" altLang="en-US" sz="1600" dirty="0">
                <a:latin typeface="Georgia" panose="02040502050405020303" pitchFamily="18" charset="0"/>
                <a:ea typeface="Calibri" panose="020F0502020204030204"/>
                <a:cs typeface="Calibri" panose="020F0502020204030204"/>
              </a:rPr>
              <a:t> </a:t>
            </a: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pPr marR="0" lvl="0" algn="l" defTabSz="914400" rtl="0" eaLnBrk="1" fontAlgn="auto" latinLnBrk="0" hangingPunct="1">
              <a:lnSpc>
                <a:spcPct val="100000"/>
              </a:lnSpc>
              <a:spcBef>
                <a:spcPts val="0"/>
              </a:spcBef>
              <a:spcAft>
                <a:spcPts val="0"/>
              </a:spcAft>
              <a:buClrTx/>
              <a:buSzTx/>
              <a:defRPr/>
            </a:pP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Calibri" panose="020F0502020204030204"/>
              <a:cs typeface="Calibri" panose="020F0502020204030204"/>
            </a:endParaRPr>
          </a:p>
          <a:p>
            <a:endParaRPr lang="en-US" dirty="0"/>
          </a:p>
        </p:txBody>
      </p:sp>
      <p:pic>
        <p:nvPicPr>
          <p:cNvPr id="6" name="Picture 5" descr="A red circle with a black insect on it&#10;&#10;Description automatically generated"/>
          <p:cNvPicPr>
            <a:picLocks noChangeAspect="1"/>
          </p:cNvPicPr>
          <p:nvPr/>
        </p:nvPicPr>
        <p:blipFill>
          <a:blip r:embed="rId1"/>
          <a:stretch>
            <a:fillRect/>
          </a:stretch>
        </p:blipFill>
        <p:spPr>
          <a:xfrm>
            <a:off x="7622416" y="5990897"/>
            <a:ext cx="1511946" cy="8671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8159"/>
            <a:ext cx="12192000" cy="1325563"/>
          </a:xfrm>
        </p:spPr>
        <p:txBody>
          <a:bodyPr>
            <a:normAutofit/>
          </a:bodyPr>
          <a:lstStyle/>
          <a:p>
            <a:pPr algn="ctr"/>
            <a:r>
              <a:rPr lang="en-US" sz="3200" b="1" dirty="0"/>
              <a:t>Merci, Akpe, Thank you, Obrigado</a:t>
            </a:r>
            <a:endParaRPr lang="en-US" sz="3200" b="1" dirty="0"/>
          </a:p>
        </p:txBody>
      </p:sp>
      <p:pic>
        <p:nvPicPr>
          <p:cNvPr id="3" name="Picture 2" descr="A red circle with a black insect on it&#10;&#10;Description automatically generated"/>
          <p:cNvPicPr>
            <a:picLocks noChangeAspect="1"/>
          </p:cNvPicPr>
          <p:nvPr/>
        </p:nvPicPr>
        <p:blipFill>
          <a:blip r:embed="rId1"/>
          <a:stretch>
            <a:fillRect/>
          </a:stretch>
        </p:blipFill>
        <p:spPr>
          <a:xfrm>
            <a:off x="7622416" y="6130035"/>
            <a:ext cx="1269336" cy="7279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Google Shape;98;g207aaa14ad4_0_32"/>
          <p:cNvGrpSpPr/>
          <p:nvPr/>
        </p:nvGrpSpPr>
        <p:grpSpPr>
          <a:xfrm>
            <a:off x="1727405" y="101615"/>
            <a:ext cx="8491350" cy="994200"/>
            <a:chOff x="5271" y="0"/>
            <a:chExt cx="8491350" cy="994200"/>
          </a:xfrm>
        </p:grpSpPr>
        <p:sp>
          <p:nvSpPr>
            <p:cNvPr id="99" name="Google Shape;99;g207aaa14ad4_0_32"/>
            <p:cNvSpPr/>
            <p:nvPr/>
          </p:nvSpPr>
          <p:spPr>
            <a:xfrm>
              <a:off x="6341721" y="0"/>
              <a:ext cx="2154900" cy="994200"/>
            </a:xfrm>
            <a:prstGeom prst="rightArrow">
              <a:avLst>
                <a:gd name="adj1" fmla="val 75000"/>
                <a:gd name="adj2" fmla="val 50000"/>
              </a:avLst>
            </a:prstGeom>
            <a:solidFill>
              <a:srgbClr val="CFD7E7">
                <a:alpha val="89410"/>
              </a:srgbClr>
            </a:solidFill>
            <a:ln w="25400" cap="flat" cmpd="sng">
              <a:solidFill>
                <a:srgbClr val="CFD7E7">
                  <a:alpha val="8941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0" name="Google Shape;100;g207aaa14ad4_0_32"/>
            <p:cNvSpPr/>
            <p:nvPr/>
          </p:nvSpPr>
          <p:spPr>
            <a:xfrm>
              <a:off x="5271" y="0"/>
              <a:ext cx="6336600" cy="994200"/>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defRPr/>
              </a:pPr>
              <a:endParaRPr kumimoji="0" sz="14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101" name="Google Shape;101;g207aaa14ad4_0_32"/>
            <p:cNvSpPr txBox="1"/>
            <p:nvPr/>
          </p:nvSpPr>
          <p:spPr>
            <a:xfrm>
              <a:off x="53800" y="48529"/>
              <a:ext cx="6239400" cy="8970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prstClr val="black"/>
                </a:buClr>
                <a:buSzPts val="2400"/>
                <a:buFontTx/>
                <a:buNone/>
                <a:defRPr/>
              </a:pPr>
              <a:r>
                <a:rPr kumimoji="0" lang="fr-FR" sz="2400" b="1" i="0" u="none" strike="noStrike" kern="1200" cap="none" spc="0" normalizeH="0" baseline="0" noProof="0" dirty="0">
                  <a:ln>
                    <a:noFill/>
                  </a:ln>
                  <a:solidFill>
                    <a:prstClr val="black"/>
                  </a:solidFill>
                  <a:effectLst/>
                  <a:highlight>
                    <a:srgbClr val="008000"/>
                  </a:highlight>
                  <a:uLnTx/>
                  <a:uFillTx/>
                  <a:latin typeface="Calibri" panose="020F0502020204030204"/>
                  <a:ea typeface="Calibri" panose="020F0502020204030204"/>
                  <a:cs typeface="Calibri" panose="020F0502020204030204"/>
                  <a:sym typeface="Calibri" panose="020F0502020204030204"/>
                </a:rPr>
                <a:t>Summary information for 2024 and plans for 2025 campaigns</a:t>
              </a:r>
              <a:endParaRPr kumimoji="0" sz="2400" b="1" i="0" u="none" strike="noStrike" kern="1200" cap="none" spc="0" normalizeH="0" baseline="0" noProof="0" dirty="0">
                <a:ln>
                  <a:noFill/>
                </a:ln>
                <a:solidFill>
                  <a:prstClr val="black"/>
                </a:solidFill>
                <a:effectLst/>
                <a:highlight>
                  <a:srgbClr val="008000"/>
                </a:highlight>
                <a:uLnTx/>
                <a:uFillTx/>
                <a:latin typeface="Arial" panose="020B0604020202020204"/>
                <a:ea typeface="Arial" panose="020B0604020202020204"/>
                <a:cs typeface="Arial" panose="020B0604020202020204"/>
                <a:sym typeface="Arial" panose="020B0604020202020204"/>
              </a:endParaRPr>
            </a:p>
          </p:txBody>
        </p:sp>
      </p:grpSp>
      <p:graphicFrame>
        <p:nvGraphicFramePr>
          <p:cNvPr id="102" name="Google Shape;102;g207aaa14ad4_0_32"/>
          <p:cNvGraphicFramePr/>
          <p:nvPr/>
        </p:nvGraphicFramePr>
        <p:xfrm>
          <a:off x="349958" y="1144345"/>
          <a:ext cx="10487377" cy="5547090"/>
        </p:xfrm>
        <a:graphic>
          <a:graphicData uri="http://schemas.openxmlformats.org/drawingml/2006/table">
            <a:tbl>
              <a:tblPr>
                <a:noFill/>
              </a:tblPr>
              <a:tblGrid>
                <a:gridCol w="3357660"/>
                <a:gridCol w="3772056"/>
                <a:gridCol w="3357661"/>
              </a:tblGrid>
              <a:tr h="381144">
                <a:tc>
                  <a:txBody>
                    <a:bodyPr/>
                    <a:lstStyle/>
                    <a:p>
                      <a:pPr marL="0" lvl="0" indent="0" algn="l" rtl="0">
                        <a:spcBef>
                          <a:spcPts val="0"/>
                        </a:spcBef>
                        <a:spcAft>
                          <a:spcPts val="0"/>
                        </a:spcAft>
                        <a:buNone/>
                      </a:pPr>
                      <a:endParaRPr sz="1600"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tc>
                  <a:txBody>
                    <a:bodyPr/>
                    <a:lstStyle/>
                    <a:p>
                      <a:pPr marL="0" lvl="0" indent="0" algn="ctr" rtl="0">
                        <a:spcBef>
                          <a:spcPts val="0"/>
                        </a:spcBef>
                        <a:spcAft>
                          <a:spcPts val="0"/>
                        </a:spcAft>
                        <a:buNone/>
                      </a:pPr>
                      <a:r>
                        <a:rPr lang="fr-FR" sz="1600" b="1" dirty="0">
                          <a:solidFill>
                            <a:schemeClr val="bg1"/>
                          </a:solidFill>
                        </a:rPr>
                        <a:t>2024</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solidFill>
                      <a:srgbClr val="CFD7E7"/>
                    </a:solidFill>
                  </a:tcPr>
                </a:tc>
                <a:tc>
                  <a:txBody>
                    <a:bodyPr/>
                    <a:lstStyle/>
                    <a:p>
                      <a:pPr marL="0" lvl="0" indent="0" algn="ctr" rtl="0">
                        <a:spcBef>
                          <a:spcPts val="0"/>
                        </a:spcBef>
                        <a:spcAft>
                          <a:spcPts val="0"/>
                        </a:spcAft>
                        <a:buNone/>
                      </a:pPr>
                      <a:r>
                        <a:rPr lang="fr-FR" sz="1600" b="1" dirty="0">
                          <a:solidFill>
                            <a:schemeClr val="bg1"/>
                          </a:solidFill>
                        </a:rPr>
                        <a:t>2025</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tr>
              <a:tr h="381144">
                <a:tc>
                  <a:txBody>
                    <a:bodyPr/>
                    <a:lstStyle/>
                    <a:p>
                      <a:pPr marL="0" lvl="0" indent="0" algn="l" rtl="0">
                        <a:spcBef>
                          <a:spcPts val="0"/>
                        </a:spcBef>
                        <a:spcAft>
                          <a:spcPts val="0"/>
                        </a:spcAft>
                        <a:buNone/>
                      </a:pPr>
                      <a:r>
                        <a:rPr lang="fr-FR" sz="1600" b="1">
                          <a:solidFill>
                            <a:schemeClr val="bg1"/>
                          </a:solidFill>
                        </a:rPr>
                        <a:t>Start and end dates</a:t>
                      </a:r>
                      <a:endParaRPr sz="1600" b="1">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600" dirty="0">
                          <a:solidFill>
                            <a:schemeClr val="bg1"/>
                          </a:solidFill>
                        </a:rPr>
                        <a:t> June –  Oct</a:t>
                      </a:r>
                      <a:endParaRPr lang="en-GB" sz="1600"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solidFill>
                            <a:schemeClr val="bg1"/>
                          </a:solidFill>
                        </a:rPr>
                        <a:t> June – Oct</a:t>
                      </a:r>
                      <a:endParaRPr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598956">
                <a:tc>
                  <a:txBody>
                    <a:bodyPr/>
                    <a:lstStyle/>
                    <a:p>
                      <a:pPr marL="0" lvl="0" indent="0" algn="l" rtl="0">
                        <a:spcBef>
                          <a:spcPts val="0"/>
                        </a:spcBef>
                        <a:spcAft>
                          <a:spcPts val="0"/>
                        </a:spcAft>
                        <a:buNone/>
                      </a:pPr>
                      <a:r>
                        <a:rPr lang="fr-FR" sz="1600" b="1" dirty="0">
                          <a:solidFill>
                            <a:schemeClr val="bg1"/>
                          </a:solidFill>
                        </a:rPr>
                        <a:t>Numbers of cycles</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1600" u="none" strike="noStrike" cap="none" dirty="0">
                          <a:solidFill>
                            <a:schemeClr val="bg1"/>
                          </a:solidFill>
                        </a:rPr>
                        <a:t>4 cycles in 15 states </a:t>
                      </a:r>
                      <a:endParaRPr lang="en-GB" sz="1600" u="none" strike="noStrike" cap="none" dirty="0">
                        <a:solidFill>
                          <a:schemeClr val="bg1"/>
                        </a:solidFill>
                      </a:endParaRPr>
                    </a:p>
                    <a:p>
                      <a:pPr marL="0" marR="0" lvl="0" indent="0" algn="l" rtl="0">
                        <a:lnSpc>
                          <a:spcPct val="100000"/>
                        </a:lnSpc>
                        <a:spcBef>
                          <a:spcPts val="0"/>
                        </a:spcBef>
                        <a:spcAft>
                          <a:spcPts val="0"/>
                        </a:spcAft>
                        <a:buClr>
                          <a:srgbClr val="000000"/>
                        </a:buClr>
                        <a:buSzPts val="1400"/>
                        <a:buFont typeface="Arial" panose="020B0604020202020204"/>
                        <a:buNone/>
                      </a:pPr>
                      <a:r>
                        <a:rPr lang="en-GB" sz="1600" u="none" strike="noStrike" cap="none" dirty="0">
                          <a:solidFill>
                            <a:schemeClr val="bg1"/>
                          </a:solidFill>
                        </a:rPr>
                        <a:t>5 cycles in 6 states</a:t>
                      </a:r>
                      <a:endParaRPr lang="en-GB" sz="1600" u="none" strike="noStrike" cap="none"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panose="020B0604020202020204"/>
                        <a:buNone/>
                      </a:pPr>
                      <a:r>
                        <a:rPr lang="en-GB" sz="1600" u="none" strike="noStrike" cap="none" dirty="0">
                          <a:solidFill>
                            <a:schemeClr val="bg1"/>
                          </a:solidFill>
                        </a:rPr>
                        <a:t>4 cycles in 15 states </a:t>
                      </a:r>
                      <a:endParaRPr lang="en-GB" sz="1600" u="none" strike="noStrike" cap="none" dirty="0">
                        <a:solidFill>
                          <a:schemeClr val="bg1"/>
                        </a:solidFill>
                      </a:endParaRPr>
                    </a:p>
                    <a:p>
                      <a:pPr marL="0" marR="0" lvl="0" indent="0" algn="l" rtl="0">
                        <a:lnSpc>
                          <a:spcPct val="100000"/>
                        </a:lnSpc>
                        <a:spcBef>
                          <a:spcPts val="0"/>
                        </a:spcBef>
                        <a:spcAft>
                          <a:spcPts val="0"/>
                        </a:spcAft>
                        <a:buClr>
                          <a:srgbClr val="000000"/>
                        </a:buClr>
                        <a:buSzPts val="1400"/>
                        <a:buFont typeface="Arial" panose="020B0604020202020204"/>
                        <a:buNone/>
                      </a:pPr>
                      <a:r>
                        <a:rPr lang="en-GB" sz="1600" u="none" strike="noStrike" cap="none" dirty="0">
                          <a:solidFill>
                            <a:schemeClr val="bg1"/>
                          </a:solidFill>
                        </a:rPr>
                        <a:t>5 cycles in 6 states</a:t>
                      </a:r>
                      <a:endParaRPr lang="en-GB" sz="1600" u="none" strike="noStrike" cap="none"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381144">
                <a:tc>
                  <a:txBody>
                    <a:bodyPr/>
                    <a:lstStyle/>
                    <a:p>
                      <a:pPr marL="0" lvl="0" indent="0" algn="l" rtl="0">
                        <a:spcBef>
                          <a:spcPts val="0"/>
                        </a:spcBef>
                        <a:spcAft>
                          <a:spcPts val="0"/>
                        </a:spcAft>
                        <a:buNone/>
                      </a:pPr>
                      <a:r>
                        <a:rPr lang="fr-FR" sz="1600" b="1" dirty="0">
                          <a:solidFill>
                            <a:schemeClr val="bg1"/>
                          </a:solidFill>
                        </a:rPr>
                        <a:t>Numbers of districts targeted</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GB" sz="1600" dirty="0">
                          <a:solidFill>
                            <a:schemeClr val="bg1"/>
                          </a:solidFill>
                        </a:rPr>
                        <a:t>411</a:t>
                      </a:r>
                      <a:endParaRPr lang="en-GB" sz="1600"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GB" sz="1600" dirty="0">
                          <a:solidFill>
                            <a:schemeClr val="bg1"/>
                          </a:solidFill>
                        </a:rPr>
                        <a:t>411</a:t>
                      </a:r>
                      <a:endParaRPr lang="en-GB"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627613">
                <a:tc>
                  <a:txBody>
                    <a:bodyPr/>
                    <a:lstStyle/>
                    <a:p>
                      <a:pPr marL="0" lvl="0" indent="0" algn="l" rtl="0">
                        <a:spcBef>
                          <a:spcPts val="0"/>
                        </a:spcBef>
                        <a:spcAft>
                          <a:spcPts val="0"/>
                        </a:spcAft>
                        <a:buNone/>
                      </a:pPr>
                      <a:r>
                        <a:rPr lang="fr-FR" sz="1600" b="1" dirty="0">
                          <a:solidFill>
                            <a:schemeClr val="bg1"/>
                          </a:solidFill>
                        </a:rPr>
                        <a:t>Numbers of children covered</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u="none" strike="noStrike" cap="none" dirty="0">
                          <a:solidFill>
                            <a:schemeClr val="bg1"/>
                          </a:solidFill>
                        </a:rPr>
                        <a:t>28,984,535 across the 15 states implementing 4 cycles and 6,262,072 across 6 states implementing 5 cycles (35,246,607)</a:t>
                      </a:r>
                      <a:endParaRPr lang="en-US" sz="1600" u="none" strike="noStrike" cap="none"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381144">
                <a:tc>
                  <a:txBody>
                    <a:bodyPr/>
                    <a:lstStyle/>
                    <a:p>
                      <a:pPr marL="0" lvl="0" indent="0" algn="l" rtl="0">
                        <a:spcBef>
                          <a:spcPts val="0"/>
                        </a:spcBef>
                        <a:spcAft>
                          <a:spcPts val="0"/>
                        </a:spcAft>
                        <a:buNone/>
                      </a:pPr>
                      <a:r>
                        <a:rPr lang="fr-FR" sz="1600" b="1" dirty="0">
                          <a:solidFill>
                            <a:schemeClr val="bg1"/>
                          </a:solidFill>
                        </a:rPr>
                        <a:t>Age ranges covered</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dirty="0">
                          <a:solidFill>
                            <a:schemeClr val="bg1"/>
                          </a:solidFill>
                        </a:rPr>
                        <a:t>3 – 59 months (&lt;5yrs)</a:t>
                      </a:r>
                      <a:endParaRPr lang="en-US" sz="1600"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600">
                          <a:solidFill>
                            <a:schemeClr val="bg1"/>
                          </a:solidFill>
                        </a:rPr>
                        <a:t>3 – 59 months (&lt;5yrs)</a:t>
                      </a:r>
                      <a:endParaRPr lang="en-US" sz="160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816768">
                <a:tc>
                  <a:txBody>
                    <a:bodyPr/>
                    <a:lstStyle/>
                    <a:p>
                      <a:pPr marL="0" lvl="0" indent="0" algn="l" rtl="0">
                        <a:spcBef>
                          <a:spcPts val="0"/>
                        </a:spcBef>
                        <a:spcAft>
                          <a:spcPts val="0"/>
                        </a:spcAft>
                        <a:buNone/>
                      </a:pPr>
                      <a:r>
                        <a:rPr lang="fr-FR" sz="1600" b="1" dirty="0">
                          <a:solidFill>
                            <a:schemeClr val="bg1"/>
                          </a:solidFill>
                        </a:rPr>
                        <a:t>Cohort Coverage (% targeted children receiving all cycles)</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solidFill>
                            <a:schemeClr val="bg1"/>
                          </a:solidFill>
                        </a:rPr>
                        <a:t>Cohort tracking fully conducted in 12 States, partially conducted in 8 states and not done in 2 state</a:t>
                      </a:r>
                      <a:endParaRPr lang="en-US" sz="1600"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600" dirty="0">
                          <a:solidFill>
                            <a:schemeClr val="bg1"/>
                          </a:solidFill>
                        </a:rPr>
                        <a:t>Cohort planned in all states</a:t>
                      </a:r>
                      <a:endParaRPr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r h="598956">
                <a:tc>
                  <a:txBody>
                    <a:bodyPr/>
                    <a:lstStyle/>
                    <a:p>
                      <a:pPr marL="0" lvl="0" indent="0" algn="l" rtl="0">
                        <a:spcBef>
                          <a:spcPts val="0"/>
                        </a:spcBef>
                        <a:spcAft>
                          <a:spcPts val="0"/>
                        </a:spcAft>
                        <a:buNone/>
                      </a:pPr>
                      <a:r>
                        <a:rPr lang="fr-FR" sz="1600" b="1" dirty="0">
                          <a:solidFill>
                            <a:schemeClr val="bg1"/>
                          </a:solidFill>
                        </a:rPr>
                        <a:t>Any drug resistance testing or efficacy studies performed? (Y/N)</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solidFill>
                            <a:schemeClr val="bg1"/>
                          </a:solidFill>
                        </a:rPr>
                        <a:t>Nil</a:t>
                      </a:r>
                      <a:endParaRPr lang="en-US"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r>
              <a:tr h="381144">
                <a:tc>
                  <a:txBody>
                    <a:bodyPr/>
                    <a:lstStyle/>
                    <a:p>
                      <a:pPr marL="0" lvl="0" indent="0" algn="l" rtl="0">
                        <a:spcBef>
                          <a:spcPts val="0"/>
                        </a:spcBef>
                        <a:spcAft>
                          <a:spcPts val="0"/>
                        </a:spcAft>
                        <a:buNone/>
                      </a:pPr>
                      <a:r>
                        <a:rPr lang="fr-CH" sz="1600" b="1" dirty="0">
                          <a:solidFill>
                            <a:schemeClr val="bg1"/>
                          </a:solidFill>
                        </a:rPr>
                        <a:t>Any gap </a:t>
                      </a:r>
                      <a:endParaRPr sz="1600" b="1" dirty="0">
                        <a:solidFill>
                          <a:schemeClr val="bg1"/>
                        </a:solidFill>
                      </a:endParaRPr>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600" dirty="0">
                          <a:solidFill>
                            <a:schemeClr val="bg1"/>
                          </a:solidFill>
                        </a:rPr>
                        <a:t>Yes</a:t>
                      </a:r>
                      <a:endParaRPr lang="en-US"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600" dirty="0">
                        <a:solidFill>
                          <a:schemeClr val="bg1"/>
                        </a:solidFill>
                      </a:endParaRPr>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07aaa14ad4_0_21"/>
          <p:cNvSpPr txBox="1">
            <a:spLocks noGrp="1"/>
          </p:cNvSpPr>
          <p:nvPr>
            <p:ph type="body" idx="1"/>
          </p:nvPr>
        </p:nvSpPr>
        <p:spPr>
          <a:xfrm>
            <a:off x="1981200" y="1535113"/>
            <a:ext cx="4040100" cy="639900"/>
          </a:xfrm>
          <a:prstGeom prst="rect">
            <a:avLst/>
          </a:prstGeom>
          <a:noFill/>
          <a:ln>
            <a:noFill/>
          </a:ln>
        </p:spPr>
        <p:txBody>
          <a:bodyPr spcFirstLastPara="1" vert="horz" wrap="square" lIns="91425" tIns="45700" rIns="91425" bIns="45700" rtlCol="0" anchor="b" anchorCtr="0">
            <a:normAutofit/>
          </a:bodyPr>
          <a:lstStyle/>
          <a:p>
            <a:pPr marL="0" indent="0" algn="ctr">
              <a:spcBef>
                <a:spcPts val="0"/>
              </a:spcBef>
            </a:pPr>
            <a:r>
              <a:rPr lang="fr-FR" dirty="0"/>
              <a:t>2024 map (covered) </a:t>
            </a:r>
            <a:endParaRPr dirty="0"/>
          </a:p>
        </p:txBody>
      </p:sp>
      <p:sp>
        <p:nvSpPr>
          <p:cNvPr id="108" name="Google Shape;108;g207aaa14ad4_0_21"/>
          <p:cNvSpPr txBox="1">
            <a:spLocks noGrp="1"/>
          </p:cNvSpPr>
          <p:nvPr>
            <p:ph type="body" idx="2"/>
          </p:nvPr>
        </p:nvSpPr>
        <p:spPr>
          <a:xfrm>
            <a:off x="1981200" y="2174875"/>
            <a:ext cx="4040100" cy="3951300"/>
          </a:xfrm>
          <a:prstGeom prst="rect">
            <a:avLst/>
          </a:prstGeom>
          <a:noFill/>
          <a:ln>
            <a:noFill/>
          </a:ln>
        </p:spPr>
        <p:txBody>
          <a:bodyPr spcFirstLastPara="1" vert="horz" wrap="square" lIns="91425" tIns="45700" rIns="91425" bIns="45700" rtlCol="0" anchor="t" anchorCtr="0">
            <a:normAutofit/>
          </a:bodyPr>
          <a:lstStyle/>
          <a:p>
            <a:pPr marL="342900" indent="-190500">
              <a:spcBef>
                <a:spcPts val="0"/>
              </a:spcBef>
              <a:buNone/>
            </a:pPr>
          </a:p>
        </p:txBody>
      </p:sp>
      <p:sp>
        <p:nvSpPr>
          <p:cNvPr id="109" name="Google Shape;109;g207aaa14ad4_0_21"/>
          <p:cNvSpPr txBox="1">
            <a:spLocks noGrp="1"/>
          </p:cNvSpPr>
          <p:nvPr>
            <p:ph type="body" idx="3"/>
          </p:nvPr>
        </p:nvSpPr>
        <p:spPr>
          <a:xfrm>
            <a:off x="6169025" y="1535113"/>
            <a:ext cx="4041900" cy="639900"/>
          </a:xfrm>
          <a:prstGeom prst="rect">
            <a:avLst/>
          </a:prstGeom>
          <a:noFill/>
          <a:ln>
            <a:noFill/>
          </a:ln>
        </p:spPr>
        <p:txBody>
          <a:bodyPr spcFirstLastPara="1" vert="horz" wrap="square" lIns="91425" tIns="45700" rIns="91425" bIns="45700" rtlCol="0" anchor="b" anchorCtr="0">
            <a:normAutofit/>
          </a:bodyPr>
          <a:lstStyle/>
          <a:p>
            <a:pPr marL="0" indent="0" algn="ctr">
              <a:spcBef>
                <a:spcPts val="0"/>
              </a:spcBef>
            </a:pPr>
            <a:r>
              <a:rPr lang="fr-FR" dirty="0"/>
              <a:t>2025 map (targets)</a:t>
            </a:r>
            <a:endParaRPr dirty="0"/>
          </a:p>
        </p:txBody>
      </p:sp>
      <p:sp>
        <p:nvSpPr>
          <p:cNvPr id="110" name="Google Shape;110;g207aaa14ad4_0_21"/>
          <p:cNvSpPr txBox="1">
            <a:spLocks noGrp="1"/>
          </p:cNvSpPr>
          <p:nvPr>
            <p:ph type="body" idx="4"/>
          </p:nvPr>
        </p:nvSpPr>
        <p:spPr>
          <a:xfrm>
            <a:off x="6169025" y="2174875"/>
            <a:ext cx="4041900" cy="3951300"/>
          </a:xfrm>
          <a:prstGeom prst="rect">
            <a:avLst/>
          </a:prstGeom>
          <a:noFill/>
          <a:ln>
            <a:noFill/>
          </a:ln>
        </p:spPr>
        <p:txBody>
          <a:bodyPr spcFirstLastPara="1" vert="horz" wrap="square" lIns="91425" tIns="45700" rIns="91425" bIns="45700" rtlCol="0" anchor="t" anchorCtr="0">
            <a:normAutofit/>
          </a:bodyPr>
          <a:lstStyle/>
          <a:p>
            <a:pPr marL="342900" indent="-190500">
              <a:spcBef>
                <a:spcPts val="0"/>
              </a:spcBef>
              <a:buNone/>
            </a:pPr>
          </a:p>
        </p:txBody>
      </p:sp>
      <p:grpSp>
        <p:nvGrpSpPr>
          <p:cNvPr id="111" name="Google Shape;111;g207aaa14ad4_0_21"/>
          <p:cNvGrpSpPr/>
          <p:nvPr/>
        </p:nvGrpSpPr>
        <p:grpSpPr>
          <a:xfrm>
            <a:off x="1727405" y="101615"/>
            <a:ext cx="8491350" cy="994200"/>
            <a:chOff x="5271" y="0"/>
            <a:chExt cx="8491350" cy="994200"/>
          </a:xfrm>
        </p:grpSpPr>
        <p:sp>
          <p:nvSpPr>
            <p:cNvPr id="112" name="Google Shape;112;g207aaa14ad4_0_21"/>
            <p:cNvSpPr/>
            <p:nvPr/>
          </p:nvSpPr>
          <p:spPr>
            <a:xfrm>
              <a:off x="6341721" y="0"/>
              <a:ext cx="2154900" cy="994200"/>
            </a:xfrm>
            <a:prstGeom prst="rightArrow">
              <a:avLst>
                <a:gd name="adj1" fmla="val 75000"/>
                <a:gd name="adj2" fmla="val 50000"/>
              </a:avLst>
            </a:prstGeom>
            <a:solidFill>
              <a:srgbClr val="CFD7E7">
                <a:alpha val="89410"/>
              </a:srgbClr>
            </a:solidFill>
            <a:ln w="25400" cap="flat" cmpd="sng">
              <a:solidFill>
                <a:srgbClr val="CFD7E7">
                  <a:alpha val="89410"/>
                </a:srgbClr>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113" name="Google Shape;113;g207aaa14ad4_0_21"/>
            <p:cNvSpPr/>
            <p:nvPr/>
          </p:nvSpPr>
          <p:spPr>
            <a:xfrm>
              <a:off x="5271" y="0"/>
              <a:ext cx="6336600" cy="994200"/>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panose="020B0604020202020204"/>
                <a:ea typeface="Arial" panose="020B0604020202020204"/>
                <a:cs typeface="Arial" panose="020B0604020202020204"/>
                <a:sym typeface="Arial" panose="020B0604020202020204"/>
              </a:endParaRPr>
            </a:p>
          </p:txBody>
        </p:sp>
        <p:sp>
          <p:nvSpPr>
            <p:cNvPr id="114" name="Google Shape;114;g207aaa14ad4_0_21"/>
            <p:cNvSpPr txBox="1"/>
            <p:nvPr/>
          </p:nvSpPr>
          <p:spPr>
            <a:xfrm>
              <a:off x="53800" y="48529"/>
              <a:ext cx="6239400" cy="897000"/>
            </a:xfrm>
            <a:prstGeom prst="rect">
              <a:avLst/>
            </a:prstGeom>
            <a:noFill/>
            <a:ln>
              <a:noFill/>
            </a:ln>
          </p:spPr>
          <p:txBody>
            <a:bodyPr spcFirstLastPara="1" wrap="square" lIns="91425" tIns="45700" rIns="91425" bIns="45700" anchor="ctr" anchorCtr="0">
              <a:noAutofit/>
            </a:bodyPr>
            <a:lstStyle/>
            <a:p>
              <a:pPr>
                <a:lnSpc>
                  <a:spcPct val="90000"/>
                </a:lnSpc>
                <a:buClr>
                  <a:schemeClr val="dk1"/>
                </a:buClr>
                <a:buSzPts val="2400"/>
              </a:pPr>
              <a:r>
                <a:rPr lang="en-GB" sz="2400" b="1">
                  <a:solidFill>
                    <a:schemeClr val="dk1"/>
                  </a:solidFill>
                  <a:latin typeface="Calibri" panose="020F0502020204030204"/>
                  <a:ea typeface="Calibri" panose="020F0502020204030204"/>
                  <a:cs typeface="Calibri" panose="020F0502020204030204"/>
                  <a:sym typeface="Calibri" panose="020F0502020204030204"/>
                </a:rPr>
                <a:t>Country map showing SMC implementing </a:t>
              </a:r>
              <a:r>
                <a:rPr lang="en-GB" sz="2400" b="1">
                  <a:solidFill>
                    <a:schemeClr val="dk1"/>
                  </a:solidFill>
                  <a:latin typeface="Calibri" panose="020F0502020204030204"/>
                  <a:ea typeface="Calibri" panose="020F0502020204030204"/>
                  <a:cs typeface="Calibri" panose="020F0502020204030204"/>
                  <a:sym typeface="Calibri" panose="020F0502020204030204"/>
                </a:rPr>
                <a:t>districts</a:t>
              </a:r>
              <a:endParaRPr lang="en-GB" sz="2400" b="1">
                <a:solidFill>
                  <a:schemeClr val="dk1"/>
                </a:solidFill>
                <a:latin typeface="Arial" panose="020B0604020202020204"/>
                <a:ea typeface="Arial" panose="020B0604020202020204"/>
                <a:cs typeface="Arial" panose="020B0604020202020204"/>
                <a:sym typeface="Arial" panose="020B0604020202020204"/>
              </a:endParaRPr>
            </a:p>
          </p:txBody>
        </p:sp>
      </p:grpSp>
      <p:pic>
        <p:nvPicPr>
          <p:cNvPr id="3" name="Picture 2"/>
          <p:cNvPicPr>
            <a:picLocks noChangeAspect="1"/>
          </p:cNvPicPr>
          <p:nvPr/>
        </p:nvPicPr>
        <p:blipFill>
          <a:blip r:embed="rId1"/>
          <a:stretch>
            <a:fillRect/>
          </a:stretch>
        </p:blipFill>
        <p:spPr>
          <a:xfrm>
            <a:off x="1981075" y="2174876"/>
            <a:ext cx="4114925" cy="3951299"/>
          </a:xfrm>
          <a:prstGeom prst="rect">
            <a:avLst/>
          </a:prstGeom>
        </p:spPr>
      </p:pic>
      <p:pic>
        <p:nvPicPr>
          <p:cNvPr id="5" name="Picture 4"/>
          <p:cNvPicPr>
            <a:picLocks noChangeAspect="1"/>
          </p:cNvPicPr>
          <p:nvPr/>
        </p:nvPicPr>
        <p:blipFill>
          <a:blip r:embed="rId1"/>
          <a:stretch>
            <a:fillRect/>
          </a:stretch>
        </p:blipFill>
        <p:spPr>
          <a:xfrm>
            <a:off x="6243724" y="2174875"/>
            <a:ext cx="3967076" cy="3951300"/>
          </a:xfrm>
          <a:prstGeom prst="rect">
            <a:avLst/>
          </a:prstGeom>
        </p:spPr>
      </p:pic>
      <p:pic>
        <p:nvPicPr>
          <p:cNvPr id="2" name="Picture 1" descr="A red circle with a black insect on it&#10;&#10;Description automatically generated"/>
          <p:cNvPicPr>
            <a:picLocks noChangeAspect="1"/>
          </p:cNvPicPr>
          <p:nvPr/>
        </p:nvPicPr>
        <p:blipFill>
          <a:blip r:embed="rId2"/>
          <a:stretch>
            <a:fillRect/>
          </a:stretch>
        </p:blipFill>
        <p:spPr>
          <a:xfrm>
            <a:off x="7622416" y="6207009"/>
            <a:ext cx="1135117" cy="65099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025" y="381001"/>
            <a:ext cx="9225377" cy="906425"/>
          </a:xfrm>
        </p:spPr>
        <p:txBody>
          <a:bodyPr>
            <a:normAutofit fontScale="90000"/>
          </a:bodyPr>
          <a:lstStyle/>
          <a:p>
            <a:pPr algn="ctr"/>
            <a:br>
              <a:rPr lang="en-US" b="1" dirty="0"/>
            </a:br>
            <a:r>
              <a:rPr lang="en-US" b="1" dirty="0"/>
              <a:t>Coverage Cycle 1 2024</a:t>
            </a:r>
            <a:br>
              <a:rPr lang="en-US" b="1" dirty="0"/>
            </a:br>
            <a:endParaRPr lang="en-US" dirty="0">
              <a:latin typeface="#HeadLineA" charset="0"/>
              <a:ea typeface="#HeadLineA" charset="0"/>
              <a:cs typeface="#HeadLineA" charset="0"/>
            </a:endParaRPr>
          </a:p>
        </p:txBody>
      </p:sp>
      <p:sp>
        <p:nvSpPr>
          <p:cNvPr id="3" name="Content Placeholder 2"/>
          <p:cNvSpPr>
            <a:spLocks noGrp="1"/>
          </p:cNvSpPr>
          <p:nvPr>
            <p:ph idx="1"/>
          </p:nvPr>
        </p:nvSpPr>
        <p:spPr>
          <a:xfrm>
            <a:off x="1219200" y="1117528"/>
            <a:ext cx="10744201" cy="5359473"/>
          </a:xfrm>
        </p:spPr>
        <p:txBody>
          <a:bodyPr>
            <a:normAutofit/>
          </a:bodyPr>
          <a:lstStyle/>
          <a:p>
            <a:pPr marL="0" indent="0">
              <a:buNone/>
            </a:pPr>
            <a:endParaRPr lang="en-US" dirty="0">
              <a:solidFill>
                <a:srgbClr val="465562"/>
              </a:solidFill>
            </a:endParaRPr>
          </a:p>
          <a:p>
            <a:endParaRPr lang="en-US" sz="3600" dirty="0">
              <a:solidFill>
                <a:schemeClr val="tx2"/>
              </a:solidFill>
              <a:latin typeface="+mj-lt"/>
              <a:ea typeface="Al Nile" charset="0"/>
              <a:cs typeface="Al Nile" charset="0"/>
            </a:endParaRPr>
          </a:p>
          <a:p>
            <a:endParaRPr lang="en-US" sz="3600" dirty="0">
              <a:solidFill>
                <a:schemeClr val="tx2"/>
              </a:solidFill>
              <a:latin typeface="+mj-lt"/>
              <a:ea typeface="Al Nile" charset="0"/>
              <a:cs typeface="Al Nile" charset="0"/>
            </a:endParaRPr>
          </a:p>
          <a:p>
            <a:endParaRPr lang="en-US" sz="3400" dirty="0">
              <a:solidFill>
                <a:schemeClr val="tx2"/>
              </a:solidFill>
              <a:latin typeface="+mj-lt"/>
            </a:endParaRPr>
          </a:p>
          <a:p>
            <a:endParaRPr lang="en-US" sz="3000" dirty="0">
              <a:solidFill>
                <a:schemeClr val="tx2"/>
              </a:solidFill>
              <a:latin typeface="+mj-lt"/>
            </a:endParaRPr>
          </a:p>
        </p:txBody>
      </p:sp>
      <p:pic>
        <p:nvPicPr>
          <p:cNvPr id="4" name="Picture 3"/>
          <p:cNvPicPr>
            <a:picLocks noChangeAspect="1"/>
          </p:cNvPicPr>
          <p:nvPr/>
        </p:nvPicPr>
        <p:blipFill>
          <a:blip r:embed="rId1"/>
          <a:stretch>
            <a:fillRect/>
          </a:stretch>
        </p:blipFill>
        <p:spPr>
          <a:xfrm>
            <a:off x="1227098" y="1482737"/>
            <a:ext cx="9745702" cy="4133100"/>
          </a:xfrm>
          <a:prstGeom prst="rect">
            <a:avLst/>
          </a:prstGeom>
        </p:spPr>
      </p:pic>
      <p:pic>
        <p:nvPicPr>
          <p:cNvPr id="9" name="Picture 8" descr="A red circle with a black insect on it&#10;&#10;Description automatically generated"/>
          <p:cNvPicPr>
            <a:picLocks noChangeAspect="1"/>
          </p:cNvPicPr>
          <p:nvPr/>
        </p:nvPicPr>
        <p:blipFill>
          <a:blip r:embed="rId2"/>
          <a:stretch>
            <a:fillRect/>
          </a:stretch>
        </p:blipFill>
        <p:spPr>
          <a:xfrm>
            <a:off x="7223330" y="5985546"/>
            <a:ext cx="1521277" cy="8724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025" y="381001"/>
            <a:ext cx="9225377" cy="1115143"/>
          </a:xfrm>
        </p:spPr>
        <p:txBody>
          <a:bodyPr>
            <a:normAutofit fontScale="90000"/>
          </a:bodyPr>
          <a:lstStyle/>
          <a:p>
            <a:pPr algn="ctr"/>
            <a:r>
              <a:rPr lang="en-US" b="1" dirty="0"/>
              <a:t>Coverage Cycle 2 2024</a:t>
            </a:r>
            <a:br>
              <a:rPr lang="en-US" b="1" dirty="0"/>
            </a:br>
            <a:endParaRPr lang="en-US" dirty="0">
              <a:latin typeface="#HeadLineA" charset="0"/>
              <a:ea typeface="#HeadLineA" charset="0"/>
              <a:cs typeface="#HeadLineA" charset="0"/>
            </a:endParaRPr>
          </a:p>
        </p:txBody>
      </p:sp>
      <p:sp>
        <p:nvSpPr>
          <p:cNvPr id="3" name="Content Placeholder 2"/>
          <p:cNvSpPr>
            <a:spLocks noGrp="1"/>
          </p:cNvSpPr>
          <p:nvPr>
            <p:ph idx="1"/>
          </p:nvPr>
        </p:nvSpPr>
        <p:spPr>
          <a:xfrm>
            <a:off x="1219200" y="1117528"/>
            <a:ext cx="10744201" cy="5359473"/>
          </a:xfrm>
        </p:spPr>
        <p:txBody>
          <a:bodyPr>
            <a:normAutofit/>
          </a:bodyPr>
          <a:lstStyle/>
          <a:p>
            <a:pPr marL="0" indent="0">
              <a:buNone/>
            </a:pPr>
            <a:endParaRPr lang="en-US" dirty="0">
              <a:solidFill>
                <a:srgbClr val="465562"/>
              </a:solidFill>
            </a:endParaRPr>
          </a:p>
          <a:p>
            <a:endParaRPr lang="en-US" sz="3600" dirty="0">
              <a:solidFill>
                <a:schemeClr val="tx2"/>
              </a:solidFill>
              <a:latin typeface="+mj-lt"/>
              <a:ea typeface="Al Nile" charset="0"/>
              <a:cs typeface="Al Nile" charset="0"/>
            </a:endParaRPr>
          </a:p>
          <a:p>
            <a:endParaRPr lang="en-US" sz="3600" dirty="0">
              <a:solidFill>
                <a:schemeClr val="tx2"/>
              </a:solidFill>
              <a:latin typeface="+mj-lt"/>
              <a:ea typeface="Al Nile" charset="0"/>
              <a:cs typeface="Al Nile" charset="0"/>
            </a:endParaRPr>
          </a:p>
          <a:p>
            <a:endParaRPr lang="en-US" sz="3400" dirty="0">
              <a:solidFill>
                <a:schemeClr val="tx2"/>
              </a:solidFill>
              <a:latin typeface="+mj-lt"/>
            </a:endParaRPr>
          </a:p>
          <a:p>
            <a:endParaRPr lang="en-US" sz="3000" dirty="0">
              <a:solidFill>
                <a:schemeClr val="tx2"/>
              </a:solidFill>
              <a:latin typeface="+mj-lt"/>
            </a:endParaRPr>
          </a:p>
        </p:txBody>
      </p:sp>
      <p:pic>
        <p:nvPicPr>
          <p:cNvPr id="5" name="Picture 4"/>
          <p:cNvPicPr>
            <a:picLocks noChangeAspect="1"/>
          </p:cNvPicPr>
          <p:nvPr/>
        </p:nvPicPr>
        <p:blipFill>
          <a:blip r:embed="rId1"/>
          <a:stretch>
            <a:fillRect/>
          </a:stretch>
        </p:blipFill>
        <p:spPr>
          <a:xfrm>
            <a:off x="1418897" y="1627101"/>
            <a:ext cx="9879724" cy="4188032"/>
          </a:xfrm>
          <a:prstGeom prst="rect">
            <a:avLst/>
          </a:prstGeom>
        </p:spPr>
      </p:pic>
      <p:pic>
        <p:nvPicPr>
          <p:cNvPr id="13" name="Picture 12" descr="E:\Things to Do V (2012)\National RBM logos.jpg"/>
          <p:cNvPicPr/>
          <p:nvPr/>
        </p:nvPicPr>
        <p:blipFill>
          <a:blip r:embed="rId2" cstate="print">
            <a:lum bright="-10000" contrast="10000"/>
          </a:blip>
          <a:srcRect/>
          <a:stretch>
            <a:fillRect/>
          </a:stretch>
        </p:blipFill>
        <p:spPr bwMode="auto">
          <a:xfrm>
            <a:off x="7619999" y="6127785"/>
            <a:ext cx="1008199" cy="69842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025" y="381001"/>
            <a:ext cx="9225377" cy="736527"/>
          </a:xfrm>
        </p:spPr>
        <p:txBody>
          <a:bodyPr>
            <a:normAutofit fontScale="90000"/>
          </a:bodyPr>
          <a:lstStyle/>
          <a:p>
            <a:pPr algn="ctr"/>
            <a:br>
              <a:rPr lang="en-US" b="1" dirty="0"/>
            </a:br>
            <a:r>
              <a:rPr lang="en-US" b="1" dirty="0"/>
              <a:t>Coverage Cycle 3 2024</a:t>
            </a:r>
            <a:br>
              <a:rPr lang="en-US" b="1" dirty="0"/>
            </a:br>
            <a:endParaRPr lang="en-US" dirty="0">
              <a:latin typeface="#HeadLineA" charset="0"/>
              <a:ea typeface="#HeadLineA" charset="0"/>
              <a:cs typeface="#HeadLineA" charset="0"/>
            </a:endParaRPr>
          </a:p>
        </p:txBody>
      </p:sp>
      <p:sp>
        <p:nvSpPr>
          <p:cNvPr id="3" name="Content Placeholder 2"/>
          <p:cNvSpPr>
            <a:spLocks noGrp="1"/>
          </p:cNvSpPr>
          <p:nvPr>
            <p:ph idx="1"/>
          </p:nvPr>
        </p:nvSpPr>
        <p:spPr>
          <a:xfrm>
            <a:off x="1219200" y="1117528"/>
            <a:ext cx="10744201" cy="5359473"/>
          </a:xfrm>
        </p:spPr>
        <p:txBody>
          <a:bodyPr>
            <a:normAutofit/>
          </a:bodyPr>
          <a:lstStyle/>
          <a:p>
            <a:pPr marL="0" indent="0">
              <a:buNone/>
            </a:pPr>
            <a:endParaRPr lang="en-US" dirty="0">
              <a:solidFill>
                <a:srgbClr val="465562"/>
              </a:solidFill>
            </a:endParaRPr>
          </a:p>
          <a:p>
            <a:endParaRPr lang="en-US" sz="3600" dirty="0">
              <a:solidFill>
                <a:schemeClr val="tx2"/>
              </a:solidFill>
              <a:latin typeface="+mj-lt"/>
              <a:ea typeface="Al Nile" charset="0"/>
              <a:cs typeface="Al Nile" charset="0"/>
            </a:endParaRPr>
          </a:p>
          <a:p>
            <a:endParaRPr lang="en-US" sz="3600" dirty="0">
              <a:solidFill>
                <a:schemeClr val="tx2"/>
              </a:solidFill>
              <a:latin typeface="+mj-lt"/>
              <a:ea typeface="Al Nile" charset="0"/>
              <a:cs typeface="Al Nile" charset="0"/>
            </a:endParaRPr>
          </a:p>
          <a:p>
            <a:endParaRPr lang="en-US" sz="3400" dirty="0">
              <a:solidFill>
                <a:schemeClr val="tx2"/>
              </a:solidFill>
              <a:latin typeface="+mj-lt"/>
            </a:endParaRPr>
          </a:p>
          <a:p>
            <a:endParaRPr lang="en-US" sz="3000" dirty="0">
              <a:solidFill>
                <a:schemeClr val="tx2"/>
              </a:solidFill>
              <a:latin typeface="+mj-lt"/>
            </a:endParaRPr>
          </a:p>
        </p:txBody>
      </p:sp>
      <p:pic>
        <p:nvPicPr>
          <p:cNvPr id="4" name="Picture 3"/>
          <p:cNvPicPr>
            <a:picLocks noChangeAspect="1"/>
          </p:cNvPicPr>
          <p:nvPr/>
        </p:nvPicPr>
        <p:blipFill>
          <a:blip r:embed="rId1"/>
          <a:stretch>
            <a:fillRect/>
          </a:stretch>
        </p:blipFill>
        <p:spPr>
          <a:xfrm>
            <a:off x="1755228" y="1355834"/>
            <a:ext cx="8964658" cy="4470570"/>
          </a:xfrm>
          <a:prstGeom prst="rect">
            <a:avLst/>
          </a:prstGeom>
        </p:spPr>
      </p:pic>
      <p:pic>
        <p:nvPicPr>
          <p:cNvPr id="5" name="Picture 4" descr="E:\Things to Do V (2012)\National RBM logos.jpg"/>
          <p:cNvPicPr/>
          <p:nvPr/>
        </p:nvPicPr>
        <p:blipFill>
          <a:blip r:embed="rId2" cstate="print">
            <a:lum bright="-10000" contrast="10000"/>
          </a:blip>
          <a:srcRect/>
          <a:stretch>
            <a:fillRect/>
          </a:stretch>
        </p:blipFill>
        <p:spPr bwMode="auto">
          <a:xfrm>
            <a:off x="7574280" y="6032839"/>
            <a:ext cx="1217612" cy="82516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5025" y="381001"/>
            <a:ext cx="9225377" cy="736527"/>
          </a:xfrm>
        </p:spPr>
        <p:txBody>
          <a:bodyPr>
            <a:normAutofit fontScale="90000"/>
          </a:bodyPr>
          <a:lstStyle/>
          <a:p>
            <a:pPr algn="ctr"/>
            <a:br>
              <a:rPr lang="en-US" b="1" dirty="0"/>
            </a:br>
            <a:r>
              <a:rPr lang="en-US" b="1" dirty="0"/>
              <a:t>Coverage Cycle 4 2024</a:t>
            </a:r>
            <a:br>
              <a:rPr lang="en-US" b="1" dirty="0"/>
            </a:br>
            <a:endParaRPr lang="en-US" dirty="0">
              <a:latin typeface="#HeadLineA" charset="0"/>
              <a:ea typeface="#HeadLineA" charset="0"/>
              <a:cs typeface="#HeadLineA" charset="0"/>
            </a:endParaRPr>
          </a:p>
        </p:txBody>
      </p:sp>
      <p:sp>
        <p:nvSpPr>
          <p:cNvPr id="3" name="Content Placeholder 2"/>
          <p:cNvSpPr>
            <a:spLocks noGrp="1"/>
          </p:cNvSpPr>
          <p:nvPr>
            <p:ph idx="1"/>
          </p:nvPr>
        </p:nvSpPr>
        <p:spPr>
          <a:xfrm>
            <a:off x="1219200" y="1117528"/>
            <a:ext cx="10744201" cy="5359473"/>
          </a:xfrm>
        </p:spPr>
        <p:txBody>
          <a:bodyPr>
            <a:normAutofit/>
          </a:bodyPr>
          <a:lstStyle/>
          <a:p>
            <a:pPr marL="0" indent="0">
              <a:buNone/>
            </a:pPr>
            <a:endParaRPr lang="en-US" dirty="0">
              <a:solidFill>
                <a:srgbClr val="465562"/>
              </a:solidFill>
            </a:endParaRPr>
          </a:p>
          <a:p>
            <a:endParaRPr lang="en-US" sz="3600" dirty="0">
              <a:solidFill>
                <a:schemeClr val="tx2"/>
              </a:solidFill>
              <a:latin typeface="+mj-lt"/>
              <a:ea typeface="Al Nile" charset="0"/>
              <a:cs typeface="Al Nile" charset="0"/>
            </a:endParaRPr>
          </a:p>
          <a:p>
            <a:endParaRPr lang="en-US" sz="3600" dirty="0">
              <a:solidFill>
                <a:schemeClr val="tx2"/>
              </a:solidFill>
              <a:latin typeface="+mj-lt"/>
              <a:ea typeface="Al Nile" charset="0"/>
              <a:cs typeface="Al Nile" charset="0"/>
            </a:endParaRPr>
          </a:p>
          <a:p>
            <a:endParaRPr lang="en-US" sz="3400" dirty="0">
              <a:solidFill>
                <a:schemeClr val="tx2"/>
              </a:solidFill>
              <a:latin typeface="+mj-lt"/>
            </a:endParaRPr>
          </a:p>
          <a:p>
            <a:endParaRPr lang="en-US" sz="3000" dirty="0">
              <a:solidFill>
                <a:schemeClr val="tx2"/>
              </a:solidFill>
              <a:latin typeface="+mj-lt"/>
            </a:endParaRPr>
          </a:p>
        </p:txBody>
      </p:sp>
      <p:pic>
        <p:nvPicPr>
          <p:cNvPr id="4" name="Picture 3"/>
          <p:cNvPicPr>
            <a:picLocks noChangeAspect="1"/>
          </p:cNvPicPr>
          <p:nvPr/>
        </p:nvPicPr>
        <p:blipFill>
          <a:blip r:embed="rId1"/>
          <a:stretch>
            <a:fillRect/>
          </a:stretch>
        </p:blipFill>
        <p:spPr>
          <a:xfrm>
            <a:off x="1524002" y="1277022"/>
            <a:ext cx="9296400" cy="4553648"/>
          </a:xfrm>
          <a:prstGeom prst="rect">
            <a:avLst/>
          </a:prstGeom>
        </p:spPr>
      </p:pic>
      <p:pic>
        <p:nvPicPr>
          <p:cNvPr id="5" name="Picture 4" descr="E:\Things to Do V (2012)\National RBM logos.jpg"/>
          <p:cNvPicPr/>
          <p:nvPr/>
        </p:nvPicPr>
        <p:blipFill>
          <a:blip r:embed="rId2" cstate="print">
            <a:lum bright="-10000" contrast="10000"/>
          </a:blip>
          <a:srcRect/>
          <a:stretch>
            <a:fillRect/>
          </a:stretch>
        </p:blipFill>
        <p:spPr bwMode="auto">
          <a:xfrm>
            <a:off x="7574280" y="6032839"/>
            <a:ext cx="1217612" cy="82516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033" y="381001"/>
            <a:ext cx="9196553" cy="736527"/>
          </a:xfrm>
        </p:spPr>
        <p:txBody>
          <a:bodyPr>
            <a:normAutofit fontScale="90000"/>
          </a:bodyPr>
          <a:lstStyle/>
          <a:p>
            <a:pPr algn="ctr"/>
            <a:br>
              <a:rPr lang="en-US" b="1" dirty="0"/>
            </a:br>
            <a:r>
              <a:rPr lang="en-US" b="1" dirty="0"/>
              <a:t>Coverage Cycle 5 2024</a:t>
            </a:r>
            <a:br>
              <a:rPr lang="en-US" b="1" dirty="0"/>
            </a:br>
            <a:endParaRPr lang="en-US" dirty="0">
              <a:latin typeface="#HeadLineA" charset="0"/>
              <a:ea typeface="#HeadLineA" charset="0"/>
              <a:cs typeface="#HeadLineA" charset="0"/>
            </a:endParaRPr>
          </a:p>
        </p:txBody>
      </p:sp>
      <p:sp>
        <p:nvSpPr>
          <p:cNvPr id="3" name="Content Placeholder 2"/>
          <p:cNvSpPr>
            <a:spLocks noGrp="1"/>
          </p:cNvSpPr>
          <p:nvPr>
            <p:ph idx="1"/>
          </p:nvPr>
        </p:nvSpPr>
        <p:spPr>
          <a:xfrm>
            <a:off x="1219200" y="1117528"/>
            <a:ext cx="10744201" cy="5359473"/>
          </a:xfrm>
        </p:spPr>
        <p:txBody>
          <a:bodyPr>
            <a:normAutofit/>
          </a:bodyPr>
          <a:lstStyle/>
          <a:p>
            <a:pPr marL="0" indent="0">
              <a:buNone/>
            </a:pPr>
            <a:endParaRPr lang="en-US" dirty="0">
              <a:solidFill>
                <a:srgbClr val="465562"/>
              </a:solidFill>
            </a:endParaRPr>
          </a:p>
          <a:p>
            <a:endParaRPr lang="en-US" sz="3600" dirty="0">
              <a:solidFill>
                <a:schemeClr val="tx2"/>
              </a:solidFill>
              <a:latin typeface="+mj-lt"/>
              <a:ea typeface="Al Nile" charset="0"/>
              <a:cs typeface="Al Nile" charset="0"/>
            </a:endParaRPr>
          </a:p>
          <a:p>
            <a:endParaRPr lang="en-US" sz="3600" dirty="0">
              <a:solidFill>
                <a:schemeClr val="tx2"/>
              </a:solidFill>
              <a:latin typeface="+mj-lt"/>
              <a:ea typeface="Al Nile" charset="0"/>
              <a:cs typeface="Al Nile" charset="0"/>
            </a:endParaRPr>
          </a:p>
          <a:p>
            <a:endParaRPr lang="en-US" sz="3400" dirty="0">
              <a:solidFill>
                <a:schemeClr val="tx2"/>
              </a:solidFill>
              <a:latin typeface="+mj-lt"/>
            </a:endParaRPr>
          </a:p>
          <a:p>
            <a:endParaRPr lang="en-US" sz="3000" dirty="0">
              <a:solidFill>
                <a:schemeClr val="tx2"/>
              </a:solidFill>
              <a:latin typeface="+mj-lt"/>
            </a:endParaRPr>
          </a:p>
        </p:txBody>
      </p:sp>
      <p:pic>
        <p:nvPicPr>
          <p:cNvPr id="5" name="Picture 4"/>
          <p:cNvPicPr>
            <a:picLocks noChangeAspect="1"/>
          </p:cNvPicPr>
          <p:nvPr/>
        </p:nvPicPr>
        <p:blipFill>
          <a:blip r:embed="rId1"/>
          <a:stretch>
            <a:fillRect/>
          </a:stretch>
        </p:blipFill>
        <p:spPr>
          <a:xfrm>
            <a:off x="915989" y="1313387"/>
            <a:ext cx="9562825" cy="3279375"/>
          </a:xfrm>
          <a:prstGeom prst="rect">
            <a:avLst/>
          </a:prstGeom>
        </p:spPr>
      </p:pic>
      <p:sp>
        <p:nvSpPr>
          <p:cNvPr id="9" name="Rectangle 8"/>
          <p:cNvSpPr/>
          <p:nvPr/>
        </p:nvSpPr>
        <p:spPr>
          <a:xfrm>
            <a:off x="1219199" y="2449928"/>
            <a:ext cx="375825" cy="3786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endParaRPr lang="en-US" dirty="0">
              <a:solidFill>
                <a:schemeClr val="tx1"/>
              </a:solidFill>
            </a:endParaRPr>
          </a:p>
        </p:txBody>
      </p:sp>
      <p:sp>
        <p:nvSpPr>
          <p:cNvPr id="10" name="Rectangle 9"/>
          <p:cNvSpPr/>
          <p:nvPr/>
        </p:nvSpPr>
        <p:spPr>
          <a:xfrm>
            <a:off x="1219199" y="2828543"/>
            <a:ext cx="375825" cy="368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endParaRPr lang="en-US" dirty="0">
              <a:solidFill>
                <a:schemeClr val="tx1"/>
              </a:solidFill>
            </a:endParaRPr>
          </a:p>
        </p:txBody>
      </p:sp>
      <p:sp>
        <p:nvSpPr>
          <p:cNvPr id="11" name="Rectangle 10"/>
          <p:cNvSpPr/>
          <p:nvPr/>
        </p:nvSpPr>
        <p:spPr>
          <a:xfrm>
            <a:off x="1219199" y="3197350"/>
            <a:ext cx="375825" cy="3779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a:t>
            </a:r>
            <a:endParaRPr lang="en-US" dirty="0">
              <a:solidFill>
                <a:schemeClr val="tx1"/>
              </a:solidFill>
            </a:endParaRPr>
          </a:p>
        </p:txBody>
      </p:sp>
      <p:sp>
        <p:nvSpPr>
          <p:cNvPr id="12" name="Rectangle 11"/>
          <p:cNvSpPr/>
          <p:nvPr/>
        </p:nvSpPr>
        <p:spPr>
          <a:xfrm>
            <a:off x="1223167" y="3565574"/>
            <a:ext cx="375825" cy="368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endParaRPr lang="en-US" dirty="0">
              <a:solidFill>
                <a:schemeClr val="tx1"/>
              </a:solidFill>
            </a:endParaRPr>
          </a:p>
        </p:txBody>
      </p:sp>
      <p:sp>
        <p:nvSpPr>
          <p:cNvPr id="13" name="Rectangle 12"/>
          <p:cNvSpPr/>
          <p:nvPr/>
        </p:nvSpPr>
        <p:spPr>
          <a:xfrm>
            <a:off x="1227134" y="3933797"/>
            <a:ext cx="375825" cy="3688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endParaRPr lang="en-US" dirty="0">
              <a:solidFill>
                <a:schemeClr val="tx1"/>
              </a:solidFill>
            </a:endParaRPr>
          </a:p>
        </p:txBody>
      </p:sp>
      <p:pic>
        <p:nvPicPr>
          <p:cNvPr id="14" name="Picture 13" descr="E:\Things to Do V (2012)\National RBM logos.jpg"/>
          <p:cNvPicPr/>
          <p:nvPr/>
        </p:nvPicPr>
        <p:blipFill>
          <a:blip r:embed="rId2" cstate="print">
            <a:lum bright="-10000" contrast="10000"/>
          </a:blip>
          <a:srcRect/>
          <a:stretch>
            <a:fillRect/>
          </a:stretch>
        </p:blipFill>
        <p:spPr bwMode="auto">
          <a:xfrm>
            <a:off x="7651531" y="5906150"/>
            <a:ext cx="1217612" cy="93082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C Theme">
  <a:themeElements>
    <a:clrScheme name="MC Theme 2024">
      <a:dk1>
        <a:sysClr val="windowText" lastClr="000000"/>
      </a:dk1>
      <a:lt1>
        <a:srgbClr val="FFFFFF"/>
      </a:lt1>
      <a:dk2>
        <a:srgbClr val="004750"/>
      </a:dk2>
      <a:lt2>
        <a:srgbClr val="FFFFFF"/>
      </a:lt2>
      <a:accent1>
        <a:srgbClr val="007167"/>
      </a:accent1>
      <a:accent2>
        <a:srgbClr val="66AAA0"/>
      </a:accent2>
      <a:accent3>
        <a:srgbClr val="1FA3B2"/>
      </a:accent3>
      <a:accent4>
        <a:srgbClr val="6BB4D9"/>
      </a:accent4>
      <a:accent5>
        <a:srgbClr val="CBFFDB"/>
      </a:accent5>
      <a:accent6>
        <a:srgbClr val="C8DCE3"/>
      </a:accent6>
      <a:hlink>
        <a:srgbClr val="66B4AF"/>
      </a:hlink>
      <a:folHlink>
        <a:srgbClr val="715BB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Narrow"/>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Narrow"/>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6672</Words>
  <Application>WPS Presentation</Application>
  <PresentationFormat>Widescreen</PresentationFormat>
  <Paragraphs>401</Paragraphs>
  <Slides>23</Slides>
  <Notes>9</Notes>
  <HiddenSlides>0</HiddenSlides>
  <MMClips>0</MMClips>
  <ScaleCrop>false</ScaleCrop>
  <HeadingPairs>
    <vt:vector size="6" baseType="variant">
      <vt:variant>
        <vt:lpstr>已用的字体</vt:lpstr>
      </vt:variant>
      <vt:variant>
        <vt:i4>26</vt:i4>
      </vt:variant>
      <vt:variant>
        <vt:lpstr>主题</vt:lpstr>
      </vt:variant>
      <vt:variant>
        <vt:i4>3</vt:i4>
      </vt:variant>
      <vt:variant>
        <vt:lpstr>幻灯片标题</vt:lpstr>
      </vt:variant>
      <vt:variant>
        <vt:i4>23</vt:i4>
      </vt:variant>
    </vt:vector>
  </HeadingPairs>
  <TitlesOfParts>
    <vt:vector size="52" baseType="lpstr">
      <vt:lpstr>Arial</vt:lpstr>
      <vt:lpstr>SimSun</vt:lpstr>
      <vt:lpstr>Wingdings</vt:lpstr>
      <vt:lpstr>Arial</vt:lpstr>
      <vt:lpstr>Calibri</vt:lpstr>
      <vt:lpstr>#HeadLineA</vt:lpstr>
      <vt:lpstr>Segoe Print</vt:lpstr>
      <vt:lpstr>Al Nile</vt:lpstr>
      <vt:lpstr>Open Sans Light</vt:lpstr>
      <vt:lpstr>Times New Roman</vt:lpstr>
      <vt:lpstr>Open Sans</vt:lpstr>
      <vt:lpstr>Century Gothic</vt:lpstr>
      <vt:lpstr>Open Sans Light</vt:lpstr>
      <vt:lpstr>Microsoft YaHei</vt:lpstr>
      <vt:lpstr>Arial Unicode MS</vt:lpstr>
      <vt:lpstr>MS PGothic</vt:lpstr>
      <vt:lpstr>Montserrat Medium</vt:lpstr>
      <vt:lpstr>Century Gothic</vt:lpstr>
      <vt:lpstr>Montserrat Medium</vt:lpstr>
      <vt:lpstr>Roboto</vt:lpstr>
      <vt:lpstr>Lota</vt:lpstr>
      <vt:lpstr>Georgia</vt:lpstr>
      <vt:lpstr>Aptos Narrow</vt:lpstr>
      <vt:lpstr>Segoe UI Variable Display</vt:lpstr>
      <vt:lpstr>Arial</vt:lpstr>
      <vt:lpstr>Calibri Light</vt:lpstr>
      <vt:lpstr>Office Theme</vt:lpstr>
      <vt:lpstr>Custom Design</vt:lpstr>
      <vt:lpstr>MC Theme</vt:lpstr>
      <vt:lpstr>NIGERIA</vt:lpstr>
      <vt:lpstr>Presentation Outline</vt:lpstr>
      <vt:lpstr>PowerPoint 演示文稿</vt:lpstr>
      <vt:lpstr>PowerPoint 演示文稿</vt:lpstr>
      <vt:lpstr> Coverage Cycle 1 2024 </vt:lpstr>
      <vt:lpstr>Coverage Cycle 2 2024 </vt:lpstr>
      <vt:lpstr> Coverage Cycle 3 2024 </vt:lpstr>
      <vt:lpstr> Coverage Cycle 4 2024 </vt:lpstr>
      <vt:lpstr> Coverage Cycle 5 2024 </vt:lpstr>
      <vt:lpstr>PowerPoint 演示文稿</vt:lpstr>
      <vt:lpstr>Digitization design</vt:lpstr>
      <vt:lpstr>PowerPoint 演示文稿</vt:lpstr>
      <vt:lpstr>PowerPoint 演示文稿</vt:lpstr>
      <vt:lpstr>                                           2024 SMC Cohort Coverage </vt:lpstr>
      <vt:lpstr>                           2024 SMC Cohort Coverage </vt:lpstr>
      <vt:lpstr>PowerPoint 演示文稿</vt:lpstr>
      <vt:lpstr>PowerPoint 演示文稿</vt:lpstr>
      <vt:lpstr>PowerPoint 演示文稿</vt:lpstr>
      <vt:lpstr>PowerPoint 演示文稿</vt:lpstr>
      <vt:lpstr> Innovations Implemented To Achieve High Cohort Retention Rate</vt:lpstr>
      <vt:lpstr> Operational Challenges </vt:lpstr>
      <vt:lpstr>  Recommendations </vt:lpstr>
      <vt:lpstr>Merci, Akpe, Thank you, Obrigado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Abena Poku-Awuku</dc:creator>
  <cp:lastModifiedBy>flex 5 i5</cp:lastModifiedBy>
  <cp:revision>69</cp:revision>
  <dcterms:created xsi:type="dcterms:W3CDTF">2023-03-09T12:42:00Z</dcterms:created>
  <dcterms:modified xsi:type="dcterms:W3CDTF">2025-03-04T09:32:22Z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A4C35E40FC47467AA569CAAE4B494B65_13</vt:lpwstr>
  </property>
  <property fmtid="{D5CDD505-2E9C-101B-9397-08002B2CF9AE}" pid="3" name="KSOProductBuildVer">
    <vt:lpwstr>2057-12.2.0.20341</vt:lpwstr>
  </property>
</Properties>
</file>