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bin" ContentType="application/vnd.openxmlformats-officedocument.oleObject"/>
  <Default Extension="png" ContentType="image/png"/>
  <Default Extension="emf" ContentType="image/x-em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colors3.xml" ContentType="application/vnd.ms-office.chartcolorstyle+xml"/>
  <Override PartName="/ppt/charts/colors4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charts/style3.xml" ContentType="application/vnd.ms-office.chartstyle+xml"/>
  <Override PartName="/ppt/charts/style4.xml" ContentType="application/vnd.ms-office.chartstyl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</p:sldMasterIdLst>
  <p:sldIdLst>
    <p:sldId id="258" r:id="rId4"/>
    <p:sldId id="257" r:id="rId5"/>
    <p:sldId id="260" r:id="rId6"/>
    <p:sldId id="261" r:id="rId7"/>
    <p:sldId id="262" r:id="rId8"/>
    <p:sldId id="264" r:id="rId9"/>
    <p:sldId id="267" r:id="rId10"/>
    <p:sldId id="265" r:id="rId11"/>
    <p:sldId id="266" r:id="rId12"/>
    <p:sldId id="263" r:id="rId13"/>
    <p:sldId id="270" r:id="rId14"/>
    <p:sldId id="276" r:id="rId15"/>
    <p:sldId id="271" r:id="rId16"/>
    <p:sldId id="272" r:id="rId17"/>
    <p:sldId id="273" r:id="rId18"/>
    <p:sldId id="274" r:id="rId19"/>
    <p:sldId id="278" r:id="rId20"/>
    <p:sldId id="275" r:id="rId21"/>
    <p:sldId id="279" r:id="rId22"/>
    <p:sldId id="277" r:id="rId2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2" autoAdjust="0"/>
    <p:restoredTop sz="94660"/>
  </p:normalViewPr>
  <p:slideViewPr>
    <p:cSldViewPr snapToGrid="0">
      <p:cViewPr varScale="1">
        <p:scale>
          <a:sx n="67" d="100"/>
          <a:sy n="67" d="100"/>
        </p:scale>
        <p:origin x="62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4" Type="http://schemas.microsoft.com/office/2011/relationships/chartColorStyle" Target="colors1.xml"/><Relationship Id="rId3" Type="http://schemas.microsoft.com/office/2011/relationships/chartStyle" Target="style1.xml"/><Relationship Id="rId2" Type="http://schemas.openxmlformats.org/officeDocument/2006/relationships/themeOverride" Target="../theme/themeOverride1.xml"/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4" Type="http://schemas.microsoft.com/office/2011/relationships/chartColorStyle" Target="colors2.xml"/><Relationship Id="rId3" Type="http://schemas.microsoft.com/office/2011/relationships/chartStyle" Target="style2.xml"/><Relationship Id="rId2" Type="http://schemas.openxmlformats.org/officeDocument/2006/relationships/themeOverride" Target="../theme/themeOverride2.xml"/><Relationship Id="rId1" Type="http://schemas.openxmlformats.org/officeDocument/2006/relationships/package" Target="../embeddings/Workbook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oleObject" Target="../embeddings/oleObject1.bin"/></Relationships>
</file>

<file path=ppt/charts/_rels/chart4.xml.rels><?xml version="1.0" encoding="UTF-8" standalone="yes"?>
<Relationships xmlns="http://schemas.openxmlformats.org/package/2006/relationships"><Relationship Id="rId4" Type="http://schemas.microsoft.com/office/2011/relationships/chartColorStyle" Target="colors4.xml"/><Relationship Id="rId3" Type="http://schemas.microsoft.com/office/2011/relationships/chartStyle" Target="style4.xml"/><Relationship Id="rId2" Type="http://schemas.openxmlformats.org/officeDocument/2006/relationships/themeOverride" Target="../theme/themeOverride3.xml"/><Relationship Id="rId1" Type="http://schemas.openxmlformats.org/officeDocument/2006/relationships/package" Target="../embeddings/Workbook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GB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Evolution du taux de couverture d'administration</a:t>
            </a:r>
            <a:r>
              <a:rPr lang="fr-FR" baseline="0"/>
              <a:t> de la SP+AQ du cycle 1 au cycle 4</a:t>
            </a:r>
            <a:endParaRPr lang="fr-FR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0831126871787104"/>
          <c:y val="0.127098711216754"/>
          <c:w val="0.86600688784553"/>
          <c:h val="0.5909202575506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'graph CYCLE 1 &amp; 2 &amp;3&amp;4'!$C$42</c:f>
              <c:strCache>
                <c:ptCount val="1"/>
                <c:pt idx="0">
                  <c:v># d'enfant enregistré</c:v>
                </c:pt>
              </c:strCache>
            </c:strRef>
          </c:tx>
          <c:spPr>
            <a:solidFill>
              <a:schemeClr val="tx2">
                <a:lumMod val="90000"/>
                <a:lumOff val="1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GB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'graph CYCLE 1 &amp; 2 &amp;3&amp;4'!$B$43:$B$45</c:f>
              <c:strCache>
                <c:ptCount val="3"/>
                <c:pt idx="0">
                  <c:v>DABAKALA</c:v>
                </c:pt>
                <c:pt idx="1">
                  <c:v>DIKODOUGOU</c:v>
                </c:pt>
                <c:pt idx="2">
                  <c:v>ENSEMBLE</c:v>
                </c:pt>
              </c:strCache>
            </c:strRef>
          </c:cat>
          <c:val>
            <c:numRef>
              <c:f>'graph CYCLE 1 &amp; 2 &amp;3&amp;4'!$C$43:$C$45</c:f>
              <c:numCache>
                <c:formatCode>_-* #\ ##0_-;\-* #\ ##0_-;_-* "-"??_-;_-@_-</c:formatCode>
                <c:ptCount val="3"/>
                <c:pt idx="0">
                  <c:v>35355</c:v>
                </c:pt>
                <c:pt idx="1">
                  <c:v>17224</c:v>
                </c:pt>
                <c:pt idx="2">
                  <c:v>52579</c:v>
                </c:pt>
              </c:numCache>
            </c:numRef>
          </c:val>
        </c:ser>
        <c:ser>
          <c:idx val="1"/>
          <c:order val="1"/>
          <c:tx>
            <c:strRef>
              <c:f>'graph CYCLE 1 &amp; 2 &amp;3&amp;4'!$D$42</c:f>
              <c:strCache>
                <c:ptCount val="1"/>
                <c:pt idx="0">
                  <c:v># d'enfant ayant reçu la SP+AQ_Cycle 1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GB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'graph CYCLE 1 &amp; 2 &amp;3&amp;4'!$B$43:$B$45</c:f>
              <c:strCache>
                <c:ptCount val="3"/>
                <c:pt idx="0">
                  <c:v>DABAKALA</c:v>
                </c:pt>
                <c:pt idx="1">
                  <c:v>DIKODOUGOU</c:v>
                </c:pt>
                <c:pt idx="2">
                  <c:v>ENSEMBLE</c:v>
                </c:pt>
              </c:strCache>
            </c:strRef>
          </c:cat>
          <c:val>
            <c:numRef>
              <c:f>'graph CYCLE 1 &amp; 2 &amp;3&amp;4'!$D$43:$D$45</c:f>
              <c:numCache>
                <c:formatCode>_-* #\ ##0_-;\-* #\ ##0_-;_-* "-"??_-;_-@_-</c:formatCode>
                <c:ptCount val="3"/>
                <c:pt idx="0">
                  <c:v>34695</c:v>
                </c:pt>
                <c:pt idx="1">
                  <c:v>17054</c:v>
                </c:pt>
                <c:pt idx="2">
                  <c:v>51749</c:v>
                </c:pt>
              </c:numCache>
            </c:numRef>
          </c:val>
        </c:ser>
        <c:ser>
          <c:idx val="2"/>
          <c:order val="2"/>
          <c:tx>
            <c:strRef>
              <c:f>'graph CYCLE 1 &amp; 2 &amp;3&amp;4'!$E$42</c:f>
              <c:strCache>
                <c:ptCount val="1"/>
                <c:pt idx="0">
                  <c:v># d'enfant ayant reçu la SP+AQ _Cycle 2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0.0310705809571058"/>
                  <c:y val="-0.045837541477242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GB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'graph CYCLE 1 &amp; 2 &amp;3&amp;4'!$B$43:$B$45</c:f>
              <c:strCache>
                <c:ptCount val="3"/>
                <c:pt idx="0">
                  <c:v>DABAKALA</c:v>
                </c:pt>
                <c:pt idx="1">
                  <c:v>DIKODOUGOU</c:v>
                </c:pt>
                <c:pt idx="2">
                  <c:v>ENSEMBLE</c:v>
                </c:pt>
              </c:strCache>
            </c:strRef>
          </c:cat>
          <c:val>
            <c:numRef>
              <c:f>'graph CYCLE 1 &amp; 2 &amp;3&amp;4'!$E$43:$E$45</c:f>
              <c:numCache>
                <c:formatCode>0</c:formatCode>
                <c:ptCount val="3"/>
                <c:pt idx="0">
                  <c:v>35057</c:v>
                </c:pt>
                <c:pt idx="1" c:formatCode="_-* #\ ##0_-;\-* #\ ##0_-;_-* &quot;-&quot;??_-;_-@_-">
                  <c:v>17315</c:v>
                </c:pt>
                <c:pt idx="2" c:formatCode="_-* #\ ##0_-;\-* #\ ##0_-;_-* &quot;-&quot;??_-;_-@_-">
                  <c:v>52372</c:v>
                </c:pt>
              </c:numCache>
            </c:numRef>
          </c:val>
        </c:ser>
        <c:ser>
          <c:idx val="3"/>
          <c:order val="3"/>
          <c:tx>
            <c:strRef>
              <c:f>'graph CYCLE 1 &amp; 2 &amp;3&amp;4'!$F$42</c:f>
              <c:strCache>
                <c:ptCount val="1"/>
                <c:pt idx="0">
                  <c:v># d'enfant ayant reçu la SP+AQ_Cycle 3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GB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'graph CYCLE 1 &amp; 2 &amp;3&amp;4'!$B$43:$B$45</c:f>
              <c:strCache>
                <c:ptCount val="3"/>
                <c:pt idx="0">
                  <c:v>DABAKALA</c:v>
                </c:pt>
                <c:pt idx="1">
                  <c:v>DIKODOUGOU</c:v>
                </c:pt>
                <c:pt idx="2">
                  <c:v>ENSEMBLE</c:v>
                </c:pt>
              </c:strCache>
            </c:strRef>
          </c:cat>
          <c:val>
            <c:numRef>
              <c:f>'graph CYCLE 1 &amp; 2 &amp;3&amp;4'!$F$43:$F$45</c:f>
              <c:numCache>
                <c:formatCode>_-* #\ ##0_-;\-* #\ ##0_-;_-* "-"??_-;_-@_-</c:formatCode>
                <c:ptCount val="3"/>
                <c:pt idx="0">
                  <c:v>35017</c:v>
                </c:pt>
                <c:pt idx="1">
                  <c:v>17470</c:v>
                </c:pt>
                <c:pt idx="2">
                  <c:v>52487</c:v>
                </c:pt>
              </c:numCache>
            </c:numRef>
          </c:val>
        </c:ser>
        <c:ser>
          <c:idx val="4"/>
          <c:order val="4"/>
          <c:tx>
            <c:strRef>
              <c:f>'graph CYCLE 1 &amp; 2 &amp;3&amp;4'!$G$42</c:f>
              <c:strCache>
                <c:ptCount val="1"/>
                <c:pt idx="0">
                  <c:v># d'enfant ayant reçu la SP+AQ_Cycle 4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GB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'graph CYCLE 1 &amp; 2 &amp;3&amp;4'!$B$43:$B$45</c:f>
              <c:strCache>
                <c:ptCount val="3"/>
                <c:pt idx="0">
                  <c:v>DABAKALA</c:v>
                </c:pt>
                <c:pt idx="1">
                  <c:v>DIKODOUGOU</c:v>
                </c:pt>
                <c:pt idx="2">
                  <c:v>ENSEMBLE</c:v>
                </c:pt>
              </c:strCache>
            </c:strRef>
          </c:cat>
          <c:val>
            <c:numRef>
              <c:f>'graph CYCLE 1 &amp; 2 &amp;3&amp;4'!$G$43:$G$45</c:f>
              <c:numCache>
                <c:formatCode>_-* #\ ##0_-;\-* #\ ##0_-;_-* "-"??_-;_-@_-</c:formatCode>
                <c:ptCount val="3"/>
                <c:pt idx="0">
                  <c:v>35630</c:v>
                </c:pt>
                <c:pt idx="1">
                  <c:v>17789</c:v>
                </c:pt>
                <c:pt idx="2">
                  <c:v>53419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35416655"/>
        <c:axId val="435421935"/>
      </c:barChart>
      <c:lineChart>
        <c:grouping val="standard"/>
        <c:varyColors val="0"/>
        <c:ser>
          <c:idx val="5"/>
          <c:order val="5"/>
          <c:tx>
            <c:strRef>
              <c:f>'graph CYCLE 1 &amp; 2 &amp;3&amp;4'!$H$42</c:f>
              <c:strCache>
                <c:ptCount val="1"/>
                <c:pt idx="0">
                  <c:v>Taux de couverture_Cycle 1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diamond"/>
            <c:size val="12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0.0447074293228139"/>
                  <c:y val="0.0410256483882987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0412862178093464"/>
                  <c:y val="-0.040054143035796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00380494950844457"/>
                  <c:y val="0.046854326160422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tx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GB"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'graph CYCLE 1 &amp; 2 &amp;3&amp;4'!$B$43:$B$45</c:f>
              <c:strCache>
                <c:ptCount val="3"/>
                <c:pt idx="0">
                  <c:v>DABAKALA</c:v>
                </c:pt>
                <c:pt idx="1">
                  <c:v>DIKODOUGOU</c:v>
                </c:pt>
                <c:pt idx="2">
                  <c:v>ENSEMBLE</c:v>
                </c:pt>
              </c:strCache>
            </c:strRef>
          </c:cat>
          <c:val>
            <c:numRef>
              <c:f>'graph CYCLE 1 &amp; 2 &amp;3&amp;4'!$H$43:$H$45</c:f>
              <c:numCache>
                <c:formatCode>0.0%</c:formatCode>
                <c:ptCount val="3"/>
                <c:pt idx="0">
                  <c:v>0.981332201951633</c:v>
                </c:pt>
                <c:pt idx="1">
                  <c:v>0.9901300510915</c:v>
                </c:pt>
                <c:pt idx="2">
                  <c:v>0.984214230015786</c:v>
                </c:pt>
              </c:numCache>
            </c:numRef>
          </c:val>
          <c:smooth val="0"/>
        </c:ser>
        <c:ser>
          <c:idx val="6"/>
          <c:order val="6"/>
          <c:tx>
            <c:strRef>
              <c:f>'graph CYCLE 1 &amp; 2 &amp;3&amp;4'!$I$42</c:f>
              <c:strCache>
                <c:ptCount val="1"/>
                <c:pt idx="0">
                  <c:v>Taux de couverture_Cycle 2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diamond"/>
            <c:size val="12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dPt>
            <c:idx val="2"/>
            <c:marker>
              <c:symbol val="diamond"/>
              <c:size val="12"/>
              <c:spPr>
                <a:solidFill>
                  <a:schemeClr val="accent1">
                    <a:lumMod val="60000"/>
                  </a:schemeClr>
                </a:solidFill>
                <a:ln w="9525">
                  <a:solidFill>
                    <a:schemeClr val="accent1">
                      <a:lumMod val="60000"/>
                    </a:schemeClr>
                  </a:solidFill>
                </a:ln>
                <a:effectLst/>
              </c:spPr>
            </c:marker>
            <c:bubble3D val="0"/>
          </c:dPt>
          <c:dLbls>
            <c:dLbl>
              <c:idx val="0"/>
              <c:layout>
                <c:manualLayout>
                  <c:x val="-0.0675447412110996"/>
                  <c:y val="-0.031628328237560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00405268447266587"/>
                  <c:y val="-0.036990327175074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tx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GB"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'graph CYCLE 1 &amp; 2 &amp;3&amp;4'!$B$43:$B$45</c:f>
              <c:strCache>
                <c:ptCount val="3"/>
                <c:pt idx="0">
                  <c:v>DABAKALA</c:v>
                </c:pt>
                <c:pt idx="1">
                  <c:v>DIKODOUGOU</c:v>
                </c:pt>
                <c:pt idx="2">
                  <c:v>ENSEMBLE</c:v>
                </c:pt>
              </c:strCache>
            </c:strRef>
          </c:cat>
          <c:val>
            <c:numRef>
              <c:f>'graph CYCLE 1 &amp; 2 &amp;3&amp;4'!$I$43:$I$45</c:f>
              <c:numCache>
                <c:formatCode>0.0%</c:formatCode>
                <c:ptCount val="3"/>
                <c:pt idx="0">
                  <c:v>0.991571206335737</c:v>
                </c:pt>
                <c:pt idx="1">
                  <c:v>1.0052833255922</c:v>
                </c:pt>
                <c:pt idx="2">
                  <c:v>0.996063067003937</c:v>
                </c:pt>
              </c:numCache>
            </c:numRef>
          </c:val>
          <c:smooth val="0"/>
        </c:ser>
        <c:ser>
          <c:idx val="7"/>
          <c:order val="7"/>
          <c:tx>
            <c:strRef>
              <c:f>'graph CYCLE 1 &amp; 2 &amp;3&amp;4'!$J$42</c:f>
              <c:strCache>
                <c:ptCount val="1"/>
                <c:pt idx="0">
                  <c:v>Taux de couverture_Cycle 3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diamond"/>
            <c:size val="12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0.0135089482422199"/>
                  <c:y val="0.0059979452722259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0175616327148859"/>
                  <c:y val="0.053804112254654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tx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GB"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'graph CYCLE 1 &amp; 2 &amp;3&amp;4'!$B$43:$B$45</c:f>
              <c:strCache>
                <c:ptCount val="3"/>
                <c:pt idx="0">
                  <c:v>DABAKALA</c:v>
                </c:pt>
                <c:pt idx="1">
                  <c:v>DIKODOUGOU</c:v>
                </c:pt>
                <c:pt idx="2">
                  <c:v>ENSEMBLE</c:v>
                </c:pt>
              </c:strCache>
            </c:strRef>
          </c:cat>
          <c:val>
            <c:numRef>
              <c:f>'graph CYCLE 1 &amp; 2 &amp;3&amp;4'!$J$43:$J$45</c:f>
              <c:numCache>
                <c:formatCode>0.0%</c:formatCode>
                <c:ptCount val="3"/>
                <c:pt idx="0">
                  <c:v>0.990439824635836</c:v>
                </c:pt>
                <c:pt idx="1">
                  <c:v>1.01428239665583</c:v>
                </c:pt>
                <c:pt idx="2">
                  <c:v>0.99825025200175</c:v>
                </c:pt>
              </c:numCache>
            </c:numRef>
          </c:val>
          <c:smooth val="0"/>
        </c:ser>
        <c:ser>
          <c:idx val="8"/>
          <c:order val="8"/>
          <c:tx>
            <c:strRef>
              <c:f>'graph CYCLE 1 &amp; 2 &amp;3&amp;4'!$K$42</c:f>
              <c:strCache>
                <c:ptCount val="1"/>
                <c:pt idx="0">
                  <c:v>Taux de couverture_Cycle 4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diamond"/>
            <c:size val="12"/>
            <c:spPr>
              <a:solidFill>
                <a:schemeClr val="accent2"/>
              </a:solidFill>
              <a:ln w="9525">
                <a:noFill/>
              </a:ln>
              <a:effectLst/>
            </c:spPr>
          </c:marker>
          <c:dLbls>
            <c:dLbl>
              <c:idx val="0"/>
              <c:layout>
                <c:manualLayout>
                  <c:x val="-0.00270178964844398"/>
                  <c:y val="-0.05662284535424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tx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GB"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'graph CYCLE 1 &amp; 2 &amp;3&amp;4'!$B$43:$B$45</c:f>
              <c:strCache>
                <c:ptCount val="3"/>
                <c:pt idx="0">
                  <c:v>DABAKALA</c:v>
                </c:pt>
                <c:pt idx="1">
                  <c:v>DIKODOUGOU</c:v>
                </c:pt>
                <c:pt idx="2">
                  <c:v>ENSEMBLE</c:v>
                </c:pt>
              </c:strCache>
            </c:strRef>
          </c:cat>
          <c:val>
            <c:numRef>
              <c:f>'graph CYCLE 1 &amp; 2 &amp;3&amp;4'!$K$43:$K$45</c:f>
              <c:numCache>
                <c:formatCode>0.0%</c:formatCode>
                <c:ptCount val="3"/>
                <c:pt idx="0">
                  <c:v>1.00777824918682</c:v>
                </c:pt>
                <c:pt idx="1">
                  <c:v>1.03280306549001</c:v>
                </c:pt>
                <c:pt idx="2">
                  <c:v>1.01597595998402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34440032"/>
        <c:axId val="334438112"/>
      </c:lineChart>
      <c:catAx>
        <c:axId val="4354166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>
              <a:defRPr lang="en-GB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435421935"/>
        <c:crosses val="autoZero"/>
        <c:auto val="1"/>
        <c:lblAlgn val="ctr"/>
        <c:lblOffset val="100"/>
        <c:noMultiLvlLbl val="0"/>
      </c:catAx>
      <c:valAx>
        <c:axId val="435421935"/>
        <c:scaling>
          <c:orientation val="minMax"/>
        </c:scaling>
        <c:delete val="0"/>
        <c:axPos val="l"/>
        <c:numFmt formatCode="_-* #\ ##0_-;\-* #\ 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GB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435416655"/>
        <c:crosses val="autoZero"/>
        <c:crossBetween val="between"/>
      </c:valAx>
      <c:catAx>
        <c:axId val="3344400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en-GB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334438112"/>
        <c:crosses val="autoZero"/>
        <c:auto val="1"/>
        <c:lblAlgn val="ctr"/>
        <c:lblOffset val="100"/>
        <c:noMultiLvlLbl val="0"/>
      </c:catAx>
      <c:valAx>
        <c:axId val="334438112"/>
        <c:scaling>
          <c:orientation val="minMax"/>
        </c:scaling>
        <c:delete val="0"/>
        <c:axPos val="r"/>
        <c:numFmt formatCode="0.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GB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334440032"/>
        <c:crosses val="max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0567375826173236"/>
          <c:y val="0.829793467800029"/>
          <c:w val="0.87977897658761"/>
          <c:h val="0.13245796863047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GB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427fce01-d94c-473a-a65e-dcb4da19c3a0}"/>
      </c:ext>
    </c:extLst>
  </c:chart>
  <c:spPr>
    <a:solidFill>
      <a:schemeClr val="bg1"/>
    </a:solidFill>
    <a:ln w="19050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en-GB"/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GB"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1800" b="1"/>
              <a:t>Répartition des enfants enregistrés selon le nombre de cycle reçu</a:t>
            </a:r>
            <a:endParaRPr lang="fr-FR" sz="1800" b="1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0994546826308916"/>
          <c:y val="0.201182507499167"/>
          <c:w val="0.900456299695421"/>
          <c:h val="0.5959941119226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'graph CYCLE 1 &amp; 2 &amp;3&amp;4'!$C$84</c:f>
              <c:strCache>
                <c:ptCount val="1"/>
                <c:pt idx="0">
                  <c:v># d'enfant enregistré</c:v>
                </c:pt>
              </c:strCache>
            </c:strRef>
          </c:tx>
          <c:spPr>
            <a:solidFill>
              <a:srgbClr val="4F81BD">
                <a:lumMod val="50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en-GB"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'graph CYCLE 1 &amp; 2 &amp;3&amp;4'!$B$85:$B$87</c:f>
              <c:strCache>
                <c:ptCount val="3"/>
                <c:pt idx="0">
                  <c:v>DABAKALA</c:v>
                </c:pt>
                <c:pt idx="1">
                  <c:v>DIKODOUGOU</c:v>
                </c:pt>
                <c:pt idx="2">
                  <c:v>ENSEMBLE</c:v>
                </c:pt>
              </c:strCache>
            </c:strRef>
          </c:cat>
          <c:val>
            <c:numRef>
              <c:f>'graph CYCLE 1 &amp; 2 &amp;3&amp;4'!$C$85:$C$87</c:f>
              <c:numCache>
                <c:formatCode>_-* #\ ##0_-;\-* #\ ##0_-;_-* "-"??_-;_-@_-</c:formatCode>
                <c:ptCount val="3"/>
                <c:pt idx="0">
                  <c:v>35355</c:v>
                </c:pt>
                <c:pt idx="1">
                  <c:v>17224</c:v>
                </c:pt>
                <c:pt idx="2">
                  <c:v>52579</c:v>
                </c:pt>
              </c:numCache>
            </c:numRef>
          </c:val>
        </c:ser>
        <c:ser>
          <c:idx val="4"/>
          <c:order val="1"/>
          <c:tx>
            <c:strRef>
              <c:f>'graph CYCLE 1 &amp; 2 &amp;3&amp;4'!$G$84</c:f>
              <c:strCache>
                <c:ptCount val="1"/>
                <c:pt idx="0">
                  <c:v># d'enfant ayant reçu 4 cycle de CPS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en-GB"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'graph CYCLE 1 &amp; 2 &amp;3&amp;4'!$B$85:$B$87</c:f>
              <c:strCache>
                <c:ptCount val="3"/>
                <c:pt idx="0">
                  <c:v>DABAKALA</c:v>
                </c:pt>
                <c:pt idx="1">
                  <c:v>DIKODOUGOU</c:v>
                </c:pt>
                <c:pt idx="2">
                  <c:v>ENSEMBLE</c:v>
                </c:pt>
              </c:strCache>
            </c:strRef>
          </c:cat>
          <c:val>
            <c:numRef>
              <c:f>'graph CYCLE 1 &amp; 2 &amp;3&amp;4'!$G$85:$G$87</c:f>
              <c:numCache>
                <c:formatCode>_-* #\ ##0_-;\-* #\ ##0_-;_-* "-"??_-;_-@_-</c:formatCode>
                <c:ptCount val="3"/>
                <c:pt idx="0">
                  <c:v>24621</c:v>
                </c:pt>
                <c:pt idx="1">
                  <c:v>13815</c:v>
                </c:pt>
                <c:pt idx="2">
                  <c:v>38436</c:v>
                </c:pt>
              </c:numCache>
            </c:numRef>
          </c:val>
        </c:ser>
        <c:ser>
          <c:idx val="3"/>
          <c:order val="2"/>
          <c:tx>
            <c:strRef>
              <c:f>'graph CYCLE 1 &amp; 2 &amp;3&amp;4'!$F$84</c:f>
              <c:strCache>
                <c:ptCount val="1"/>
                <c:pt idx="0">
                  <c:v># d'enfant ayant reçu 3 cycle de CPS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en-GB"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'graph CYCLE 1 &amp; 2 &amp;3&amp;4'!$B$85:$B$87</c:f>
              <c:strCache>
                <c:ptCount val="3"/>
                <c:pt idx="0">
                  <c:v>DABAKALA</c:v>
                </c:pt>
                <c:pt idx="1">
                  <c:v>DIKODOUGOU</c:v>
                </c:pt>
                <c:pt idx="2">
                  <c:v>ENSEMBLE</c:v>
                </c:pt>
              </c:strCache>
            </c:strRef>
          </c:cat>
          <c:val>
            <c:numRef>
              <c:f>'graph CYCLE 1 &amp; 2 &amp;3&amp;4'!$F$85:$F$87</c:f>
              <c:numCache>
                <c:formatCode>_-* #\ ##0_-;\-* #\ ##0_-;_-* "-"??_-;_-@_-</c:formatCode>
                <c:ptCount val="3"/>
                <c:pt idx="0">
                  <c:v>9017</c:v>
                </c:pt>
                <c:pt idx="1">
                  <c:v>2245</c:v>
                </c:pt>
                <c:pt idx="2">
                  <c:v>11262</c:v>
                </c:pt>
              </c:numCache>
            </c:numRef>
          </c:val>
        </c:ser>
        <c:ser>
          <c:idx val="2"/>
          <c:order val="3"/>
          <c:tx>
            <c:strRef>
              <c:f>'graph CYCLE 1 &amp; 2 &amp;3&amp;4'!$E$84</c:f>
              <c:strCache>
                <c:ptCount val="1"/>
                <c:pt idx="0">
                  <c:v># d'enfant ayant reçu 2 cycle de CPS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en-GB"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'graph CYCLE 1 &amp; 2 &amp;3&amp;4'!$B$85:$B$87</c:f>
              <c:strCache>
                <c:ptCount val="3"/>
                <c:pt idx="0">
                  <c:v>DABAKALA</c:v>
                </c:pt>
                <c:pt idx="1">
                  <c:v>DIKODOUGOU</c:v>
                </c:pt>
                <c:pt idx="2">
                  <c:v>ENSEMBLE</c:v>
                </c:pt>
              </c:strCache>
            </c:strRef>
          </c:cat>
          <c:val>
            <c:numRef>
              <c:f>'graph CYCLE 1 &amp; 2 &amp;3&amp;4'!$E$85:$E$87</c:f>
              <c:numCache>
                <c:formatCode>0</c:formatCode>
                <c:ptCount val="3"/>
                <c:pt idx="0">
                  <c:v>5791</c:v>
                </c:pt>
                <c:pt idx="1" c:formatCode="_-* #\ ##0_-;\-* #\ ##0_-;_-* &quot;-&quot;??_-;_-@_-">
                  <c:v>973</c:v>
                </c:pt>
                <c:pt idx="2" c:formatCode="_-* #\ ##0_-;\-* #\ ##0_-;_-* &quot;-&quot;??_-;_-@_-">
                  <c:v>6764</c:v>
                </c:pt>
              </c:numCache>
            </c:numRef>
          </c:val>
        </c:ser>
        <c:ser>
          <c:idx val="1"/>
          <c:order val="4"/>
          <c:tx>
            <c:strRef>
              <c:f>'graph CYCLE 1 &amp; 2 &amp;3&amp;4'!$D$84</c:f>
              <c:strCache>
                <c:ptCount val="1"/>
                <c:pt idx="0">
                  <c:v># d'enfant ayant reçu 1 cycle de CPS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en-GB"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'graph CYCLE 1 &amp; 2 &amp;3&amp;4'!$B$85:$B$87</c:f>
              <c:strCache>
                <c:ptCount val="3"/>
                <c:pt idx="0">
                  <c:v>DABAKALA</c:v>
                </c:pt>
                <c:pt idx="1">
                  <c:v>DIKODOUGOU</c:v>
                </c:pt>
                <c:pt idx="2">
                  <c:v>ENSEMBLE</c:v>
                </c:pt>
              </c:strCache>
            </c:strRef>
          </c:cat>
          <c:val>
            <c:numRef>
              <c:f>'graph CYCLE 1 &amp; 2 &amp;3&amp;4'!$D$85:$D$87</c:f>
              <c:numCache>
                <c:formatCode>_-* #\ ##0_-;\-* #\ ##0_-;_-* "-"??_-;_-@_-</c:formatCode>
                <c:ptCount val="3"/>
                <c:pt idx="0">
                  <c:v>4232</c:v>
                </c:pt>
                <c:pt idx="1">
                  <c:v>617</c:v>
                </c:pt>
                <c:pt idx="2">
                  <c:v>4849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87539055"/>
        <c:axId val="387550095"/>
      </c:barChart>
      <c:catAx>
        <c:axId val="3875390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GB"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387550095"/>
        <c:crosses val="autoZero"/>
        <c:auto val="1"/>
        <c:lblAlgn val="ctr"/>
        <c:lblOffset val="100"/>
        <c:noMultiLvlLbl val="0"/>
      </c:catAx>
      <c:valAx>
        <c:axId val="387550095"/>
        <c:scaling>
          <c:orientation val="minMax"/>
        </c:scaling>
        <c:delete val="0"/>
        <c:axPos val="l"/>
        <c:numFmt formatCode="_-* #\ ##0_-;\-* #\ 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GB"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3875390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0520481969456788"/>
          <c:y val="0.86700783246306"/>
          <c:w val="0.925239757571558"/>
          <c:h val="0.1052142710638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GB"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0dd5f560-f423-40ae-adfd-faefe5e184c2}"/>
      </c:ext>
    </c:extLst>
  </c:chart>
  <c:spPr>
    <a:noFill/>
    <a:ln>
      <a:noFill/>
    </a:ln>
    <a:effectLst/>
  </c:spPr>
  <c:txPr>
    <a:bodyPr/>
    <a:lstStyle/>
    <a:p>
      <a:pPr>
        <a:defRPr lang="en-GB" sz="1600"/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GB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0"/>
                <a:ea typeface="+mn-ea"/>
                <a:cs typeface="+mn-cs"/>
              </a:defRPr>
            </a:pPr>
            <a:r>
              <a:rPr lang="en-US" dirty="0"/>
              <a:t>Les difficultés rencontrées dans l'administration de la SPAQ à domicile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'Résultats bruts'!$B$214</c:f>
              <c:strCache>
                <c:ptCount val="1"/>
                <c:pt idx="0">
                  <c:v>Oubli de donner les comprimés au moment indiqué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en-GB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w Cen MT" panose="020B0602020104020603" pitchFamily="34" charset="0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'Résultats bruts'!$A$215:$A$217</c:f>
              <c:strCache>
                <c:ptCount val="3"/>
                <c:pt idx="0">
                  <c:v>DABAKALA</c:v>
                </c:pt>
                <c:pt idx="1">
                  <c:v>DIKODOUGOU</c:v>
                </c:pt>
                <c:pt idx="2">
                  <c:v>ENSEMBLE</c:v>
                </c:pt>
              </c:strCache>
            </c:strRef>
          </c:cat>
          <c:val>
            <c:numRef>
              <c:f>'Résultats bruts'!$B$215:$B$217</c:f>
              <c:numCache>
                <c:formatCode>0.0%</c:formatCode>
                <c:ptCount val="3"/>
                <c:pt idx="0">
                  <c:v>0.15625</c:v>
                </c:pt>
                <c:pt idx="1">
                  <c:v>0.333333333333333</c:v>
                </c:pt>
                <c:pt idx="2">
                  <c:v>0.171428571428571</c:v>
                </c:pt>
              </c:numCache>
            </c:numRef>
          </c:val>
        </c:ser>
        <c:ser>
          <c:idx val="1"/>
          <c:order val="1"/>
          <c:tx>
            <c:strRef>
              <c:f>'Résultats bruts'!$C$214</c:f>
              <c:strCache>
                <c:ptCount val="1"/>
                <c:pt idx="0">
                  <c:v>Refus de l’enfant à prendre les médicaments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en-GB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w Cen MT" panose="020B0602020104020603" pitchFamily="34" charset="0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'Résultats bruts'!$A$215:$A$217</c:f>
              <c:strCache>
                <c:ptCount val="3"/>
                <c:pt idx="0">
                  <c:v>DABAKALA</c:v>
                </c:pt>
                <c:pt idx="1">
                  <c:v>DIKODOUGOU</c:v>
                </c:pt>
                <c:pt idx="2">
                  <c:v>ENSEMBLE</c:v>
                </c:pt>
              </c:strCache>
            </c:strRef>
          </c:cat>
          <c:val>
            <c:numRef>
              <c:f>'Résultats bruts'!$C$215:$C$217</c:f>
              <c:numCache>
                <c:formatCode>0.0%</c:formatCode>
                <c:ptCount val="3"/>
                <c:pt idx="0">
                  <c:v>0.625</c:v>
                </c:pt>
                <c:pt idx="1">
                  <c:v>0</c:v>
                </c:pt>
                <c:pt idx="2">
                  <c:v>0.571428571428571</c:v>
                </c:pt>
              </c:numCache>
            </c:numRef>
          </c:val>
        </c:ser>
        <c:ser>
          <c:idx val="2"/>
          <c:order val="2"/>
          <c:tx>
            <c:strRef>
              <c:f>'Résultats bruts'!$D$214</c:f>
              <c:strCache>
                <c:ptCount val="1"/>
                <c:pt idx="0">
                  <c:v>Vomissement ou rejet des médicaments par l’enfant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en-GB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w Cen MT" panose="020B0602020104020603" pitchFamily="34" charset="0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'Résultats bruts'!$A$215:$A$217</c:f>
              <c:strCache>
                <c:ptCount val="3"/>
                <c:pt idx="0">
                  <c:v>DABAKALA</c:v>
                </c:pt>
                <c:pt idx="1">
                  <c:v>DIKODOUGOU</c:v>
                </c:pt>
                <c:pt idx="2">
                  <c:v>ENSEMBLE</c:v>
                </c:pt>
              </c:strCache>
            </c:strRef>
          </c:cat>
          <c:val>
            <c:numRef>
              <c:f>'Résultats bruts'!$D$215:$D$217</c:f>
              <c:numCache>
                <c:formatCode>0.0%</c:formatCode>
                <c:ptCount val="3"/>
                <c:pt idx="0">
                  <c:v>0.1875</c:v>
                </c:pt>
                <c:pt idx="1">
                  <c:v>0.666666666666667</c:v>
                </c:pt>
                <c:pt idx="2">
                  <c:v>0.228571428571429</c:v>
                </c:pt>
              </c:numCache>
            </c:numRef>
          </c:val>
        </c:ser>
        <c:ser>
          <c:idx val="3"/>
          <c:order val="3"/>
          <c:tx>
            <c:strRef>
              <c:f>'Résultats bruts'!$E$214</c:f>
              <c:strCache>
                <c:ptCount val="1"/>
                <c:pt idx="0">
                  <c:v>Enfant faisant la diarrhée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en-GB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w Cen MT" panose="020B0602020104020603" pitchFamily="34" charset="0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'Résultats bruts'!$A$215:$A$217</c:f>
              <c:strCache>
                <c:ptCount val="3"/>
                <c:pt idx="0">
                  <c:v>DABAKALA</c:v>
                </c:pt>
                <c:pt idx="1">
                  <c:v>DIKODOUGOU</c:v>
                </c:pt>
                <c:pt idx="2">
                  <c:v>ENSEMBLE</c:v>
                </c:pt>
              </c:strCache>
            </c:strRef>
          </c:cat>
          <c:val>
            <c:numRef>
              <c:f>'Résultats bruts'!$E$215:$E$217</c:f>
              <c:numCache>
                <c:formatCode>0.0%</c:formatCode>
                <c:ptCount val="3"/>
                <c:pt idx="0">
                  <c:v>0.03125</c:v>
                </c:pt>
                <c:pt idx="1">
                  <c:v>0</c:v>
                </c:pt>
                <c:pt idx="2">
                  <c:v>0.0285714285714286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52327615"/>
        <c:axId val="1500387407"/>
      </c:barChart>
      <c:catAx>
        <c:axId val="16523276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GB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0"/>
                <a:ea typeface="+mn-ea"/>
                <a:cs typeface="+mn-cs"/>
              </a:defRPr>
            </a:pPr>
          </a:p>
        </c:txPr>
        <c:crossAx val="1500387407"/>
        <c:crosses val="autoZero"/>
        <c:auto val="1"/>
        <c:lblAlgn val="ctr"/>
        <c:lblOffset val="100"/>
        <c:noMultiLvlLbl val="0"/>
      </c:catAx>
      <c:valAx>
        <c:axId val="1500387407"/>
        <c:scaling>
          <c:orientation val="minMax"/>
        </c:scaling>
        <c:delete val="0"/>
        <c:axPos val="l"/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GB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0"/>
                <a:ea typeface="+mn-ea"/>
                <a:cs typeface="+mn-cs"/>
              </a:defRPr>
            </a:pPr>
          </a:p>
        </c:txPr>
        <c:crossAx val="16523276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GB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w Cen MT" panose="020B0602020104020603" pitchFamily="34" charset="0"/>
              <a:ea typeface="+mn-ea"/>
              <a:cs typeface="+mn-cs"/>
            </a:defRPr>
          </a:pPr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7b73bdd6-70aa-41f1-a79a-287490ccd7f2}"/>
      </c:ext>
    </c:extLst>
  </c:chart>
  <c:spPr>
    <a:noFill/>
    <a:ln>
      <a:noFill/>
    </a:ln>
    <a:effectLst/>
  </c:spPr>
  <c:txPr>
    <a:bodyPr/>
    <a:lstStyle/>
    <a:p>
      <a:pPr>
        <a:defRPr lang="en-GB">
          <a:latin typeface="Tw Cen MT" panose="020B0602020104020603" pitchFamily="34" charset="0"/>
        </a:defRPr>
      </a:pPr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GB"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Répartition des évenements indésirables rapportés au cours de l'administration par cycle</a:t>
            </a:r>
            <a:endParaRPr lang="fr-FR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0541771974124152"/>
          <c:y val="0.0781580500714257"/>
          <c:w val="0.935223491744346"/>
          <c:h val="0.73189751425248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Graphs!$S$4</c:f>
              <c:strCache>
                <c:ptCount val="1"/>
                <c:pt idx="0">
                  <c:v>Vomissements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00769971048280215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.00769971048280216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en-GB"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Graphs!$T$3:$X$3</c:f>
              <c:strCache>
                <c:ptCount val="5"/>
                <c:pt idx="0">
                  <c:v>Cycle 1</c:v>
                </c:pt>
                <c:pt idx="1">
                  <c:v>Cycle 2</c:v>
                </c:pt>
                <c:pt idx="2">
                  <c:v>Cycle 3</c:v>
                </c:pt>
                <c:pt idx="3">
                  <c:v>Cycle 4</c:v>
                </c:pt>
                <c:pt idx="4">
                  <c:v>Cycle 1,2 ,3 &amp; 4</c:v>
                </c:pt>
              </c:strCache>
            </c:strRef>
          </c:cat>
          <c:val>
            <c:numRef>
              <c:f>Graphs!$T$4:$X$4</c:f>
              <c:numCache>
                <c:formatCode>0.0%</c:formatCode>
                <c:ptCount val="5"/>
                <c:pt idx="0">
                  <c:v>0.528735632183908</c:v>
                </c:pt>
                <c:pt idx="1">
                  <c:v>0.6</c:v>
                </c:pt>
                <c:pt idx="2">
                  <c:v>0.55</c:v>
                </c:pt>
                <c:pt idx="3">
                  <c:v>0.0769230769230769</c:v>
                </c:pt>
                <c:pt idx="4">
                  <c:v>0.449275362318841</c:v>
                </c:pt>
              </c:numCache>
            </c:numRef>
          </c:val>
        </c:ser>
        <c:ser>
          <c:idx val="1"/>
          <c:order val="1"/>
          <c:tx>
            <c:strRef>
              <c:f>Graphs!$S$5</c:f>
              <c:strCache>
                <c:ptCount val="1"/>
                <c:pt idx="0">
                  <c:v>Fièvre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en-GB"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Graphs!$T$3:$X$3</c:f>
              <c:strCache>
                <c:ptCount val="5"/>
                <c:pt idx="0">
                  <c:v>Cycle 1</c:v>
                </c:pt>
                <c:pt idx="1">
                  <c:v>Cycle 2</c:v>
                </c:pt>
                <c:pt idx="2">
                  <c:v>Cycle 3</c:v>
                </c:pt>
                <c:pt idx="3">
                  <c:v>Cycle 4</c:v>
                </c:pt>
                <c:pt idx="4">
                  <c:v>Cycle 1,2 ,3 &amp; 4</c:v>
                </c:pt>
              </c:strCache>
            </c:strRef>
          </c:cat>
          <c:val>
            <c:numRef>
              <c:f>Graphs!$T$5:$X$5</c:f>
              <c:numCache>
                <c:formatCode>0.0%</c:formatCode>
                <c:ptCount val="5"/>
                <c:pt idx="0">
                  <c:v>0.0919540229885057</c:v>
                </c:pt>
                <c:pt idx="1">
                  <c:v>0.2</c:v>
                </c:pt>
                <c:pt idx="2">
                  <c:v>0.35</c:v>
                </c:pt>
                <c:pt idx="3">
                  <c:v>0.615384615384615</c:v>
                </c:pt>
                <c:pt idx="4">
                  <c:v>0.231884057971014</c:v>
                </c:pt>
              </c:numCache>
            </c:numRef>
          </c:val>
        </c:ser>
        <c:ser>
          <c:idx val="2"/>
          <c:order val="2"/>
          <c:tx>
            <c:strRef>
              <c:f>Graphs!$S$6</c:f>
              <c:strCache>
                <c:ptCount val="1"/>
                <c:pt idx="0">
                  <c:v>Autres Effets  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Graphs!$T$3:$X$3</c:f>
              <c:strCache>
                <c:ptCount val="5"/>
                <c:pt idx="0">
                  <c:v>Cycle 1</c:v>
                </c:pt>
                <c:pt idx="1">
                  <c:v>Cycle 2</c:v>
                </c:pt>
                <c:pt idx="2">
                  <c:v>Cycle 3</c:v>
                </c:pt>
                <c:pt idx="3">
                  <c:v>Cycle 4</c:v>
                </c:pt>
                <c:pt idx="4">
                  <c:v>Cycle 1,2 ,3 &amp; 4</c:v>
                </c:pt>
              </c:strCache>
            </c:strRef>
          </c:cat>
          <c:val>
            <c:numRef>
              <c:f>Graphs!$T$6:$X$6</c:f>
              <c:numCache>
                <c:formatCode>0.0%</c:formatCode>
                <c:ptCount val="5"/>
                <c:pt idx="0">
                  <c:v>0.298850574712644</c:v>
                </c:pt>
                <c:pt idx="1">
                  <c:v>0</c:v>
                </c:pt>
                <c:pt idx="2">
                  <c:v>0</c:v>
                </c:pt>
                <c:pt idx="3">
                  <c:v>0.0384615384615385</c:v>
                </c:pt>
                <c:pt idx="4">
                  <c:v>0.195652173913043</c:v>
                </c:pt>
              </c:numCache>
            </c:numRef>
          </c:val>
        </c:ser>
        <c:ser>
          <c:idx val="3"/>
          <c:order val="3"/>
          <c:tx>
            <c:strRef>
              <c:f>Graphs!$S$7</c:f>
              <c:strCache>
                <c:ptCount val="1"/>
                <c:pt idx="0">
                  <c:v>Somnolence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en-GB"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Graphs!$T$3:$X$3</c:f>
              <c:strCache>
                <c:ptCount val="5"/>
                <c:pt idx="0">
                  <c:v>Cycle 1</c:v>
                </c:pt>
                <c:pt idx="1">
                  <c:v>Cycle 2</c:v>
                </c:pt>
                <c:pt idx="2">
                  <c:v>Cycle 3</c:v>
                </c:pt>
                <c:pt idx="3">
                  <c:v>Cycle 4</c:v>
                </c:pt>
                <c:pt idx="4">
                  <c:v>Cycle 1,2 ,3 &amp; 4</c:v>
                </c:pt>
              </c:strCache>
            </c:strRef>
          </c:cat>
          <c:val>
            <c:numRef>
              <c:f>Graphs!$T$7:$X$7</c:f>
              <c:numCache>
                <c:formatCode>0.0%</c:formatCode>
                <c:ptCount val="5"/>
                <c:pt idx="0">
                  <c:v>0.0114942528735632</c:v>
                </c:pt>
                <c:pt idx="1">
                  <c:v>0.2</c:v>
                </c:pt>
                <c:pt idx="2">
                  <c:v>0.05</c:v>
                </c:pt>
                <c:pt idx="3">
                  <c:v>0.192307692307692</c:v>
                </c:pt>
                <c:pt idx="4">
                  <c:v>0.0579710144927536</c:v>
                </c:pt>
              </c:numCache>
            </c:numRef>
          </c:val>
        </c:ser>
        <c:ser>
          <c:idx val="4"/>
          <c:order val="4"/>
          <c:tx>
            <c:strRef>
              <c:f>Graphs!$S$8</c:f>
              <c:strCache>
                <c:ptCount val="1"/>
                <c:pt idx="0">
                  <c:v>Douleur abdominale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Graphs!$T$3:$X$3</c:f>
              <c:strCache>
                <c:ptCount val="5"/>
                <c:pt idx="0">
                  <c:v>Cycle 1</c:v>
                </c:pt>
                <c:pt idx="1">
                  <c:v>Cycle 2</c:v>
                </c:pt>
                <c:pt idx="2">
                  <c:v>Cycle 3</c:v>
                </c:pt>
                <c:pt idx="3">
                  <c:v>Cycle 4</c:v>
                </c:pt>
                <c:pt idx="4">
                  <c:v>Cycle 1,2 ,3 &amp; 4</c:v>
                </c:pt>
              </c:strCache>
            </c:strRef>
          </c:cat>
          <c:val>
            <c:numRef>
              <c:f>Graphs!$T$8:$X$8</c:f>
              <c:numCache>
                <c:formatCode>0.0%</c:formatCode>
                <c:ptCount val="5"/>
                <c:pt idx="0">
                  <c:v>0.0459770114942529</c:v>
                </c:pt>
                <c:pt idx="1">
                  <c:v>0</c:v>
                </c:pt>
                <c:pt idx="2">
                  <c:v>0.05</c:v>
                </c:pt>
                <c:pt idx="3">
                  <c:v>0.0384615384615385</c:v>
                </c:pt>
                <c:pt idx="4">
                  <c:v>0.0434782608695652</c:v>
                </c:pt>
              </c:numCache>
            </c:numRef>
          </c:val>
        </c:ser>
        <c:ser>
          <c:idx val="5"/>
          <c:order val="5"/>
          <c:tx>
            <c:strRef>
              <c:f>Graphs!$S$9</c:f>
              <c:strCache>
                <c:ptCount val="1"/>
                <c:pt idx="0">
                  <c:v>Diarrhée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en-GB"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Graphs!$T$3:$X$3</c:f>
              <c:strCache>
                <c:ptCount val="5"/>
                <c:pt idx="0">
                  <c:v>Cycle 1</c:v>
                </c:pt>
                <c:pt idx="1">
                  <c:v>Cycle 2</c:v>
                </c:pt>
                <c:pt idx="2">
                  <c:v>Cycle 3</c:v>
                </c:pt>
                <c:pt idx="3">
                  <c:v>Cycle 4</c:v>
                </c:pt>
                <c:pt idx="4">
                  <c:v>Cycle 1,2 ,3 &amp; 4</c:v>
                </c:pt>
              </c:strCache>
            </c:strRef>
          </c:cat>
          <c:val>
            <c:numRef>
              <c:f>Graphs!$T$9:$X$9</c:f>
              <c:numCache>
                <c:formatCode>0.0%</c:formatCode>
                <c:ptCount val="5"/>
                <c:pt idx="0">
                  <c:v>0.0229885057471264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0.0144927536231884</c:v>
                </c:pt>
              </c:numCache>
            </c:numRef>
          </c:val>
        </c:ser>
        <c:ser>
          <c:idx val="6"/>
          <c:order val="6"/>
          <c:tx>
            <c:strRef>
              <c:f>Graphs!$S$10</c:f>
              <c:strCache>
                <c:ptCount val="1"/>
                <c:pt idx="0">
                  <c:v>Demangeaison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en-GB"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Graphs!$T$3:$X$3</c:f>
              <c:strCache>
                <c:ptCount val="5"/>
                <c:pt idx="0">
                  <c:v>Cycle 1</c:v>
                </c:pt>
                <c:pt idx="1">
                  <c:v>Cycle 2</c:v>
                </c:pt>
                <c:pt idx="2">
                  <c:v>Cycle 3</c:v>
                </c:pt>
                <c:pt idx="3">
                  <c:v>Cycle 4</c:v>
                </c:pt>
                <c:pt idx="4">
                  <c:v>Cycle 1,2 ,3 &amp; 4</c:v>
                </c:pt>
              </c:strCache>
            </c:strRef>
          </c:cat>
          <c:val>
            <c:numRef>
              <c:f>Graphs!$T$10:$X$10</c:f>
              <c:numCache>
                <c:formatCode>0.0%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0.0384615384615385</c:v>
                </c:pt>
                <c:pt idx="4">
                  <c:v>0.0072463768115942</c:v>
                </c:pt>
              </c:numCache>
            </c:numRef>
          </c:val>
        </c:ser>
        <c:ser>
          <c:idx val="7"/>
          <c:order val="7"/>
          <c:tx>
            <c:strRef>
              <c:f>Graphs!$S$11</c:f>
              <c:strCache>
                <c:ptCount val="1"/>
                <c:pt idx="0">
                  <c:v>Boutons sur la peau (éruption cutanée)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en-GB"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Graphs!$T$3:$X$3</c:f>
              <c:strCache>
                <c:ptCount val="5"/>
                <c:pt idx="0">
                  <c:v>Cycle 1</c:v>
                </c:pt>
                <c:pt idx="1">
                  <c:v>Cycle 2</c:v>
                </c:pt>
                <c:pt idx="2">
                  <c:v>Cycle 3</c:v>
                </c:pt>
                <c:pt idx="3">
                  <c:v>Cycle 4</c:v>
                </c:pt>
                <c:pt idx="4">
                  <c:v>Cycle 1,2 ,3 &amp; 4</c:v>
                </c:pt>
              </c:strCache>
            </c:strRef>
          </c:cat>
          <c:val>
            <c:numRef>
              <c:f>Graphs!$T$11:$X$11</c:f>
              <c:numCache>
                <c:formatCode>0.0%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80356351"/>
        <c:axId val="980355391"/>
      </c:barChart>
      <c:catAx>
        <c:axId val="9803563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GB"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</a:p>
        </c:txPr>
        <c:crossAx val="980355391"/>
        <c:crosses val="autoZero"/>
        <c:auto val="1"/>
        <c:lblAlgn val="ctr"/>
        <c:lblOffset val="100"/>
        <c:noMultiLvlLbl val="0"/>
      </c:catAx>
      <c:valAx>
        <c:axId val="980355391"/>
        <c:scaling>
          <c:orientation val="minMax"/>
        </c:scaling>
        <c:delete val="0"/>
        <c:axPos val="l"/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GB"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</a:p>
        </c:txPr>
        <c:crossAx val="980356351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0136576897222237"/>
          <c:y val="0.896172129443079"/>
          <c:w val="0.966105722035839"/>
          <c:h val="0.090645378152423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GB"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fa341f94-2a71-4f46-b7d5-efa07d02037c}"/>
      </c:ext>
    </c:extLst>
  </c:chart>
  <c:spPr>
    <a:solidFill>
      <a:sysClr val="window" lastClr="FFFFFF"/>
    </a:solidFill>
    <a:ln w="19050" cap="flat" cmpd="sng" algn="ctr">
      <a:solidFill>
        <a:srgbClr val="4472C4"/>
      </a:solidFill>
      <a:prstDash val="solid"/>
      <a:miter lim="800000"/>
    </a:ln>
    <a:effectLst/>
  </c:spPr>
  <c:txPr>
    <a:bodyPr/>
    <a:lstStyle/>
    <a:p>
      <a:pPr>
        <a:defRPr lang="en-GB">
          <a:solidFill>
            <a:sysClr val="windowText" lastClr="000000"/>
          </a:solidFill>
          <a:latin typeface="+mn-lt"/>
          <a:ea typeface="+mn-ea"/>
          <a:cs typeface="+mn-cs"/>
        </a:defRPr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2E7D9-385A-495E-A4D3-E175BE1CCD5B}" type="slidenum">
              <a:rPr lang="fr-CH" smtClean="0"/>
            </a:fld>
            <a:endParaRPr lang="fr-CH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0"/>
            <a:ext cx="12192000" cy="2614065"/>
          </a:xfrm>
        </p:spPr>
        <p:txBody>
          <a:bodyPr anchor="b"/>
          <a:lstStyle>
            <a:lvl1pPr algn="ctr">
              <a:defRPr sz="6000" b="1" baseline="30000"/>
            </a:lvl1pPr>
          </a:lstStyle>
          <a:p>
            <a:r>
              <a:rPr lang="en-GB" dirty="0"/>
              <a:t>12th SMC Alliance Meeting </a:t>
            </a:r>
            <a:br>
              <a:rPr lang="en-GB" dirty="0"/>
            </a:br>
            <a:r>
              <a:rPr lang="en-GB" dirty="0"/>
              <a:t>Lomé - Togo</a:t>
            </a:r>
            <a:br>
              <a:rPr lang="en-GB" dirty="0"/>
            </a:br>
            <a:r>
              <a:rPr lang="en-GB" dirty="0"/>
              <a:t>Feb 25 – 28, 2025  </a:t>
            </a:r>
            <a:endParaRPr lang="fr-C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9186" y="4051739"/>
            <a:ext cx="11776842" cy="977463"/>
          </a:xfrm>
        </p:spPr>
        <p:txBody>
          <a:bodyPr>
            <a:noAutofit/>
          </a:bodyPr>
          <a:lstStyle>
            <a:lvl1pPr marL="0" indent="0" algn="ctr">
              <a:buNone/>
              <a:defRPr sz="6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H" dirty="0"/>
              <a:t>Merci, </a:t>
            </a:r>
            <a:r>
              <a:rPr lang="fr-CH" dirty="0" err="1"/>
              <a:t>Akpe</a:t>
            </a:r>
            <a:r>
              <a:rPr lang="fr-CH" dirty="0"/>
              <a:t>, </a:t>
            </a:r>
            <a:r>
              <a:rPr lang="fr-CH" dirty="0" err="1"/>
              <a:t>Thank</a:t>
            </a:r>
            <a:r>
              <a:rPr lang="fr-CH" dirty="0"/>
              <a:t> </a:t>
            </a:r>
            <a:r>
              <a:rPr lang="fr-CH" dirty="0" err="1"/>
              <a:t>you</a:t>
            </a:r>
            <a:r>
              <a:rPr lang="fr-CH" dirty="0"/>
              <a:t>, </a:t>
            </a:r>
            <a:r>
              <a:rPr lang="fr-CH" dirty="0" err="1"/>
              <a:t>Obrigado</a:t>
            </a:r>
            <a:endParaRPr lang="fr-CH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3B32C1-B568-4415-9CF6-6162BDACC347}" type="datetimeFigureOut">
              <a:rPr lang="fr-CH" smtClean="0"/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2E7D9-385A-495E-A4D3-E175BE1CCD5B}" type="slidenum">
              <a:rPr lang="fr-CH" smtClean="0"/>
            </a:fld>
            <a:endParaRPr lang="fr-C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3B32C1-B568-4415-9CF6-6162BDACC347}" type="datetimeFigureOut">
              <a:rPr lang="fr-CH" smtClean="0"/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2E7D9-385A-495E-A4D3-E175BE1CCD5B}" type="slidenum">
              <a:rPr lang="fr-CH" smtClean="0"/>
            </a:fld>
            <a:endParaRPr lang="fr-CH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3B32C1-B568-4415-9CF6-6162BDACC347}" type="datetimeFigureOut">
              <a:rPr lang="fr-CH" smtClean="0"/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2E7D9-385A-495E-A4D3-E175BE1CCD5B}" type="slidenum">
              <a:rPr lang="fr-CH" smtClean="0"/>
            </a:fld>
            <a:endParaRPr lang="fr-CH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3B32C1-B568-4415-9CF6-6162BDACC347}" type="datetimeFigureOut">
              <a:rPr lang="fr-CH" smtClean="0"/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2E7D9-385A-495E-A4D3-E175BE1CCD5B}" type="slidenum">
              <a:rPr lang="fr-CH" smtClean="0"/>
            </a:fld>
            <a:endParaRPr lang="fr-CH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2F93B-52B7-4A7C-AE6A-2B400351248C}" type="datetimeFigureOut">
              <a:rPr lang="fr-CH" smtClean="0"/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07898-E56C-4FC0-B2DB-F3A91A3C8991}" type="slidenum">
              <a:rPr lang="fr-CH" smtClean="0"/>
            </a:fld>
            <a:endParaRPr lang="fr-CH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2F93B-52B7-4A7C-AE6A-2B400351248C}" type="datetimeFigureOut">
              <a:rPr lang="fr-CH" smtClean="0"/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07898-E56C-4FC0-B2DB-F3A91A3C8991}" type="slidenum">
              <a:rPr lang="fr-CH" smtClean="0"/>
            </a:fld>
            <a:endParaRPr lang="fr-CH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2F93B-52B7-4A7C-AE6A-2B400351248C}" type="datetimeFigureOut">
              <a:rPr lang="fr-CH" smtClean="0"/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07898-E56C-4FC0-B2DB-F3A91A3C8991}" type="slidenum">
              <a:rPr lang="fr-CH" smtClean="0"/>
            </a:fld>
            <a:endParaRPr lang="fr-CH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2F93B-52B7-4A7C-AE6A-2B400351248C}" type="datetimeFigureOut">
              <a:rPr lang="fr-CH" smtClean="0"/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07898-E56C-4FC0-B2DB-F3A91A3C8991}" type="slidenum">
              <a:rPr lang="fr-CH" smtClean="0"/>
            </a:fld>
            <a:endParaRPr lang="fr-CH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2F93B-52B7-4A7C-AE6A-2B400351248C}" type="datetimeFigureOut">
              <a:rPr lang="fr-CH" smtClean="0"/>
            </a:fld>
            <a:endParaRPr lang="fr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07898-E56C-4FC0-B2DB-F3A91A3C8991}" type="slidenum">
              <a:rPr lang="fr-CH" smtClean="0"/>
            </a:fld>
            <a:endParaRPr lang="fr-CH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2F93B-52B7-4A7C-AE6A-2B400351248C}" type="datetimeFigureOut">
              <a:rPr lang="fr-CH" smtClean="0"/>
            </a:fld>
            <a:endParaRPr lang="fr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07898-E56C-4FC0-B2DB-F3A91A3C8991}" type="slidenum">
              <a:rPr lang="fr-CH" smtClean="0"/>
            </a:fld>
            <a:endParaRPr lang="fr-C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1074208"/>
          </a:xfrm>
        </p:spPr>
        <p:txBody>
          <a:bodyPr>
            <a:noAutofit/>
          </a:bodyPr>
          <a:lstStyle>
            <a:lvl1pPr>
              <a:defRPr sz="5400" baseline="30000"/>
            </a:lvl1pPr>
          </a:lstStyle>
          <a:p>
            <a:pPr algn="ctr"/>
            <a:r>
              <a:rPr lang="en-US" sz="4400" dirty="0"/>
              <a:t>Title of slide</a:t>
            </a:r>
            <a:endParaRPr lang="en-US" sz="4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2E7D9-385A-495E-A4D3-E175BE1CCD5B}" type="slidenum">
              <a:rPr lang="fr-CH" smtClean="0"/>
            </a:fld>
            <a:endParaRPr lang="fr-CH"/>
          </a:p>
        </p:txBody>
      </p:sp>
      <p:sp>
        <p:nvSpPr>
          <p:cNvPr id="4" name="TextBox 3"/>
          <p:cNvSpPr txBox="1"/>
          <p:nvPr userDrawn="1"/>
        </p:nvSpPr>
        <p:spPr>
          <a:xfrm>
            <a:off x="7687732" y="6169709"/>
            <a:ext cx="1286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Logo du Pays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2F93B-52B7-4A7C-AE6A-2B400351248C}" type="datetimeFigureOut">
              <a:rPr lang="fr-CH" smtClean="0"/>
            </a:fld>
            <a:endParaRPr lang="fr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07898-E56C-4FC0-B2DB-F3A91A3C8991}" type="slidenum">
              <a:rPr lang="fr-CH" smtClean="0"/>
            </a:fld>
            <a:endParaRPr lang="fr-CH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2F93B-52B7-4A7C-AE6A-2B400351248C}" type="datetimeFigureOut">
              <a:rPr lang="fr-CH" smtClean="0"/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07898-E56C-4FC0-B2DB-F3A91A3C8991}" type="slidenum">
              <a:rPr lang="fr-CH" smtClean="0"/>
            </a:fld>
            <a:endParaRPr lang="fr-CH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2F93B-52B7-4A7C-AE6A-2B400351248C}" type="datetimeFigureOut">
              <a:rPr lang="fr-CH" smtClean="0"/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07898-E56C-4FC0-B2DB-F3A91A3C8991}" type="slidenum">
              <a:rPr lang="fr-CH" smtClean="0"/>
            </a:fld>
            <a:endParaRPr lang="fr-CH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2F93B-52B7-4A7C-AE6A-2B400351248C}" type="datetimeFigureOut">
              <a:rPr lang="fr-CH" smtClean="0"/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07898-E56C-4FC0-B2DB-F3A91A3C8991}" type="slidenum">
              <a:rPr lang="fr-CH" smtClean="0"/>
            </a:fld>
            <a:endParaRPr lang="fr-CH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2F93B-52B7-4A7C-AE6A-2B400351248C}" type="datetimeFigureOut">
              <a:rPr lang="fr-CH" smtClean="0"/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07898-E56C-4FC0-B2DB-F3A91A3C8991}" type="slidenum">
              <a:rPr lang="fr-CH" smtClean="0"/>
            </a:fld>
            <a:endParaRPr lang="fr-C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r-CH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2E7D9-385A-495E-A4D3-E175BE1CCD5B}" type="slidenum">
              <a:rPr lang="fr-CH" smtClean="0"/>
            </a:fld>
            <a:endParaRPr lang="fr-CH"/>
          </a:p>
        </p:txBody>
      </p:sp>
      <p:sp>
        <p:nvSpPr>
          <p:cNvPr id="4" name="TextBox 3"/>
          <p:cNvSpPr txBox="1"/>
          <p:nvPr userDrawn="1"/>
        </p:nvSpPr>
        <p:spPr>
          <a:xfrm>
            <a:off x="7687732" y="6169709"/>
            <a:ext cx="1286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Logo du Pays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75000"/>
            </a:schemeClr>
          </a:solidFill>
        </p:spPr>
        <p:txBody>
          <a:bodyPr>
            <a:normAutofit/>
          </a:bodyPr>
          <a:lstStyle>
            <a:lvl1pPr>
              <a:defRPr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r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7443" y="6311900"/>
            <a:ext cx="2743200" cy="365125"/>
          </a:xfrm>
        </p:spPr>
        <p:txBody>
          <a:bodyPr/>
          <a:lstStyle/>
          <a:p>
            <a:fld id="{E332E7D9-385A-495E-A4D3-E175BE1CCD5B}" type="slidenum">
              <a:rPr lang="fr-CH" smtClean="0"/>
            </a:fld>
            <a:endParaRPr lang="fr-CH"/>
          </a:p>
        </p:txBody>
      </p:sp>
      <p:pic>
        <p:nvPicPr>
          <p:cNvPr id="7" name="Picture 6" descr="Logo, company name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821136"/>
            <a:ext cx="1389741" cy="1008296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7687732" y="6169709"/>
            <a:ext cx="1286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Logo du pays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pic>
        <p:nvPicPr>
          <p:cNvPr id="7" name="Picture 6" descr="Logo, company name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50" y="5841759"/>
            <a:ext cx="1389741" cy="1008296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8085665" y="6162986"/>
            <a:ext cx="1286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Logo du pays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2E7D9-385A-495E-A4D3-E175BE1CCD5B}" type="slidenum">
              <a:rPr lang="fr-CH" smtClean="0"/>
            </a:fld>
            <a:endParaRPr lang="fr-CH"/>
          </a:p>
        </p:txBody>
      </p:sp>
      <p:sp>
        <p:nvSpPr>
          <p:cNvPr id="5" name="TextBox 4"/>
          <p:cNvSpPr txBox="1"/>
          <p:nvPr userDrawn="1"/>
        </p:nvSpPr>
        <p:spPr>
          <a:xfrm>
            <a:off x="7893655" y="6198659"/>
            <a:ext cx="1286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Logo du pays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2E7D9-385A-495E-A4D3-E175BE1CCD5B}" type="slidenum">
              <a:rPr lang="fr-CH" smtClean="0"/>
            </a:fld>
            <a:endParaRPr lang="fr-CH"/>
          </a:p>
        </p:txBody>
      </p:sp>
      <p:sp>
        <p:nvSpPr>
          <p:cNvPr id="7" name="TextBox 6"/>
          <p:cNvSpPr txBox="1"/>
          <p:nvPr userDrawn="1"/>
        </p:nvSpPr>
        <p:spPr>
          <a:xfrm>
            <a:off x="7687732" y="6169709"/>
            <a:ext cx="1286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Logo du pays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3B32C1-B568-4415-9CF6-6162BDACC347}" type="datetimeFigureOut">
              <a:rPr lang="fr-CH" smtClean="0"/>
            </a:fld>
            <a:endParaRPr lang="fr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2E7D9-385A-495E-A4D3-E175BE1CCD5B}" type="slidenum">
              <a:rPr lang="fr-CH" smtClean="0"/>
            </a:fld>
            <a:endParaRPr lang="fr-CH"/>
          </a:p>
        </p:txBody>
      </p:sp>
      <p:sp>
        <p:nvSpPr>
          <p:cNvPr id="6" name="TextBox 5"/>
          <p:cNvSpPr txBox="1"/>
          <p:nvPr userDrawn="1"/>
        </p:nvSpPr>
        <p:spPr>
          <a:xfrm>
            <a:off x="7687732" y="6169709"/>
            <a:ext cx="1286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Logo du pays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3B32C1-B568-4415-9CF6-6162BDACC347}" type="datetimeFigureOut">
              <a:rPr lang="fr-CH" smtClean="0"/>
            </a:fld>
            <a:endParaRPr lang="fr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2E7D9-385A-495E-A4D3-E175BE1CCD5B}" type="slidenum">
              <a:rPr lang="fr-CH" smtClean="0"/>
            </a:fld>
            <a:endParaRPr lang="fr-CH"/>
          </a:p>
        </p:txBody>
      </p:sp>
      <p:sp>
        <p:nvSpPr>
          <p:cNvPr id="5" name="TextBox 4"/>
          <p:cNvSpPr txBox="1"/>
          <p:nvPr userDrawn="1"/>
        </p:nvSpPr>
        <p:spPr>
          <a:xfrm>
            <a:off x="7687732" y="6169709"/>
            <a:ext cx="1286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Logo du pays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image" Target="../media/image2.png"/><Relationship Id="rId14" Type="http://schemas.openxmlformats.org/officeDocument/2006/relationships/image" Target="../media/image1.png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fr-CH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2757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32E7D9-385A-495E-A4D3-E175BE1CCD5B}" type="slidenum">
              <a:rPr lang="fr-CH" smtClean="0"/>
            </a:fld>
            <a:endParaRPr lang="fr-CH"/>
          </a:p>
        </p:txBody>
      </p:sp>
      <p:pic>
        <p:nvPicPr>
          <p:cNvPr id="7" name="Picture 6" descr="Logo, company name&#10;&#10;Description automatically generated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58" y="5833515"/>
            <a:ext cx="1395184" cy="1012245"/>
          </a:xfrm>
          <a:prstGeom prst="rect">
            <a:avLst/>
          </a:prstGeom>
        </p:spPr>
      </p:pic>
      <p:pic>
        <p:nvPicPr>
          <p:cNvPr id="8" name="Picture 7" descr="Logo&#10;&#10;Description automatically generated"/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50" b="14663"/>
          <a:stretch>
            <a:fillRect/>
          </a:stretch>
        </p:blipFill>
        <p:spPr>
          <a:xfrm>
            <a:off x="9809099" y="5927271"/>
            <a:ext cx="1675279" cy="91848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E2F93B-52B7-4A7C-AE6A-2B400351248C}" type="datetimeFigureOut">
              <a:rPr lang="fr-CH" smtClean="0"/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07898-E56C-4FC0-B2DB-F3A91A3C8991}" type="slidenum">
              <a:rPr lang="fr-CH" smtClean="0"/>
            </a:fld>
            <a:endParaRPr lang="fr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1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1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1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1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1" Type="http://schemas.openxmlformats.org/officeDocument/2006/relationships/chart" Target="../charts/char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1" Type="http://schemas.openxmlformats.org/officeDocument/2006/relationships/chart" Target="../charts/char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8.jpeg"/><Relationship Id="rId2" Type="http://schemas.openxmlformats.org/officeDocument/2006/relationships/image" Target="../media/image4.jpeg"/><Relationship Id="rId1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jpeg"/><Relationship Id="rId2" Type="http://schemas.openxmlformats.org/officeDocument/2006/relationships/image" Target="../media/image20.png"/><Relationship Id="rId1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microsoft.com/office/2007/relationships/hdphoto" Target="../media/image9.wdp"/><Relationship Id="rId3" Type="http://schemas.openxmlformats.org/officeDocument/2006/relationships/image" Target="../media/image8.jpeg"/><Relationship Id="rId2" Type="http://schemas.microsoft.com/office/2007/relationships/hdphoto" Target="../media/image7.wdp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.jpeg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1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5659" y="5076825"/>
            <a:ext cx="5047891" cy="790576"/>
          </a:xfrm>
        </p:spPr>
        <p:txBody>
          <a:bodyPr>
            <a:normAutofit/>
          </a:bodyPr>
          <a:lstStyle/>
          <a:p>
            <a:pPr algn="ctr"/>
            <a:r>
              <a:rPr lang="en-GB" sz="4800" dirty="0"/>
              <a:t>COTE D’IVOIRE          </a:t>
            </a:r>
            <a:endParaRPr lang="en-GB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2466975" y="3409950"/>
            <a:ext cx="80295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fr-FR" altLang="fr-FR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Expériences avec l'augmentation du nombre de cycle de la campagne CPS</a:t>
            </a:r>
            <a:endParaRPr kumimoji="0" lang="fr-FR" altLang="fr-FR" sz="3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itle 1"/>
          <p:cNvSpPr txBox="1"/>
          <p:nvPr/>
        </p:nvSpPr>
        <p:spPr>
          <a:xfrm>
            <a:off x="0" y="859766"/>
            <a:ext cx="12192000" cy="183733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fr-FR" dirty="0"/>
              <a:t>Réunion annuelle de l'Alliance SMC</a:t>
            </a:r>
            <a:r>
              <a:rPr lang="en-GB" dirty="0"/>
              <a:t> 2025</a:t>
            </a:r>
            <a:br>
              <a:rPr lang="en-GB" dirty="0"/>
            </a:br>
            <a:endParaRPr lang="en-GB" dirty="0"/>
          </a:p>
          <a:p>
            <a:pPr algn="ctr"/>
            <a:r>
              <a:rPr lang="en-GB" sz="2800" dirty="0"/>
              <a:t>Lomé – Togo </a:t>
            </a:r>
            <a:br>
              <a:rPr lang="en-GB" sz="2800" dirty="0"/>
            </a:br>
            <a:br>
              <a:rPr lang="en-GB" dirty="0"/>
            </a:br>
            <a:r>
              <a:rPr lang="en-GB" sz="2000" dirty="0"/>
              <a:t>25 – 28 </a:t>
            </a:r>
            <a:r>
              <a:rPr lang="en-US" sz="2000" dirty="0"/>
              <a:t>février</a:t>
            </a:r>
            <a:r>
              <a:rPr lang="en-GB" sz="2000" dirty="0"/>
              <a:t> 2025</a:t>
            </a:r>
            <a:endParaRPr lang="en-US" sz="20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9887" y="3224782"/>
            <a:ext cx="1097280" cy="936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 descr="C:\Users\COMMUNICATION\Desktop\LOGO MSHP-CI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1298" y="3136135"/>
            <a:ext cx="1461630" cy="1113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4571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2" descr="Résultats BAC 2018 - Fénelon - La Trinité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900" y="2105025"/>
            <a:ext cx="5873675" cy="3757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 descr="C:\Users\COMMUNICATION\Desktop\LOGO MSHP-CI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92285" y="5744591"/>
            <a:ext cx="1461630" cy="1113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                    RESULTATS    1/4</a:t>
            </a:r>
            <a:endParaRPr lang="en-US" dirty="0"/>
          </a:p>
        </p:txBody>
      </p:sp>
      <p:graphicFrame>
        <p:nvGraphicFramePr>
          <p:cNvPr id="3" name="Graphique 2"/>
          <p:cNvGraphicFramePr/>
          <p:nvPr/>
        </p:nvGraphicFramePr>
        <p:xfrm>
          <a:off x="2095500" y="1671134"/>
          <a:ext cx="7772400" cy="43664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pic>
        <p:nvPicPr>
          <p:cNvPr id="4" name="Image 3" descr="C:\Users\COMMUNICATION\Desktop\LOGO MSHP-CI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2160" y="6037552"/>
            <a:ext cx="1252330" cy="820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                      RESULTATS              2/4</a:t>
            </a:r>
            <a:endParaRPr lang="en-US" dirty="0"/>
          </a:p>
        </p:txBody>
      </p:sp>
      <p:graphicFrame>
        <p:nvGraphicFramePr>
          <p:cNvPr id="4" name="Graphique 3"/>
          <p:cNvGraphicFramePr/>
          <p:nvPr/>
        </p:nvGraphicFramePr>
        <p:xfrm>
          <a:off x="1028700" y="1181100"/>
          <a:ext cx="8401050" cy="3390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8" name="ZoneTexte 7"/>
          <p:cNvSpPr txBox="1"/>
          <p:nvPr/>
        </p:nvSpPr>
        <p:spPr>
          <a:xfrm>
            <a:off x="1971676" y="4775894"/>
            <a:ext cx="72104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1800" b="1" dirty="0"/>
              <a:t>73,1% </a:t>
            </a:r>
            <a:r>
              <a:rPr lang="fr-FR" sz="1800" dirty="0"/>
              <a:t>des enfants enregistrés au cycle 1 ont bénéficié </a:t>
            </a:r>
            <a:r>
              <a:rPr lang="fr-FR" sz="1800" b="1" dirty="0"/>
              <a:t>des 4 cycles de la CPS </a:t>
            </a:r>
            <a:endParaRPr lang="fr-FR" sz="1800" b="1" dirty="0"/>
          </a:p>
          <a:p>
            <a:r>
              <a:rPr lang="fr-FR" sz="1800" dirty="0"/>
              <a:t>       ( </a:t>
            </a:r>
            <a:r>
              <a:rPr lang="fr-FR" sz="1800" b="1" dirty="0"/>
              <a:t>Dabakala=69,6% </a:t>
            </a:r>
            <a:r>
              <a:rPr lang="fr-FR" sz="1800" dirty="0"/>
              <a:t>et </a:t>
            </a:r>
            <a:r>
              <a:rPr lang="fr-FR" sz="1800" b="1" dirty="0" err="1"/>
              <a:t>Dikodougou</a:t>
            </a:r>
            <a:r>
              <a:rPr lang="fr-FR" sz="1800" b="1" dirty="0"/>
              <a:t> =80,2%)</a:t>
            </a:r>
            <a:endParaRPr lang="fr-FR" sz="1800" b="1" dirty="0"/>
          </a:p>
        </p:txBody>
      </p:sp>
      <p:pic>
        <p:nvPicPr>
          <p:cNvPr id="3" name="Image 2" descr="C:\Users\COMMUNICATION\Desktop\LOGO MSHP-CI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92285" y="5744591"/>
            <a:ext cx="1461630" cy="1113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                         RESULTATS          3/4</a:t>
            </a:r>
            <a:endParaRPr lang="en-US" dirty="0"/>
          </a:p>
        </p:txBody>
      </p:sp>
      <p:graphicFrame>
        <p:nvGraphicFramePr>
          <p:cNvPr id="3" name="Graphique 2"/>
          <p:cNvGraphicFramePr/>
          <p:nvPr/>
        </p:nvGraphicFramePr>
        <p:xfrm>
          <a:off x="741679" y="1930399"/>
          <a:ext cx="8983345" cy="4079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pic>
        <p:nvPicPr>
          <p:cNvPr id="4" name="Image 3" descr="C:\Users\COMMUNICATION\Desktop\LOGO MSHP-CI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01279" y="6010274"/>
            <a:ext cx="1152635" cy="847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                        RESULTATS              4/4</a:t>
            </a:r>
            <a:endParaRPr lang="en-US" dirty="0"/>
          </a:p>
        </p:txBody>
      </p:sp>
      <p:sp>
        <p:nvSpPr>
          <p:cNvPr id="4" name="ZoneTexte 3"/>
          <p:cNvSpPr txBox="1"/>
          <p:nvPr/>
        </p:nvSpPr>
        <p:spPr>
          <a:xfrm>
            <a:off x="2907505" y="1400175"/>
            <a:ext cx="64555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70C0"/>
                </a:solidFill>
                <a:latin typeface="Arial Black" panose="020B0A04020102020204" pitchFamily="34" charset="0"/>
              </a:rPr>
              <a:t>SYNTHÈSE DES ÉVÈNEMENTS INDÉSIRABLES</a:t>
            </a:r>
            <a:endParaRPr lang="en-US" sz="18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5" name="Graphique 4"/>
          <p:cNvGraphicFramePr/>
          <p:nvPr/>
        </p:nvGraphicFramePr>
        <p:xfrm>
          <a:off x="1466850" y="1462665"/>
          <a:ext cx="7991475" cy="39284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6" name="ZoneTexte 5"/>
          <p:cNvSpPr txBox="1"/>
          <p:nvPr/>
        </p:nvSpPr>
        <p:spPr>
          <a:xfrm rot="10800000" flipV="1">
            <a:off x="2374313" y="5459403"/>
            <a:ext cx="73450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/>
              <a:t>: Cycle 4 </a:t>
            </a:r>
            <a:r>
              <a:rPr lang="fr-FR" b="1" dirty="0">
                <a:highlight>
                  <a:srgbClr val="FFFF00"/>
                </a:highlight>
              </a:rPr>
              <a:t>: Campagne Rougeole-Rubéole couplée à la CPS</a:t>
            </a:r>
            <a:endParaRPr lang="en-US" dirty="0">
              <a:highlight>
                <a:srgbClr val="FFFF00"/>
              </a:highlight>
            </a:endParaRPr>
          </a:p>
        </p:txBody>
      </p:sp>
      <p:pic>
        <p:nvPicPr>
          <p:cNvPr id="7" name="Image 6" descr="C:\Users\COMMUNICATION\Desktop\LOGO MSHP-CI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1119" y="5994400"/>
            <a:ext cx="116279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GESTION DES EFFETS INDESIRABLES</a:t>
            </a:r>
            <a:endParaRPr lang="en-US" dirty="0"/>
          </a:p>
        </p:txBody>
      </p:sp>
      <p:sp>
        <p:nvSpPr>
          <p:cNvPr id="4" name="ZoneTexte 3"/>
          <p:cNvSpPr txBox="1"/>
          <p:nvPr/>
        </p:nvSpPr>
        <p:spPr>
          <a:xfrm>
            <a:off x="1104900" y="1595877"/>
            <a:ext cx="9591675" cy="40802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2400" b="1" dirty="0">
                <a:latin typeface="Verdana" panose="020B0604030504040204" pitchFamily="34" charset="0"/>
                <a:ea typeface="Verdana" panose="020B0604030504040204" pitchFamily="34" charset="0"/>
              </a:rPr>
              <a:t>Enfants malades après SP+AQ PEC gratuite </a:t>
            </a:r>
            <a:endParaRPr lang="fr-FR" sz="24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fr-FR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942975" lvl="2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sz="2400" dirty="0">
                <a:latin typeface="Verdana" panose="020B0604030504040204" pitchFamily="34" charset="0"/>
                <a:ea typeface="Verdana" panose="020B0604030504040204" pitchFamily="34" charset="0"/>
              </a:rPr>
              <a:t>  Gestion des évènements indésirables mineurs au niveau des ESPC par les RADS ;</a:t>
            </a:r>
            <a:endParaRPr lang="fr-FR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942975" lvl="2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sz="2400" dirty="0">
                <a:latin typeface="Verdana" panose="020B0604030504040204" pitchFamily="34" charset="0"/>
                <a:ea typeface="Verdana" panose="020B0604030504040204" pitchFamily="34" charset="0"/>
              </a:rPr>
              <a:t>   Prise en charge des cas graves à l’hôpital de référence ;</a:t>
            </a:r>
            <a:endParaRPr lang="fr-FR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942975" lvl="2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sz="2400" dirty="0">
                <a:latin typeface="Verdana" panose="020B0604030504040204" pitchFamily="34" charset="0"/>
                <a:ea typeface="Verdana" panose="020B0604030504040204" pitchFamily="34" charset="0"/>
              </a:rPr>
              <a:t>Paiement des ordonnances (publiques et privées) par Stop </a:t>
            </a:r>
            <a:r>
              <a:rPr lang="fr-FR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Djékoidjo</a:t>
            </a:r>
            <a:r>
              <a:rPr lang="fr-FR" sz="2400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Image 2" descr="C:\Users\COMMUNICATION\Desktop\LOGO MSHP-CI.jpg"/>
          <p:cNvPicPr/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7392285" y="5744591"/>
            <a:ext cx="1461630" cy="1113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                   POINTS FORTS                  1/2</a:t>
            </a:r>
            <a:endParaRPr lang="en-US" dirty="0"/>
          </a:p>
        </p:txBody>
      </p:sp>
      <p:sp>
        <p:nvSpPr>
          <p:cNvPr id="8" name="ZoneTexte 7"/>
          <p:cNvSpPr txBox="1"/>
          <p:nvPr/>
        </p:nvSpPr>
        <p:spPr>
          <a:xfrm>
            <a:off x="209550" y="1191405"/>
            <a:ext cx="60579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400" dirty="0">
                <a:latin typeface="Verdana" panose="020B0604030504040204" pitchFamily="34" charset="0"/>
                <a:ea typeface="Verdana" panose="020B0604030504040204" pitchFamily="34" charset="0"/>
              </a:rPr>
              <a:t>Implication des autorités locales, des leaders communautaires et des groupements associatifs des femmes et des jeunes </a:t>
            </a:r>
            <a:endParaRPr lang="fr-FR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Espace réservé du contenu 4" descr="Une image contenant habits, personne, plein air, groupe&#10;&#10;Description générée automatiquement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240" y="3754263"/>
            <a:ext cx="4278007" cy="1990328"/>
          </a:xfrm>
          <a:prstGeom prst="rect">
            <a:avLst/>
          </a:prstGeom>
        </p:spPr>
      </p:pic>
      <p:pic>
        <p:nvPicPr>
          <p:cNvPr id="3" name="Image 2" descr="C:\Users\COMMUNICATION\Desktop\LOGO MSHP-CI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38719" y="5984240"/>
            <a:ext cx="1315195" cy="873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487" y="1226965"/>
            <a:ext cx="3394720" cy="240904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90526" y="4219575"/>
            <a:ext cx="55816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2400" dirty="0">
                <a:latin typeface="Verdana" panose="020B0604030504040204" pitchFamily="34" charset="0"/>
                <a:ea typeface="Verdana" panose="020B0604030504040204" pitchFamily="34" charset="0"/>
              </a:rPr>
              <a:t>Forte implication de l’ECD et tous les acteurs des districts </a:t>
            </a:r>
            <a:endParaRPr lang="fr-FR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                      POINTS FORTS                    2/2</a:t>
            </a:r>
            <a:endParaRPr lang="en-US" dirty="0"/>
          </a:p>
        </p:txBody>
      </p:sp>
      <p:sp>
        <p:nvSpPr>
          <p:cNvPr id="4" name="ZoneTexte 3"/>
          <p:cNvSpPr txBox="1"/>
          <p:nvPr/>
        </p:nvSpPr>
        <p:spPr>
          <a:xfrm>
            <a:off x="657225" y="1333500"/>
            <a:ext cx="480493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400" dirty="0">
                <a:latin typeface="Verdana" panose="020B0604030504040204" pitchFamily="34" charset="0"/>
                <a:ea typeface="Verdana" panose="020B0604030504040204" pitchFamily="34" charset="0"/>
              </a:rPr>
              <a:t>Digitalisation de la campagne ;</a:t>
            </a:r>
            <a:endParaRPr lang="fr-FR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Disponibilité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des medicaments et intrants;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Adhésion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de la population;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Présence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des points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focaux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MAPI;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Appui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des radios locales.</a:t>
            </a:r>
            <a:endParaRPr lang="en-US" sz="2400" dirty="0"/>
          </a:p>
        </p:txBody>
      </p:sp>
      <p:pic>
        <p:nvPicPr>
          <p:cNvPr id="5" name="Picture 8" descr="A person holding a tablet&#10;&#10;Description automatically generated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637" y="964410"/>
            <a:ext cx="3168083" cy="1977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Espace réservé du contenu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0961" y="2998731"/>
            <a:ext cx="2905760" cy="3057740"/>
          </a:xfrm>
          <a:prstGeom prst="rect">
            <a:avLst/>
          </a:prstGeom>
        </p:spPr>
      </p:pic>
      <p:pic>
        <p:nvPicPr>
          <p:cNvPr id="3" name="Image 2" descr="C:\Users\COMMUNICATION\Desktop\LOGO MSHP-CI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6056471"/>
            <a:ext cx="1206376" cy="801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                            ENSEIGNEMENTS TIRES</a:t>
            </a:r>
            <a:endParaRPr lang="en-US" dirty="0"/>
          </a:p>
        </p:txBody>
      </p:sp>
      <p:sp>
        <p:nvSpPr>
          <p:cNvPr id="4" name="ZoneTexte 3"/>
          <p:cNvSpPr txBox="1"/>
          <p:nvPr/>
        </p:nvSpPr>
        <p:spPr>
          <a:xfrm>
            <a:off x="904875" y="1149425"/>
            <a:ext cx="8448675" cy="53300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Difficultés de synchronisation des données au niveau de certaines aires sanitaires;</a:t>
            </a:r>
            <a:endParaRPr lang="fr-FR" sz="20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Difficulté d’accessibilité de certaines localités ;</a:t>
            </a:r>
            <a:endParaRPr lang="fr-FR" sz="20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Rotation des acteurs au niveau communautaire ;</a:t>
            </a:r>
            <a:endParaRPr lang="fr-FR" sz="20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altLang="zh-CN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Absence des ménages due à la période des vacances scolaires et des travaux champêtres pour certaines localités ;</a:t>
            </a:r>
            <a:endParaRPr lang="fr-FR" altLang="zh-CN" sz="20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Insuffisance du temps de formation sur la digitalisation pour permettre aux volontaires et RADS de maitriser les tablettes;</a:t>
            </a:r>
            <a:endParaRPr lang="fr-FR" sz="20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fr-FR" sz="2000" dirty="0"/>
          </a:p>
          <a:p>
            <a:pPr marL="342900" indent="-342900">
              <a:buFont typeface="Wingdings" panose="05000000000000000000" pitchFamily="2" charset="2"/>
              <a:buChar char="q"/>
            </a:pPr>
            <a:endParaRPr lang="fr-FR" sz="20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"/>
            </a:pPr>
            <a:endParaRPr lang="fr-FR" altLang="zh-CN" sz="18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fr-FR" sz="18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 descr="C:\Users\COMMUNICATION\Desktop\LOGO MSHP-CI.jpg"/>
          <p:cNvPicPr/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7381875" y="6057900"/>
            <a:ext cx="147204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                      DEFIS</a:t>
            </a:r>
            <a:endParaRPr lang="en-US" dirty="0"/>
          </a:p>
        </p:txBody>
      </p:sp>
      <p:sp>
        <p:nvSpPr>
          <p:cNvPr id="4" name="ZoneTexte 3"/>
          <p:cNvSpPr txBox="1"/>
          <p:nvPr/>
        </p:nvSpPr>
        <p:spPr>
          <a:xfrm>
            <a:off x="1123950" y="1276350"/>
            <a:ext cx="8658225" cy="4411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fontAlgn="auto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Wingdings" panose="05000000000000000000" pitchFamily="2" charset="2"/>
              <a:buChar char="q"/>
            </a:pPr>
            <a:r>
              <a:rPr lang="fr-FR" sz="2400" cap="none" noProof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/>
                <a:sym typeface="Calibri" panose="020F0502020204030204"/>
              </a:rPr>
              <a:t>Extension de </a:t>
            </a:r>
            <a:r>
              <a:rPr lang="fr-FR" sz="2400" noProof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/>
                <a:sym typeface="Calibri" panose="020F0502020204030204"/>
              </a:rPr>
              <a:t>la CPS dans 13 districts sanitaires 2025 ;</a:t>
            </a:r>
            <a:endParaRPr lang="fr-FR" sz="2400" noProof="1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/>
              <a:sym typeface="Calibri" panose="020F0502020204030204"/>
            </a:endParaRPr>
          </a:p>
          <a:p>
            <a:pPr fontAlgn="auto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endParaRPr lang="fr-FR" sz="2400" cap="none" noProof="1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/>
              <a:sym typeface="Calibri" panose="020F0502020204030204"/>
            </a:endParaRPr>
          </a:p>
          <a:p>
            <a:pPr marL="342900" indent="-342900" fontAlgn="auto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Wingdings" panose="05000000000000000000" pitchFamily="2" charset="2"/>
              <a:buChar char="q"/>
            </a:pPr>
            <a:r>
              <a:rPr lang="fr-FR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/>
              </a:rPr>
              <a:t>Communication quasi permanente de la population durant la période de mise en œuvre de la CPS;</a:t>
            </a:r>
            <a:endParaRPr lang="fr-FR" sz="2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/>
            </a:endParaRPr>
          </a:p>
          <a:p>
            <a:pPr marL="342900" indent="-342900" fontAlgn="auto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Wingdings" panose="05000000000000000000" pitchFamily="2" charset="2"/>
              <a:buChar char="q"/>
            </a:pPr>
            <a:endParaRPr lang="fr-FR" sz="2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/>
            </a:endParaRPr>
          </a:p>
          <a:p>
            <a:pPr marL="342900" indent="-342900" fontAlgn="auto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Wingdings" panose="05000000000000000000" pitchFamily="2" charset="2"/>
              <a:buChar char="q"/>
            </a:pPr>
            <a:r>
              <a:rPr lang="fr-FR" sz="2400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/>
              </a:rPr>
              <a:t>Développement des Stratégies avancées en vue d’administrer les médicaments aux enfants dans les campements  par les ASC. </a:t>
            </a:r>
            <a:endParaRPr lang="fr-FR" sz="2400" dirty="0">
              <a:latin typeface="Verdana" panose="020B0604030504040204" pitchFamily="34" charset="0"/>
              <a:ea typeface="Verdana" panose="020B0604030504040204" pitchFamily="34" charset="0"/>
              <a:cs typeface="Calibri" panose="020F0502020204030204"/>
            </a:endParaRPr>
          </a:p>
          <a:p>
            <a:pPr marL="342900" indent="-342900" fontAlgn="auto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Wingdings" panose="05000000000000000000" pitchFamily="2" charset="2"/>
              <a:buChar char="q"/>
            </a:pPr>
            <a:r>
              <a:rPr lang="fr-FR" sz="2400" dirty="0"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fr-FR" sz="2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mplication  des </a:t>
            </a:r>
            <a:r>
              <a:rPr lang="fr-FR" sz="2400" dirty="0">
                <a:latin typeface="Verdana" panose="020B0604030504040204" pitchFamily="34" charset="0"/>
                <a:ea typeface="Verdana" panose="020B0604030504040204" pitchFamily="34" charset="0"/>
              </a:rPr>
              <a:t>ONG locales pour vérifier l’administration de la deuxième </a:t>
            </a:r>
            <a:r>
              <a:rPr lang="fr-FR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et troisième dose</a:t>
            </a:r>
            <a:endParaRPr lang="fr-FR" sz="2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/>
            </a:endParaRPr>
          </a:p>
        </p:txBody>
      </p:sp>
      <p:pic>
        <p:nvPicPr>
          <p:cNvPr id="3" name="Image 2" descr="C:\Users\COMMUNICATION\Desktop\LOGO MSHP-CI.jpg"/>
          <p:cNvPicPr/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7392285" y="5744591"/>
            <a:ext cx="1461630" cy="1113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514601" y="1171575"/>
            <a:ext cx="6629400" cy="4685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en-US" sz="3200" dirty="0"/>
              <a:t>Contexte</a:t>
            </a:r>
            <a:endParaRPr lang="en-US" sz="3200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endParaRPr lang="en-US" sz="3200" dirty="0"/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sz="3200" dirty="0"/>
              <a:t>Méthodologie </a:t>
            </a:r>
            <a:endParaRPr lang="en-US" sz="3200" dirty="0"/>
          </a:p>
          <a:p>
            <a:pPr algn="just">
              <a:buFont typeface="Wingdings" panose="05000000000000000000" pitchFamily="2" charset="2"/>
              <a:buChar char="q"/>
            </a:pPr>
            <a:endParaRPr lang="en-US" sz="3200" dirty="0"/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sz="3200" dirty="0"/>
              <a:t>Résultats Obtenus</a:t>
            </a:r>
            <a:endParaRPr lang="en-US" sz="3200" dirty="0"/>
          </a:p>
          <a:p>
            <a:pPr algn="just">
              <a:buFont typeface="Wingdings" panose="05000000000000000000" pitchFamily="2" charset="2"/>
              <a:buChar char="q"/>
            </a:pPr>
            <a:endParaRPr lang="en-US" sz="3200" dirty="0"/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sz="3200" dirty="0"/>
              <a:t>Points forts /Points à améliorer</a:t>
            </a:r>
            <a:endParaRPr lang="en-US" sz="3200" dirty="0"/>
          </a:p>
          <a:p>
            <a:pPr algn="just">
              <a:buFont typeface="Wingdings" panose="05000000000000000000" pitchFamily="2" charset="2"/>
              <a:buChar char="q"/>
            </a:pPr>
            <a:endParaRPr lang="en-US" sz="3600" dirty="0"/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sz="3600" dirty="0"/>
              <a:t>Défis </a:t>
            </a:r>
            <a:endParaRPr lang="en-US" sz="3600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                           PLAN</a:t>
            </a:r>
            <a:endParaRPr lang="en-US" dirty="0"/>
          </a:p>
        </p:txBody>
      </p:sp>
      <p:pic>
        <p:nvPicPr>
          <p:cNvPr id="2" name="Image 1" descr="C:\Users\COMMUNICATION\Desktop\LOGO MSHP-CI.jpg"/>
          <p:cNvPicPr/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5174865" y="5954467"/>
            <a:ext cx="1461630" cy="1113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                        MERCI</a:t>
            </a:r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785" y="1463040"/>
            <a:ext cx="7668975" cy="460190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                       CONTEXTE            1/2</a:t>
            </a:r>
            <a:endParaRPr lang="en-US" dirty="0"/>
          </a:p>
        </p:txBody>
      </p:sp>
      <p:sp>
        <p:nvSpPr>
          <p:cNvPr id="6" name="ZoneTexte 5"/>
          <p:cNvSpPr txBox="1"/>
          <p:nvPr/>
        </p:nvSpPr>
        <p:spPr>
          <a:xfrm>
            <a:off x="833120" y="1074208"/>
            <a:ext cx="8310881" cy="44858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fr-CA" sz="24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Le PNLP  à travers son PSN de lutte contre le paludisme 2021-2025 révisé, a adopté la CPS comme intervention complémentaire de prévention du paludisme chez les enfants âgés de 03 à 59 mois. </a:t>
            </a:r>
            <a:endParaRPr lang="fr-CA" sz="24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endParaRPr lang="fr-CA" sz="105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fr-CA" sz="24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2023, PNLP avec l’appui technique et financier de PMI/STOP DJEKOIDJO a initié la première campagne  CPS   en 2 cycles: DS Dabakala et </a:t>
            </a:r>
            <a:r>
              <a:rPr lang="fr-CA" sz="24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Dikodougou</a:t>
            </a:r>
            <a:r>
              <a:rPr lang="fr-CA" sz="24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de </a:t>
            </a:r>
            <a:r>
              <a:rPr lang="fr-CA" sz="24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septembre à octobre</a:t>
            </a:r>
            <a:r>
              <a:rPr lang="fr-CA" sz="24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</a:t>
            </a:r>
            <a:endParaRPr lang="fr-CA" sz="24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r-CA" sz="1100" dirty="0">
              <a:highlight>
                <a:srgbClr val="FFFF00"/>
              </a:highlight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2024, la deuxième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campagne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de CPS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en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4 cycles: DS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Dabakala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et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Dikodougou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de </a:t>
            </a:r>
            <a:r>
              <a:rPr lang="fr-FR" sz="2400" b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juillet à Octobre.</a:t>
            </a:r>
            <a:endParaRPr lang="fr-FR" sz="2400" b="1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Image 3" descr="C:\Users\COMMUNICATION\Desktop\LOGO MSHP-CI.jpg"/>
          <p:cNvPicPr/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5720080" y="6014022"/>
            <a:ext cx="1310640" cy="843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-104775"/>
            <a:ext cx="12192000" cy="1074208"/>
          </a:xfrm>
        </p:spPr>
        <p:txBody>
          <a:bodyPr/>
          <a:lstStyle/>
          <a:p>
            <a:r>
              <a:rPr lang="fr-FR" dirty="0"/>
              <a:t>                           CONTEXTE           2/2</a:t>
            </a:r>
            <a:endParaRPr lang="en-US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0" y="2332005"/>
            <a:ext cx="7762875" cy="396402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876425" y="1514475"/>
            <a:ext cx="82391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14350">
              <a:defRPr/>
            </a:pPr>
            <a:r>
              <a:rPr lang="en-US" sz="1800" b="1" dirty="0">
                <a:solidFill>
                  <a:srgbClr val="0070C0"/>
                </a:solidFill>
                <a:latin typeface="Arial Black" panose="020B0A04020102020204" pitchFamily="34" charset="0"/>
                <a:cs typeface="Times New Roman" panose="02020603050405020304" pitchFamily="18" charset="0"/>
                <a:sym typeface="Arial" panose="020B0604020202020204"/>
              </a:rPr>
              <a:t>PRIORISATION OMS 2024         32 DISTRICTS SANITAIRES ELIGIBLES CPS                          </a:t>
            </a:r>
            <a:endParaRPr lang="en-US" sz="1800" b="1" dirty="0">
              <a:solidFill>
                <a:srgbClr val="0070C0"/>
              </a:solidFill>
              <a:latin typeface="Arial Black" panose="020B0A04020102020204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4" name="Image 3" descr="C:\Users\COMMUNICATION\Desktop\LOGO MSHP-CI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3760" y="6146800"/>
            <a:ext cx="107696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lèche : droite 4"/>
          <p:cNvSpPr/>
          <p:nvPr/>
        </p:nvSpPr>
        <p:spPr>
          <a:xfrm>
            <a:off x="5753099" y="1514475"/>
            <a:ext cx="485775" cy="32385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             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 OBJECTIFS DE LA CAMPAGNE CPS</a:t>
            </a:r>
            <a:endParaRPr lang="en-US" dirty="0"/>
          </a:p>
        </p:txBody>
      </p:sp>
      <p:sp>
        <p:nvSpPr>
          <p:cNvPr id="4" name="ZoneTexte 3"/>
          <p:cNvSpPr txBox="1"/>
          <p:nvPr/>
        </p:nvSpPr>
        <p:spPr>
          <a:xfrm>
            <a:off x="628649" y="1913573"/>
            <a:ext cx="9839325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3000" b="1" kern="0" dirty="0">
                <a:solidFill>
                  <a:srgbClr val="2F5496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Objectifs:</a:t>
            </a:r>
            <a:endParaRPr lang="fr-FR" sz="3000" b="1" kern="0" dirty="0">
              <a:solidFill>
                <a:srgbClr val="2F5496"/>
              </a:solidFill>
              <a:latin typeface="Verdana" panose="020B060403050404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algn="just"/>
            <a:endParaRPr lang="fr-FR" sz="3000" b="1" kern="0" dirty="0">
              <a:solidFill>
                <a:srgbClr val="2F5496"/>
              </a:solidFill>
              <a:latin typeface="Verdana" panose="020B060403050404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marL="685800" lvl="1" indent="-342900" algn="just">
              <a:buFont typeface="Wingdings" panose="05000000000000000000" pitchFamily="2" charset="2"/>
              <a:buChar char="Ø"/>
            </a:pPr>
            <a:r>
              <a:rPr lang="fr-FR" sz="2700" b="1" kern="0" dirty="0">
                <a:solidFill>
                  <a:srgbClr val="2F5496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Enregistrement: </a:t>
            </a:r>
            <a:r>
              <a:rPr lang="fr-FR" sz="2400" kern="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≥90% de la population cible (3-59 mois)</a:t>
            </a:r>
            <a:endParaRPr lang="fr-FR" sz="2400" kern="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lvl="1" algn="just"/>
            <a:endParaRPr lang="fr-FR" sz="2400" b="1" kern="0" dirty="0">
              <a:solidFill>
                <a:srgbClr val="2F5496"/>
              </a:solidFill>
              <a:latin typeface="Verdana" panose="020B060403050404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marL="685800" lvl="1" indent="-342900" algn="just">
              <a:buFont typeface="Wingdings" panose="05000000000000000000" pitchFamily="2" charset="2"/>
              <a:buChar char="Ø"/>
            </a:pPr>
            <a:r>
              <a:rPr lang="fr-FR" sz="2700" b="1" kern="0" dirty="0">
                <a:solidFill>
                  <a:srgbClr val="2F5496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Administration: </a:t>
            </a:r>
            <a:r>
              <a:rPr lang="fr-FR" sz="2400" kern="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≥90% des enfants enregistrés (3-59 mois)                </a:t>
            </a:r>
            <a:endParaRPr lang="fr-FR" sz="2400" kern="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Image 2" descr="C:\Users\COMMUNICATION\Desktop\LOGO MSHP-CI.jpg"/>
          <p:cNvPicPr/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5384799" y="6096000"/>
            <a:ext cx="1294875" cy="904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5400" b="1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CARTOGRAPHIES DES DISTRICTS DE MISE EN ŒUVRE CPS</a:t>
            </a:r>
            <a:endParaRPr lang="en-US" dirty="0"/>
          </a:p>
        </p:txBody>
      </p:sp>
      <p:pic>
        <p:nvPicPr>
          <p:cNvPr id="3" name="Picture 2" descr="eut être une image de carte et texte qui dit ’POPULATION ET DENSITÉ DANS LE DÉPA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939" y="1165278"/>
            <a:ext cx="4484779" cy="452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b="2439"/>
          <a:stretch>
            <a:fillRect/>
          </a:stretch>
        </p:blipFill>
        <p:spPr>
          <a:xfrm>
            <a:off x="5933421" y="1750012"/>
            <a:ext cx="4194209" cy="41869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35039" y="1201908"/>
            <a:ext cx="3990975" cy="44312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fr-FR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CARTE ADMINISTRATIVE DE LA REGION DU PORO</a:t>
            </a:r>
            <a:endParaRPr kumimoji="0" lang="fr-FR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5" name="Image 4" descr="C:\Users\COMMUNICATION\Desktop\LOGO MSHP-CI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462" y="6041983"/>
            <a:ext cx="1513578" cy="1113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                 METHODOLOGIE      1/3</a:t>
            </a:r>
            <a:endParaRPr lang="en-US" dirty="0"/>
          </a:p>
        </p:txBody>
      </p:sp>
      <p:sp>
        <p:nvSpPr>
          <p:cNvPr id="6" name="ZoneTexte 5"/>
          <p:cNvSpPr txBox="1"/>
          <p:nvPr/>
        </p:nvSpPr>
        <p:spPr>
          <a:xfrm>
            <a:off x="1483360" y="1060875"/>
            <a:ext cx="31362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PLADOYER</a:t>
            </a:r>
            <a:endParaRPr lang="fr-FR" b="1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fr-FR" sz="1800" b="1" kern="0" dirty="0">
              <a:solidFill>
                <a:srgbClr val="002060"/>
              </a:solidFill>
              <a:highlight>
                <a:srgbClr val="00FFFF"/>
              </a:highlight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217295" y="4522804"/>
            <a:ext cx="43148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lang="fr-FR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Reunion</a:t>
            </a:r>
            <a:r>
              <a:rPr lang="fr-FR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 des parties prenantes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/>
            </a:endParaRP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Autorités administratives, politiques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/>
            </a:endParaRP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leaders communautaires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/>
            </a:endParaRPr>
          </a:p>
        </p:txBody>
      </p:sp>
      <p:pic>
        <p:nvPicPr>
          <p:cNvPr id="12" name="Image 11"/>
          <p:cNvPicPr/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380" y="1734223"/>
            <a:ext cx="3333750" cy="266001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ZoneTexte 3"/>
          <p:cNvSpPr txBox="1"/>
          <p:nvPr/>
        </p:nvSpPr>
        <p:spPr>
          <a:xfrm>
            <a:off x="6438899" y="1060874"/>
            <a:ext cx="35528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FORMATIONS EN CASCADE</a:t>
            </a:r>
            <a:endParaRPr lang="fr-FR" b="1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113" y="1707205"/>
            <a:ext cx="2872198" cy="2617249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6096000" y="4357286"/>
            <a:ext cx="40481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            Formations en cascades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/>
            </a:endParaRP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Formations des RADS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/>
            </a:endParaRP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Formations des acteurs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 communautaires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700" y="1621684"/>
            <a:ext cx="2790824" cy="2660014"/>
          </a:xfrm>
          <a:prstGeom prst="rect">
            <a:avLst/>
          </a:prstGeom>
        </p:spPr>
      </p:pic>
      <p:pic>
        <p:nvPicPr>
          <p:cNvPr id="13" name="Image 12" descr="C:\Users\COMMUNICATION\Desktop\LOGO MSHP-CI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43065" y="5974080"/>
            <a:ext cx="1000125" cy="817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                  METHODOLOGIE  2/3</a:t>
            </a:r>
            <a:endParaRPr lang="en-US" dirty="0"/>
          </a:p>
        </p:txBody>
      </p:sp>
      <p:sp>
        <p:nvSpPr>
          <p:cNvPr id="6" name="ZoneTexte 5"/>
          <p:cNvSpPr txBox="1"/>
          <p:nvPr/>
        </p:nvSpPr>
        <p:spPr>
          <a:xfrm>
            <a:off x="2905125" y="1266825"/>
            <a:ext cx="72009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b="1" dirty="0">
                <a:latin typeface="Verdana" panose="020B0604030504040204" pitchFamily="34" charset="0"/>
                <a:ea typeface="Verdana" panose="020B0604030504040204" pitchFamily="34" charset="0"/>
              </a:rPr>
              <a:t>Cérémonie de lancement officiel de la CPS A DIKODOUGOU le 27 juillet 2024  </a:t>
            </a:r>
            <a:endParaRPr lang="fr-FR" sz="1800" b="1" kern="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3" descr="A group of people standing in front of a banner&#10;&#10;Description automatically generated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31"/>
          <a:stretch>
            <a:fillRect/>
          </a:stretch>
        </p:blipFill>
        <p:spPr bwMode="auto">
          <a:xfrm>
            <a:off x="605814" y="2081977"/>
            <a:ext cx="3872183" cy="2694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4" descr="A person holding a baby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778" y="2081977"/>
            <a:ext cx="3976157" cy="2694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 descr="C:\Users\COMMUNICATION\Desktop\LOGO MSHP-CI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16879" y="5862320"/>
            <a:ext cx="1309935" cy="995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                    METHODOLOGIE        3/3</a:t>
            </a:r>
            <a:endParaRPr lang="en-US" dirty="0"/>
          </a:p>
        </p:txBody>
      </p:sp>
      <p:sp>
        <p:nvSpPr>
          <p:cNvPr id="6" name="ZoneTexte 5"/>
          <p:cNvSpPr txBox="1"/>
          <p:nvPr/>
        </p:nvSpPr>
        <p:spPr>
          <a:xfrm>
            <a:off x="1047750" y="1128743"/>
            <a:ext cx="504825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i="1" dirty="0">
                <a:solidFill>
                  <a:srgbClr val="002060"/>
                </a:solidFill>
                <a:latin typeface="Garamond" panose="02020404030301010803" pitchFamily="18" charset="0"/>
              </a:rPr>
              <a:t>STRATÉGIE COMMUNAUTAIRE DE DISTRIBUTION DE MÉDICAMENTS ET SURVEILLANCE DES EFFETS INDÉSIRABLES</a:t>
            </a:r>
            <a:endParaRPr lang="fr-FR" sz="1800" b="1" i="1" dirty="0">
              <a:solidFill>
                <a:srgbClr val="002060"/>
              </a:solidFill>
              <a:latin typeface="Garamond" panose="02020404030301010803" pitchFamily="18" charset="0"/>
            </a:endParaRPr>
          </a:p>
          <a:p>
            <a:r>
              <a:rPr lang="fr-FR" sz="3600" b="1" dirty="0">
                <a:solidFill>
                  <a:srgbClr val="FF0000"/>
                </a:solidFill>
              </a:rPr>
              <a:t>Stratégie:</a:t>
            </a:r>
            <a:r>
              <a:rPr lang="fr-FR" sz="36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CA" sz="3600" dirty="0">
                <a:cs typeface="Times New Roman" panose="02020603050405020304" pitchFamily="18" charset="0"/>
              </a:rPr>
              <a:t>Porte à Porte / Ménage</a:t>
            </a:r>
            <a:endParaRPr lang="fr-FR" sz="1800" b="1" i="1" dirty="0">
              <a:solidFill>
                <a:srgbClr val="002060"/>
              </a:solidFill>
              <a:latin typeface="Garamond" panose="02020404030301010803" pitchFamily="18" charset="0"/>
            </a:endParaRPr>
          </a:p>
          <a:p>
            <a:pPr marL="130810"/>
            <a:r>
              <a:rPr lang="fr-FR" sz="1800" b="1" i="1" dirty="0">
                <a:solidFill>
                  <a:srgbClr val="002060"/>
                </a:solidFill>
                <a:latin typeface="Garamond" panose="02020404030301010803" pitchFamily="18" charset="0"/>
              </a:rPr>
              <a:t>4 MOIS (CYCLES) CONSÉCUTIFS</a:t>
            </a:r>
            <a:endParaRPr lang="fr-FR" sz="1800" b="1" i="1" dirty="0">
              <a:solidFill>
                <a:srgbClr val="002060"/>
              </a:solidFill>
              <a:latin typeface="Garamond" panose="02020404030301010803" pitchFamily="18" charset="0"/>
            </a:endParaRPr>
          </a:p>
          <a:p>
            <a:pPr marL="130810"/>
            <a:r>
              <a:rPr lang="fr-FR" sz="1800" b="1" i="1" dirty="0">
                <a:solidFill>
                  <a:srgbClr val="002060"/>
                </a:solidFill>
                <a:latin typeface="Garamond" panose="02020404030301010803" pitchFamily="18" charset="0"/>
              </a:rPr>
              <a:t>3 JOURS PAR CYCLE</a:t>
            </a:r>
            <a:endParaRPr lang="fr-FR" sz="1800" b="1" i="1" dirty="0">
              <a:solidFill>
                <a:srgbClr val="002060"/>
              </a:solidFill>
              <a:latin typeface="Garamond" panose="02020404030301010803" pitchFamily="18" charset="0"/>
            </a:endParaRPr>
          </a:p>
          <a:p>
            <a:pPr marL="130810"/>
            <a:r>
              <a:rPr lang="fr-FR" sz="1800" b="1" i="1" dirty="0">
                <a:solidFill>
                  <a:srgbClr val="FF0000"/>
                </a:solidFill>
                <a:latin typeface="Garamond" panose="02020404030301010803" pitchFamily="18" charset="0"/>
              </a:rPr>
              <a:t>JOUR 1 </a:t>
            </a:r>
            <a:r>
              <a:rPr lang="fr-FR" sz="1800" b="1" i="1" dirty="0">
                <a:solidFill>
                  <a:srgbClr val="002060"/>
                </a:solidFill>
                <a:latin typeface="Garamond" panose="02020404030301010803" pitchFamily="18" charset="0"/>
              </a:rPr>
              <a:t>: ASC </a:t>
            </a:r>
            <a:r>
              <a:rPr lang="fr-FR" b="1" i="1" dirty="0">
                <a:solidFill>
                  <a:srgbClr val="002060"/>
                </a:solidFill>
                <a:latin typeface="Garamond" panose="02020404030301010803" pitchFamily="18" charset="0"/>
              </a:rPr>
              <a:t> /Administration de la SP+AQ en stratégie DOT </a:t>
            </a:r>
            <a:endParaRPr lang="fr-FR" b="1" i="1" dirty="0">
              <a:solidFill>
                <a:srgbClr val="002060"/>
              </a:solidFill>
              <a:latin typeface="Garamond" panose="02020404030301010803" pitchFamily="18" charset="0"/>
            </a:endParaRPr>
          </a:p>
          <a:p>
            <a:pPr marL="130810"/>
            <a:r>
              <a:rPr lang="fr-FR" sz="1800" b="1" i="1" dirty="0">
                <a:solidFill>
                  <a:srgbClr val="FF0000"/>
                </a:solidFill>
                <a:latin typeface="Garamond" panose="02020404030301010803" pitchFamily="18" charset="0"/>
              </a:rPr>
              <a:t>JOURS 2 ET 3  </a:t>
            </a:r>
            <a:r>
              <a:rPr lang="fr-FR" b="1" i="1" dirty="0">
                <a:solidFill>
                  <a:srgbClr val="002060"/>
                </a:solidFill>
                <a:latin typeface="Garamond" panose="02020404030301010803" pitchFamily="18" charset="0"/>
              </a:rPr>
              <a:t>:</a:t>
            </a:r>
            <a:r>
              <a:rPr lang="fr-FR" sz="1800" b="1" i="1" dirty="0">
                <a:solidFill>
                  <a:srgbClr val="002060"/>
                </a:solidFill>
                <a:latin typeface="Garamond" panose="02020404030301010803" pitchFamily="18" charset="0"/>
              </a:rPr>
              <a:t>MÈRES </a:t>
            </a:r>
            <a:r>
              <a:rPr lang="fr-FR" b="1" i="1" dirty="0">
                <a:solidFill>
                  <a:srgbClr val="002060"/>
                </a:solidFill>
                <a:latin typeface="Garamond" panose="02020404030301010803" pitchFamily="18" charset="0"/>
              </a:rPr>
              <a:t>/</a:t>
            </a:r>
            <a:r>
              <a:rPr lang="fr-FR" sz="1800" b="1" i="1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lang="fr-FR" sz="1800" b="1" i="1" dirty="0" err="1">
                <a:solidFill>
                  <a:srgbClr val="002060"/>
                </a:solidFill>
                <a:latin typeface="Garamond" panose="02020404030301010803" pitchFamily="18" charset="0"/>
              </a:rPr>
              <a:t>Admisnitration</a:t>
            </a:r>
            <a:r>
              <a:rPr lang="fr-FR" sz="1800" b="1" i="1" dirty="0">
                <a:solidFill>
                  <a:srgbClr val="002060"/>
                </a:solidFill>
                <a:latin typeface="Garamond" panose="02020404030301010803" pitchFamily="18" charset="0"/>
              </a:rPr>
              <a:t> de SP+AQ </a:t>
            </a:r>
            <a:endParaRPr lang="fr-FR" sz="1800" b="1" i="1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  <p:pic>
        <p:nvPicPr>
          <p:cNvPr id="8" name="Image 7"/>
          <p:cNvPicPr/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41237" y="1301493"/>
            <a:ext cx="4425355" cy="3970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 descr="C:\Users\COMMUNICATION\Desktop\LOGO MSHP-CI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4743" y="5879805"/>
            <a:ext cx="1347329" cy="978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ptos Narrow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ptos Narrow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ptos Narrow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3872</Words>
  <Application>WPS Presentation</Application>
  <PresentationFormat>Grand écran</PresentationFormat>
  <Paragraphs>137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20</vt:i4>
      </vt:variant>
    </vt:vector>
  </HeadingPairs>
  <TitlesOfParts>
    <vt:vector size="37" baseType="lpstr">
      <vt:lpstr>Arial</vt:lpstr>
      <vt:lpstr>SimSun</vt:lpstr>
      <vt:lpstr>Wingdings</vt:lpstr>
      <vt:lpstr>Verdana</vt:lpstr>
      <vt:lpstr>Times New Roman</vt:lpstr>
      <vt:lpstr>Arial Black</vt:lpstr>
      <vt:lpstr>Arial</vt:lpstr>
      <vt:lpstr>Calibri Light</vt:lpstr>
      <vt:lpstr>Abadi MT Condensed Extra Bold</vt:lpstr>
      <vt:lpstr>Segoe Print</vt:lpstr>
      <vt:lpstr>Calibri</vt:lpstr>
      <vt:lpstr>Garamond</vt:lpstr>
      <vt:lpstr>Microsoft YaHei</vt:lpstr>
      <vt:lpstr>Arial Unicode MS</vt:lpstr>
      <vt:lpstr>Tw Cen MT</vt:lpstr>
      <vt:lpstr>Office Theme</vt:lpstr>
      <vt:lpstr>Custom Design</vt:lpstr>
      <vt:lpstr>COTE D’IVOIRE          </vt:lpstr>
      <vt:lpstr>                            PLAN</vt:lpstr>
      <vt:lpstr>                        CONTEXTE            1/2</vt:lpstr>
      <vt:lpstr>                           CONTEXTE           2/2</vt:lpstr>
      <vt:lpstr>  OBJECTIFS DE LA CAMPAGNE CPS</vt:lpstr>
      <vt:lpstr>CARTOGRAPHIES DES DISTRICTS DE MISE EN ŒUVRE CPS</vt:lpstr>
      <vt:lpstr>                  METHODOLOGIE      1/3</vt:lpstr>
      <vt:lpstr>                   METHODOLOGIE  2/3</vt:lpstr>
      <vt:lpstr>                     METHODOLOGIE        3/3</vt:lpstr>
      <vt:lpstr>PowerPoint 演示文稿</vt:lpstr>
      <vt:lpstr>                     RESULTATS    1/4</vt:lpstr>
      <vt:lpstr>                       RESULTATS              2/4</vt:lpstr>
      <vt:lpstr>                          RESULTATS          3/4</vt:lpstr>
      <vt:lpstr>                         RESULTATS              4/4</vt:lpstr>
      <vt:lpstr>GESTION DES EFFETS INDESIRABLES</vt:lpstr>
      <vt:lpstr>                    POINTS FORTS                  1/2</vt:lpstr>
      <vt:lpstr>                       POINTS FORTS                    2/2</vt:lpstr>
      <vt:lpstr>                             ENSEIGNEMENTS TIRES</vt:lpstr>
      <vt:lpstr>                       DEFIS</vt:lpstr>
      <vt:lpstr>                         MERCI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Abena Poku-Awuku</dc:creator>
  <cp:lastModifiedBy>flex 5 i5</cp:lastModifiedBy>
  <cp:revision>42</cp:revision>
  <dcterms:created xsi:type="dcterms:W3CDTF">2023-03-09T12:42:00Z</dcterms:created>
  <dcterms:modified xsi:type="dcterms:W3CDTF">2025-03-04T09:10:30Z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281874D8BB4244CAB9459C3DDD14CA4C_13</vt:lpwstr>
  </property>
  <property fmtid="{D5CDD505-2E9C-101B-9397-08002B2CF9AE}" pid="3" name="KSOProductBuildVer">
    <vt:lpwstr>2057-12.2.0.20341</vt:lpwstr>
  </property>
</Properties>
</file>