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3"/>
    <p:sldMasterId id="2147483654" r:id="rId4"/>
    <p:sldMasterId id="2147483657" r:id="rId5"/>
    <p:sldMasterId id="2147483659" r:id="rId6"/>
    <p:sldMasterId id="2147483661" r:id="rId7"/>
    <p:sldMasterId id="2147483669" r:id="rId8"/>
  </p:sldMasterIdLst>
  <p:notesMasterIdLst>
    <p:notesMasterId r:id="rId12"/>
  </p:notesMasterIdLst>
  <p:sldIdLst>
    <p:sldId id="16768305" r:id="rId9"/>
    <p:sldId id="16768304" r:id="rId10"/>
    <p:sldId id="421" r:id="rId11"/>
    <p:sldId id="16775177" r:id="rId13"/>
    <p:sldId id="16775182" r:id="rId14"/>
    <p:sldId id="1620" r:id="rId15"/>
    <p:sldId id="16775204" r:id="rId16"/>
    <p:sldId id="448" r:id="rId17"/>
    <p:sldId id="457" r:id="rId18"/>
    <p:sldId id="562" r:id="rId19"/>
    <p:sldId id="16775184" r:id="rId20"/>
    <p:sldId id="16775185" r:id="rId21"/>
    <p:sldId id="16775186" r:id="rId22"/>
    <p:sldId id="579" r:id="rId23"/>
    <p:sldId id="16775208" r:id="rId24"/>
    <p:sldId id="16775194" r:id="rId25"/>
    <p:sldId id="16775193" r:id="rId26"/>
    <p:sldId id="16775187" r:id="rId27"/>
    <p:sldId id="648" r:id="rId28"/>
    <p:sldId id="16775188" r:id="rId29"/>
    <p:sldId id="647" r:id="rId30"/>
    <p:sldId id="649" r:id="rId31"/>
    <p:sldId id="16768301" r:id="rId32"/>
    <p:sldId id="577" r:id="rId33"/>
    <p:sldId id="636" r:id="rId34"/>
    <p:sldId id="16775209" r:id="rId35"/>
    <p:sldId id="446" r:id="rId36"/>
    <p:sldId id="16775205" r:id="rId37"/>
    <p:sldId id="528" r:id="rId38"/>
    <p:sldId id="1564" r:id="rId39"/>
    <p:sldId id="1568" r:id="rId40"/>
    <p:sldId id="16775176" r:id="rId41"/>
    <p:sldId id="16775201" r:id="rId42"/>
    <p:sldId id="1524" r:id="rId43"/>
    <p:sldId id="1608" r:id="rId44"/>
    <p:sldId id="16775191" r:id="rId45"/>
    <p:sldId id="1614" r:id="rId46"/>
    <p:sldId id="16775196" r:id="rId47"/>
    <p:sldId id="1643" r:id="rId48"/>
    <p:sldId id="1615" r:id="rId49"/>
    <p:sldId id="16775206" r:id="rId50"/>
    <p:sldId id="262" r:id="rId51"/>
    <p:sldId id="261" r:id="rId52"/>
    <p:sldId id="16768302" r:id="rId53"/>
    <p:sldId id="16775202" r:id="rId54"/>
    <p:sldId id="16775200" r:id="rId55"/>
    <p:sldId id="16775199" r:id="rId56"/>
    <p:sldId id="259" r:id="rId57"/>
    <p:sldId id="16775207" r:id="rId58"/>
    <p:sldId id="16768306" r:id="rId59"/>
    <p:sldId id="16775197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Key principles" id="{5E6D7E25-2F34-40EE-8141-8A387E858229}">
          <p14:sldIdLst>
            <p14:sldId id="16768305"/>
            <p14:sldId id="16768304"/>
            <p14:sldId id="421"/>
            <p14:sldId id="16775177"/>
            <p14:sldId id="16775182"/>
            <p14:sldId id="1620"/>
          </p14:sldIdLst>
        </p14:section>
        <p14:section name="SMC-IMPACT" id="{71057C5B-F772-434C-927F-2C03A652E89E}">
          <p14:sldIdLst>
            <p14:sldId id="16775204"/>
            <p14:sldId id="448"/>
            <p14:sldId id="457"/>
            <p14:sldId id="562"/>
            <p14:sldId id="16775184"/>
            <p14:sldId id="16775185"/>
            <p14:sldId id="16775186"/>
            <p14:sldId id="579"/>
            <p14:sldId id="16775208"/>
            <p14:sldId id="16775194"/>
            <p14:sldId id="16775193"/>
            <p14:sldId id="16775187"/>
            <p14:sldId id="648"/>
            <p14:sldId id="16775188"/>
            <p14:sldId id="647"/>
            <p14:sldId id="649"/>
            <p14:sldId id="16768301"/>
            <p14:sldId id="577"/>
            <p14:sldId id="636"/>
            <p14:sldId id="16775209"/>
            <p14:sldId id="446"/>
          </p14:sldIdLst>
        </p14:section>
        <p14:section name="Plus Project" id="{6258C1E4-5224-4DA8-A26D-C0CD1D84E41B}">
          <p14:sldIdLst>
            <p14:sldId id="16775205"/>
            <p14:sldId id="528"/>
            <p14:sldId id="1564"/>
            <p14:sldId id="1568"/>
            <p14:sldId id="16775176"/>
            <p14:sldId id="16775201"/>
            <p14:sldId id="1524"/>
            <p14:sldId id="1608"/>
            <p14:sldId id="16775191"/>
            <p14:sldId id="1614"/>
            <p14:sldId id="16775196"/>
            <p14:sldId id="1643"/>
            <p14:sldId id="1615"/>
          </p14:sldIdLst>
        </p14:section>
        <p14:section name="OPT-MVAC" id="{49E96D75-6DB2-4DFA-9AC4-4F97A06A2422}">
          <p14:sldIdLst>
            <p14:sldId id="16775206"/>
            <p14:sldId id="262"/>
            <p14:sldId id="261"/>
            <p14:sldId id="16768302"/>
            <p14:sldId id="16775202"/>
            <p14:sldId id="16775200"/>
            <p14:sldId id="16775199"/>
            <p14:sldId id="259"/>
          </p14:sldIdLst>
        </p14:section>
        <p14:section name="Conclusions" id="{363BB20A-6895-432C-AD6F-827C85740129}">
          <p14:sldIdLst>
            <p14:sldId id="16775207"/>
            <p14:sldId id="16768306"/>
            <p14:sldId id="1677519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7330"/>
    <a:srgbClr val="00ADC6"/>
    <a:srgbClr val="0D5257"/>
    <a:srgbClr val="459321"/>
    <a:srgbClr val="E95B0C"/>
    <a:srgbClr val="445887"/>
    <a:srgbClr val="00AD9E"/>
    <a:srgbClr val="CEE4BE"/>
    <a:srgbClr val="D66B2A"/>
    <a:srgbClr val="EE9E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47" autoAdjust="0"/>
    <p:restoredTop sz="87324" autoAdjust="0"/>
  </p:normalViewPr>
  <p:slideViewPr>
    <p:cSldViewPr snapToGrid="0">
      <p:cViewPr varScale="1">
        <p:scale>
          <a:sx n="39" d="100"/>
          <a:sy n="39" d="100"/>
        </p:scale>
        <p:origin x="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3" Type="http://schemas.openxmlformats.org/officeDocument/2006/relationships/tableStyles" Target="tableStyles.xml"/><Relationship Id="rId62" Type="http://schemas.openxmlformats.org/officeDocument/2006/relationships/viewProps" Target="viewProps.xml"/><Relationship Id="rId61" Type="http://schemas.openxmlformats.org/officeDocument/2006/relationships/presProps" Target="presProps.xml"/><Relationship Id="rId60" Type="http://schemas.openxmlformats.org/officeDocument/2006/relationships/slide" Target="slides/slide51.xml"/><Relationship Id="rId6" Type="http://schemas.openxmlformats.org/officeDocument/2006/relationships/slideMaster" Target="slideMasters/slideMaster5.xml"/><Relationship Id="rId59" Type="http://schemas.openxmlformats.org/officeDocument/2006/relationships/slide" Target="slides/slide50.xml"/><Relationship Id="rId58" Type="http://schemas.openxmlformats.org/officeDocument/2006/relationships/slide" Target="slides/slide49.xml"/><Relationship Id="rId57" Type="http://schemas.openxmlformats.org/officeDocument/2006/relationships/slide" Target="slides/slide48.xml"/><Relationship Id="rId56" Type="http://schemas.openxmlformats.org/officeDocument/2006/relationships/slide" Target="slides/slide47.xml"/><Relationship Id="rId55" Type="http://schemas.openxmlformats.org/officeDocument/2006/relationships/slide" Target="slides/slide46.xml"/><Relationship Id="rId54" Type="http://schemas.openxmlformats.org/officeDocument/2006/relationships/slide" Target="slides/slide45.xml"/><Relationship Id="rId53" Type="http://schemas.openxmlformats.org/officeDocument/2006/relationships/slide" Target="slides/slide44.xml"/><Relationship Id="rId52" Type="http://schemas.openxmlformats.org/officeDocument/2006/relationships/slide" Target="slides/slide43.xml"/><Relationship Id="rId51" Type="http://schemas.openxmlformats.org/officeDocument/2006/relationships/slide" Target="slides/slide42.xml"/><Relationship Id="rId50" Type="http://schemas.openxmlformats.org/officeDocument/2006/relationships/slide" Target="slides/slide41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40.xml"/><Relationship Id="rId48" Type="http://schemas.openxmlformats.org/officeDocument/2006/relationships/slide" Target="slides/slide39.xml"/><Relationship Id="rId47" Type="http://schemas.openxmlformats.org/officeDocument/2006/relationships/slide" Target="slides/slide38.xml"/><Relationship Id="rId46" Type="http://schemas.openxmlformats.org/officeDocument/2006/relationships/slide" Target="slides/slide37.xml"/><Relationship Id="rId45" Type="http://schemas.openxmlformats.org/officeDocument/2006/relationships/slide" Target="slides/slide36.xml"/><Relationship Id="rId44" Type="http://schemas.openxmlformats.org/officeDocument/2006/relationships/slide" Target="slides/slide35.xml"/><Relationship Id="rId43" Type="http://schemas.openxmlformats.org/officeDocument/2006/relationships/slide" Target="slides/slide34.xml"/><Relationship Id="rId42" Type="http://schemas.openxmlformats.org/officeDocument/2006/relationships/slide" Target="slides/slide33.xml"/><Relationship Id="rId41" Type="http://schemas.openxmlformats.org/officeDocument/2006/relationships/slide" Target="slides/slide32.xml"/><Relationship Id="rId40" Type="http://schemas.openxmlformats.org/officeDocument/2006/relationships/slide" Target="slides/slide31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0.xml"/><Relationship Id="rId38" Type="http://schemas.openxmlformats.org/officeDocument/2006/relationships/slide" Target="slides/slide29.xml"/><Relationship Id="rId37" Type="http://schemas.openxmlformats.org/officeDocument/2006/relationships/slide" Target="slides/slide28.xml"/><Relationship Id="rId36" Type="http://schemas.openxmlformats.org/officeDocument/2006/relationships/slide" Target="slides/slide27.xml"/><Relationship Id="rId35" Type="http://schemas.openxmlformats.org/officeDocument/2006/relationships/slide" Target="slides/slide26.xml"/><Relationship Id="rId34" Type="http://schemas.openxmlformats.org/officeDocument/2006/relationships/slide" Target="slides/slide25.xml"/><Relationship Id="rId33" Type="http://schemas.openxmlformats.org/officeDocument/2006/relationships/slide" Target="slides/slide24.xml"/><Relationship Id="rId32" Type="http://schemas.openxmlformats.org/officeDocument/2006/relationships/slide" Target="slides/slide23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42DCC-16AC-415A-9AB2-0D18FED6A031}" type="datetimeFigureOut">
              <a:rPr lang="en-GB" smtClean="0"/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72A305-67EF-413E-B1EB-4B21A96C718D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4" Type="http://schemas.openxmlformats.org/officeDocument/2006/relationships/hyperlink" Target="https://nam11.safelinks.protection.outlook.com/?url=https%3A%2F%2Fwww.thelancet.com%2Fjournals%2Flanglo%2Farticle%2FPIIS2214-109X(20)30475-7%2Ffulltext&amp;data=05%7C02%7Cceddis%40psi.org%7C5b3a9d763de4491bb10d08dd031bdb0b%7Ccd9cb8ece621472a979a549ab5ba2470%7C0%7C0%7C638670140419911600%7CUnknown%7CTWFpbGZsb3d8eyJFbXB0eU1hcGkiOnRydWUsIlYiOiIwLjAuMDAwMCIsIlAiOiJXaW4zMiIsIkFOIjoiTWFpbCIsIldUIjoyfQ%3D%3D%7C0%7C%7C%7C&amp;sdata=u7GHBlS7buvFoZOlGbwFtN3n6AGBI%2B%2Brsi6l%2BXl%2FsXw%3D&amp;reserved=0" TargetMode="External"/><Relationship Id="rId3" Type="http://schemas.openxmlformats.org/officeDocument/2006/relationships/hyperlink" Target="https://bmchealthservres.biomedcentral.com/articles/10.1186/1472-6963-8-165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28938" y="850900"/>
            <a:ext cx="4087812" cy="2300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26AC2-A00D-4B49-B3BA-F9F4FB6B5747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D0686-F16C-4634-B61B-0CDA1E67D7ED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Figures updated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D0686-F16C-4634-B61B-0CDA1E67D7ED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Figures updated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D0686-F16C-4634-B61B-0CDA1E67D7ED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Figures updated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D0686-F16C-4634-B61B-0CDA1E67D7ED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D0686-F16C-4634-B61B-0CDA1E67D7ED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Figures </a:t>
            </a:r>
            <a:r>
              <a:rPr lang="fr-FR" dirty="0" err="1"/>
              <a:t>updated</a:t>
            </a:r>
            <a:r>
              <a:rPr lang="fr-FR" dirty="0"/>
              <a:t>.</a:t>
            </a:r>
            <a:endParaRPr lang="fr-FR" dirty="0"/>
          </a:p>
          <a:p>
            <a:r>
              <a:rPr lang="fr-FR" dirty="0"/>
              <a:t>GDP per capita (2022 US$) [Source: </a:t>
            </a:r>
            <a:r>
              <a:rPr lang="en-US" dirty="0"/>
              <a:t>World Bank (https://databank.worldbank.org/indicator/NY.GDP.PCAP.CD/1ff4a498/Popular-Indicators)]</a:t>
            </a:r>
            <a:r>
              <a:rPr lang="fr-FR" dirty="0"/>
              <a:t>:</a:t>
            </a:r>
            <a:endParaRPr lang="fr-FR" dirty="0"/>
          </a:p>
          <a:p>
            <a:pPr marL="171450" indent="-171450">
              <a:buFontTx/>
              <a:buChar char="-"/>
            </a:pPr>
            <a:r>
              <a:rPr lang="fr-FR" dirty="0" err="1"/>
              <a:t>Guinea</a:t>
            </a:r>
            <a:r>
              <a:rPr lang="fr-FR" dirty="0"/>
              <a:t>: $1416.6</a:t>
            </a:r>
            <a:endParaRPr lang="fr-FR" dirty="0"/>
          </a:p>
          <a:p>
            <a:pPr marL="171450" indent="-171450">
              <a:buFontTx/>
              <a:buChar char="-"/>
            </a:pPr>
            <a:r>
              <a:rPr lang="fr-FR" dirty="0"/>
              <a:t>Mali: $814</a:t>
            </a:r>
            <a:endParaRPr lang="fr-FR" dirty="0"/>
          </a:p>
          <a:p>
            <a:pPr marL="171450" indent="-171450">
              <a:buFontTx/>
              <a:buChar char="-"/>
            </a:pPr>
            <a:r>
              <a:rPr lang="fr-FR" dirty="0"/>
              <a:t>Niger: $610</a:t>
            </a:r>
            <a:endParaRPr lang="fr-FR" dirty="0"/>
          </a:p>
          <a:p>
            <a:pPr marL="0" indent="0">
              <a:buFontTx/>
              <a:buNone/>
            </a:pPr>
            <a:r>
              <a:rPr lang="fr-FR" dirty="0"/>
              <a:t>Low-high CE </a:t>
            </a:r>
            <a:r>
              <a:rPr lang="fr-FR" dirty="0" err="1"/>
              <a:t>thresholds</a:t>
            </a:r>
            <a:r>
              <a:rPr lang="fr-FR" dirty="0"/>
              <a:t> (% GDP per capita) [Source: </a:t>
            </a:r>
            <a:r>
              <a:rPr lang="fr-FR" dirty="0" err="1"/>
              <a:t>Ochalek</a:t>
            </a:r>
            <a:r>
              <a:rPr lang="fr-FR" dirty="0"/>
              <a:t> et al 2018]:</a:t>
            </a:r>
            <a:endParaRPr lang="fr-FR" dirty="0"/>
          </a:p>
          <a:p>
            <a:pPr marL="171450" indent="-171450">
              <a:buFontTx/>
              <a:buChar char="-"/>
            </a:pPr>
            <a:r>
              <a:rPr lang="fr-FR" dirty="0" err="1"/>
              <a:t>Guinea</a:t>
            </a:r>
            <a:r>
              <a:rPr lang="fr-FR" dirty="0"/>
              <a:t>: 21-27%</a:t>
            </a:r>
            <a:endParaRPr lang="fr-FR" dirty="0"/>
          </a:p>
          <a:p>
            <a:pPr marL="171450" indent="-171450">
              <a:buFontTx/>
              <a:buChar char="-"/>
            </a:pPr>
            <a:r>
              <a:rPr lang="fr-FR" dirty="0"/>
              <a:t>Mali: 10-13%</a:t>
            </a:r>
            <a:endParaRPr lang="fr-FR" dirty="0"/>
          </a:p>
          <a:p>
            <a:pPr marL="171450" indent="-171450">
              <a:buFontTx/>
              <a:buChar char="-"/>
            </a:pPr>
            <a:r>
              <a:rPr lang="fr-FR" dirty="0"/>
              <a:t>Niger: 25-33%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D0686-F16C-4634-B61B-0CDA1E67D7ED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Figures </a:t>
            </a:r>
            <a:r>
              <a:rPr lang="fr-FR" dirty="0" err="1"/>
              <a:t>updated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D0686-F16C-4634-B61B-0CDA1E67D7ED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Figures </a:t>
            </a:r>
            <a:r>
              <a:rPr lang="fr-FR" dirty="0" err="1"/>
              <a:t>updated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D0686-F16C-4634-B61B-0CDA1E67D7ED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Additional</a:t>
            </a:r>
            <a:r>
              <a:rPr lang="fr-FR" dirty="0"/>
              <a:t> slide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D0686-F16C-4634-B61B-0CDA1E67D7ED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D0686-F16C-4634-B61B-0CDA1E67D7ED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2A305-67EF-413E-B1EB-4B21A96C718D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D0686-F16C-4634-B61B-0CDA1E67D7ED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E05014-88D3-478E-9D7E-6E023F273328}" type="slidenum">
              <a:rPr lang="fr-FR" altLang="en-US" smtClean="0"/>
            </a:fld>
            <a:endParaRPr lang="fr-FR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err="1"/>
              <a:t>Estimates</a:t>
            </a:r>
            <a:r>
              <a:rPr lang="fr-FR"/>
              <a:t> of cases </a:t>
            </a:r>
            <a:r>
              <a:rPr lang="fr-FR" err="1"/>
              <a:t>with</a:t>
            </a:r>
            <a:r>
              <a:rPr lang="fr-FR"/>
              <a:t>/</a:t>
            </a:r>
            <a:r>
              <a:rPr lang="fr-FR" err="1"/>
              <a:t>without</a:t>
            </a:r>
            <a:r>
              <a:rPr lang="fr-FR"/>
              <a:t> SMC are </a:t>
            </a:r>
            <a:r>
              <a:rPr lang="fr-FR" err="1"/>
              <a:t>relatively</a:t>
            </a:r>
            <a:r>
              <a:rPr lang="fr-FR"/>
              <a:t> reliable (I </a:t>
            </a:r>
            <a:r>
              <a:rPr lang="fr-FR" err="1"/>
              <a:t>think</a:t>
            </a:r>
            <a:r>
              <a:rPr lang="fr-FR"/>
              <a:t>?): DHIS2 data on cases </a:t>
            </a:r>
            <a:r>
              <a:rPr lang="fr-FR" err="1"/>
              <a:t>with</a:t>
            </a:r>
            <a:r>
              <a:rPr lang="fr-FR"/>
              <a:t> SMC; good data on SMC </a:t>
            </a:r>
            <a:r>
              <a:rPr lang="fr-FR" err="1"/>
              <a:t>efficacy</a:t>
            </a:r>
            <a:r>
              <a:rPr lang="fr-FR"/>
              <a:t> to </a:t>
            </a:r>
            <a:r>
              <a:rPr lang="fr-FR" err="1"/>
              <a:t>estimate</a:t>
            </a:r>
            <a:r>
              <a:rPr lang="fr-FR"/>
              <a:t> cases </a:t>
            </a:r>
            <a:r>
              <a:rPr lang="fr-FR" err="1"/>
              <a:t>averted</a:t>
            </a:r>
            <a:r>
              <a:rPr lang="fr-FR"/>
              <a:t> by SMC. But </a:t>
            </a:r>
            <a:r>
              <a:rPr lang="fr-FR" err="1"/>
              <a:t>DALYs</a:t>
            </a:r>
            <a:r>
              <a:rPr lang="fr-FR"/>
              <a:t> (and </a:t>
            </a:r>
            <a:r>
              <a:rPr lang="fr-FR" err="1"/>
              <a:t>health</a:t>
            </a:r>
            <a:r>
              <a:rPr lang="fr-FR"/>
              <a:t> service </a:t>
            </a:r>
            <a:r>
              <a:rPr lang="fr-FR" err="1"/>
              <a:t>costs</a:t>
            </a:r>
            <a:r>
              <a:rPr lang="fr-FR"/>
              <a:t>) are </a:t>
            </a:r>
            <a:r>
              <a:rPr lang="fr-FR" err="1"/>
              <a:t>very</a:t>
            </a:r>
            <a:r>
              <a:rPr lang="fr-FR"/>
              <a:t> sensitive to </a:t>
            </a:r>
            <a:r>
              <a:rPr lang="fr-FR" err="1"/>
              <a:t>assumptions</a:t>
            </a:r>
            <a:r>
              <a:rPr lang="fr-FR"/>
              <a:t> of progression to </a:t>
            </a:r>
            <a:r>
              <a:rPr lang="fr-FR" err="1"/>
              <a:t>severe</a:t>
            </a:r>
            <a:r>
              <a:rPr lang="fr-FR"/>
              <a:t> malaria and </a:t>
            </a:r>
            <a:r>
              <a:rPr lang="fr-FR" err="1"/>
              <a:t>death</a:t>
            </a:r>
            <a:r>
              <a:rPr lang="fr-FR"/>
              <a:t>; reliable data on </a:t>
            </a:r>
            <a:r>
              <a:rPr lang="fr-FR" err="1"/>
              <a:t>these</a:t>
            </a:r>
            <a:r>
              <a:rPr lang="fr-FR"/>
              <a:t> </a:t>
            </a:r>
            <a:r>
              <a:rPr lang="fr-FR" err="1"/>
              <a:t>parameters</a:t>
            </a:r>
            <a:r>
              <a:rPr lang="fr-FR"/>
              <a:t> are </a:t>
            </a:r>
            <a:r>
              <a:rPr lang="fr-FR" err="1"/>
              <a:t>limited</a:t>
            </a:r>
            <a:r>
              <a:rPr lang="fr-FR"/>
              <a:t>, </a:t>
            </a:r>
            <a:r>
              <a:rPr lang="fr-FR" err="1"/>
              <a:t>particularly</a:t>
            </a:r>
            <a:r>
              <a:rPr lang="fr-FR"/>
              <a:t> at </a:t>
            </a:r>
            <a:r>
              <a:rPr lang="fr-FR" err="1"/>
              <a:t>this</a:t>
            </a:r>
            <a:r>
              <a:rPr lang="fr-FR"/>
              <a:t> </a:t>
            </a:r>
            <a:r>
              <a:rPr lang="fr-FR" err="1"/>
              <a:t>geographic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.</a:t>
            </a:r>
            <a:endParaRPr lang="fr-FR"/>
          </a:p>
          <a:p>
            <a:endParaRPr lang="fr-FR"/>
          </a:p>
          <a:p>
            <a:r>
              <a:rPr lang="fr-FR"/>
              <a:t>Our </a:t>
            </a:r>
            <a:r>
              <a:rPr lang="fr-FR" err="1"/>
              <a:t>assumptions</a:t>
            </a:r>
            <a:r>
              <a:rPr lang="fr-FR"/>
              <a:t> (for </a:t>
            </a:r>
            <a:r>
              <a:rPr lang="fr-FR" err="1"/>
              <a:t>children</a:t>
            </a:r>
            <a:r>
              <a:rPr lang="fr-FR"/>
              <a:t> &lt;5y) are </a:t>
            </a:r>
            <a:r>
              <a:rPr lang="fr-FR" err="1"/>
              <a:t>taken</a:t>
            </a:r>
            <a:r>
              <a:rPr lang="fr-FR"/>
              <a:t> </a:t>
            </a:r>
            <a:r>
              <a:rPr lang="fr-FR" err="1"/>
              <a:t>from</a:t>
            </a:r>
            <a:r>
              <a:rPr lang="fr-FR"/>
              <a:t> </a:t>
            </a:r>
            <a:r>
              <a:rPr lang="fr-FR" err="1"/>
              <a:t>analysis</a:t>
            </a:r>
            <a:r>
              <a:rPr lang="fr-FR"/>
              <a:t> Matt Cairns </a:t>
            </a:r>
            <a:r>
              <a:rPr lang="fr-FR" err="1"/>
              <a:t>did</a:t>
            </a:r>
            <a:r>
              <a:rPr lang="fr-FR"/>
              <a:t>, </a:t>
            </a:r>
            <a:r>
              <a:rPr lang="fr-FR" err="1"/>
              <a:t>published</a:t>
            </a:r>
            <a:r>
              <a:rPr lang="fr-FR"/>
              <a:t> (I </a:t>
            </a:r>
            <a:r>
              <a:rPr lang="fr-FR" err="1"/>
              <a:t>think</a:t>
            </a:r>
            <a:r>
              <a:rPr lang="fr-FR"/>
              <a:t>) in </a:t>
            </a:r>
            <a:r>
              <a:rPr lang="en-US"/>
              <a:t>Gilmartin C et al. Seasonal malaria chemoprevention in the Sahel subregion of Africa: a cost-effectiveness and cost-savings analysis. Lancet Glob Health 2021; 9(2): e199-e208. I used 2016 country-level estimates (Guinea, Mali, Niger) of cases, severe cases, and deaths (per month) to calculate the % progression to severe, and CFR of a severe case:</a:t>
            </a:r>
            <a:endParaRPr lang="fr-FR"/>
          </a:p>
          <a:p>
            <a:pPr marL="171450" indent="-171450">
              <a:buFontTx/>
              <a:buChar char="-"/>
            </a:pPr>
            <a:r>
              <a:rPr lang="fr-FR"/>
              <a:t>% progression </a:t>
            </a:r>
            <a:r>
              <a:rPr lang="fr-FR" err="1"/>
              <a:t>from</a:t>
            </a:r>
            <a:r>
              <a:rPr lang="fr-FR"/>
              <a:t> </a:t>
            </a:r>
            <a:r>
              <a:rPr lang="fr-FR" err="1"/>
              <a:t>uncomplicated</a:t>
            </a:r>
            <a:r>
              <a:rPr lang="fr-FR"/>
              <a:t> to </a:t>
            </a:r>
            <a:r>
              <a:rPr lang="fr-FR" err="1"/>
              <a:t>severe</a:t>
            </a:r>
            <a:r>
              <a:rPr lang="fr-FR"/>
              <a:t>: </a:t>
            </a:r>
            <a:r>
              <a:rPr lang="fr-FR" err="1"/>
              <a:t>Guinea</a:t>
            </a:r>
            <a:r>
              <a:rPr lang="fr-FR"/>
              <a:t> 2.1%, Mali 2.4%, Niger 2.3%.</a:t>
            </a:r>
            <a:endParaRPr lang="fr-FR"/>
          </a:p>
          <a:p>
            <a:pPr marL="171450" indent="-171450">
              <a:buFontTx/>
              <a:buChar char="-"/>
            </a:pPr>
            <a:r>
              <a:rPr lang="fr-FR"/>
              <a:t>CFR of </a:t>
            </a:r>
            <a:r>
              <a:rPr lang="fr-FR" err="1"/>
              <a:t>severe</a:t>
            </a:r>
            <a:r>
              <a:rPr lang="fr-FR"/>
              <a:t> cases: 22.4% (all 3 countries/districts).</a:t>
            </a:r>
            <a:endParaRPr lang="fr-FR"/>
          </a:p>
          <a:p>
            <a:endParaRPr lang="fr-FR"/>
          </a:p>
          <a:p>
            <a:r>
              <a:rPr lang="fr-FR"/>
              <a:t>For the </a:t>
            </a:r>
            <a:r>
              <a:rPr lang="fr-FR" err="1"/>
              <a:t>under</a:t>
            </a:r>
            <a:r>
              <a:rPr lang="fr-FR"/>
              <a:t> 10y </a:t>
            </a:r>
            <a:r>
              <a:rPr lang="fr-FR" err="1"/>
              <a:t>analysis</a:t>
            </a:r>
            <a:r>
              <a:rPr lang="fr-FR"/>
              <a:t> (</a:t>
            </a:r>
            <a:r>
              <a:rPr lang="fr-FR" err="1"/>
              <a:t>later</a:t>
            </a:r>
            <a:r>
              <a:rPr lang="fr-FR"/>
              <a:t> slides), I </a:t>
            </a:r>
            <a:r>
              <a:rPr lang="fr-FR" err="1"/>
              <a:t>just</a:t>
            </a:r>
            <a:r>
              <a:rPr lang="fr-FR"/>
              <a:t> </a:t>
            </a:r>
            <a:r>
              <a:rPr lang="fr-FR" err="1"/>
              <a:t>assumed</a:t>
            </a:r>
            <a:r>
              <a:rPr lang="fr-FR"/>
              <a:t> (for </a:t>
            </a:r>
            <a:r>
              <a:rPr lang="fr-FR" err="1"/>
              <a:t>now</a:t>
            </a:r>
            <a:r>
              <a:rPr lang="fr-FR"/>
              <a:t>) a CFR for </a:t>
            </a:r>
            <a:r>
              <a:rPr lang="fr-FR" err="1"/>
              <a:t>severe</a:t>
            </a:r>
            <a:r>
              <a:rPr lang="fr-FR"/>
              <a:t> malaria in </a:t>
            </a:r>
            <a:r>
              <a:rPr lang="fr-FR" err="1"/>
              <a:t>children</a:t>
            </a:r>
            <a:r>
              <a:rPr lang="fr-FR"/>
              <a:t> 5-9y of 10% (</a:t>
            </a:r>
            <a:r>
              <a:rPr lang="fr-FR" err="1"/>
              <a:t>rather</a:t>
            </a:r>
            <a:r>
              <a:rPr lang="fr-FR"/>
              <a:t> </a:t>
            </a:r>
            <a:r>
              <a:rPr lang="fr-FR" err="1"/>
              <a:t>than</a:t>
            </a:r>
            <a:r>
              <a:rPr lang="fr-FR"/>
              <a:t> 22.4%); I </a:t>
            </a:r>
            <a:r>
              <a:rPr lang="fr-FR" err="1"/>
              <a:t>assumed</a:t>
            </a:r>
            <a:r>
              <a:rPr lang="fr-FR"/>
              <a:t> the progression to </a:t>
            </a:r>
            <a:r>
              <a:rPr lang="fr-FR" err="1"/>
              <a:t>severe</a:t>
            </a:r>
            <a:r>
              <a:rPr lang="fr-FR"/>
              <a:t> </a:t>
            </a:r>
            <a:r>
              <a:rPr lang="fr-FR" err="1"/>
              <a:t>would</a:t>
            </a:r>
            <a:r>
              <a:rPr lang="fr-FR"/>
              <a:t> </a:t>
            </a:r>
            <a:r>
              <a:rPr lang="fr-FR" err="1"/>
              <a:t>be</a:t>
            </a:r>
            <a:r>
              <a:rPr lang="fr-FR"/>
              <a:t> the </a:t>
            </a:r>
            <a:r>
              <a:rPr lang="fr-FR" err="1"/>
              <a:t>same</a:t>
            </a:r>
            <a:r>
              <a:rPr lang="fr-FR"/>
              <a:t> as for </a:t>
            </a:r>
            <a:r>
              <a:rPr lang="fr-FR" err="1"/>
              <a:t>children</a:t>
            </a:r>
            <a:r>
              <a:rPr lang="fr-FR"/>
              <a:t> &lt;5y.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D0686-F16C-4634-B61B-0CDA1E67D7ED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E05014-88D3-478E-9D7E-6E023F273328}" type="slidenum">
              <a:rPr lang="fr-FR" altLang="en-US" smtClean="0"/>
            </a:fld>
            <a:endParaRPr lang="fr-FR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8593FA-E9AB-EC48-9716-96CC64AC76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Light" panose="02000000000000000000" pitchFamily="2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000" b="1" dirty="0">
                <a:latin typeface="Aptos" charset="0"/>
                <a:ea typeface="Aptos" charset="0"/>
              </a:rPr>
              <a:t>Acknowledgement: Plus Project Economic Evaluation Work Package</a:t>
            </a:r>
            <a:r>
              <a:rPr lang="en-GB" sz="2000" dirty="0">
                <a:latin typeface="Aptos" charset="0"/>
                <a:ea typeface="Aptos" charset="0"/>
              </a:rPr>
              <a:t>. These figures are based on the following approach/sources of data:</a:t>
            </a:r>
            <a:endParaRPr lang="en-US" sz="2000" dirty="0">
              <a:latin typeface="Calibri" panose="020F0502020204030204" pitchFamily="34" charset="0"/>
              <a:ea typeface="Aptos" charset="0"/>
            </a:endParaRPr>
          </a:p>
          <a:p>
            <a:pPr marL="171450" indent="-171450">
              <a:buFont typeface="Symbol" panose="05050102010706020507" pitchFamily="18" charset="2"/>
              <a:buChar char=""/>
            </a:pPr>
            <a:r>
              <a:rPr lang="en-GB" sz="1200" dirty="0">
                <a:latin typeface="Aptos" charset="0"/>
                <a:ea typeface="Times New Roman" panose="02020603050405020304" charset="0"/>
              </a:rPr>
              <a:t>Assume each intervention involves 4 doses/rounds per year i.e. full coverage is achieved at the same cost for each dose. </a:t>
            </a:r>
            <a:endParaRPr lang="en-US" sz="800" dirty="0">
              <a:latin typeface="Calibri" panose="020F0502020204030204" pitchFamily="34" charset="0"/>
              <a:ea typeface="Aptos" charset="0"/>
            </a:endParaRPr>
          </a:p>
          <a:p>
            <a:pPr marL="171450" indent="-171450">
              <a:buFont typeface="Symbol" panose="05050102010706020507" pitchFamily="18" charset="2"/>
              <a:buChar char=""/>
            </a:pPr>
            <a:r>
              <a:rPr lang="en-GB" sz="1200" dirty="0">
                <a:latin typeface="Aptos" charset="0"/>
                <a:ea typeface="Times New Roman" panose="02020603050405020304" charset="0"/>
              </a:rPr>
              <a:t>Cost per dose of dispersible SP for PMC is from Plus Project procurement records, taking an average cost across an 8-dose schedule (age-based dosing; 4 doses to children &lt;12 months &amp; 4 doses to children &gt;=12 months) and multiplying by 4. Includes freight, insurance, in-country testing and 10% wastage.     </a:t>
            </a:r>
            <a:endParaRPr lang="en-US" sz="800" dirty="0">
              <a:latin typeface="Calibri" panose="020F0502020204030204" pitchFamily="34" charset="0"/>
              <a:ea typeface="Aptos" charset="0"/>
            </a:endParaRPr>
          </a:p>
          <a:p>
            <a:pPr marL="171450" indent="-171450">
              <a:buFont typeface="Symbol" panose="05050102010706020507" pitchFamily="18" charset="2"/>
              <a:buChar char=""/>
            </a:pPr>
            <a:r>
              <a:rPr lang="en-GB" sz="1200" dirty="0">
                <a:latin typeface="Aptos" charset="0"/>
                <a:ea typeface="Times New Roman" panose="02020603050405020304" charset="0"/>
              </a:rPr>
              <a:t>Data on other financial and economic costs per dose of PMC from Manzi et al. 2008 (</a:t>
            </a:r>
            <a:r>
              <a:rPr lang="en-GB" sz="1200" u="sng" dirty="0">
                <a:solidFill>
                  <a:srgbClr val="0563C1"/>
                </a:solidFill>
                <a:latin typeface="Aptos" charset="0"/>
                <a:ea typeface="Times New Roman" panose="02020603050405020304" charset="0"/>
                <a:hlinkClick r:id="rId3"/>
              </a:rPr>
              <a:t>https://bmchealthservres.biomedcentral.com/articles/10.1186/1472-6963-8-165</a:t>
            </a:r>
            <a:r>
              <a:rPr lang="en-GB" sz="1200" dirty="0">
                <a:latin typeface="Aptos" charset="0"/>
                <a:ea typeface="Times New Roman" panose="02020603050405020304" charset="0"/>
              </a:rPr>
              <a:t>), adjusted for inflation from 2005 USD to 2023 USD. Will be updated with outputs of the Plus Project economic evaluation in due course.</a:t>
            </a:r>
            <a:endParaRPr lang="en-US" sz="800" dirty="0">
              <a:latin typeface="Calibri" panose="020F0502020204030204" pitchFamily="34" charset="0"/>
              <a:ea typeface="Aptos" charset="0"/>
            </a:endParaRPr>
          </a:p>
          <a:p>
            <a:pPr marL="171450" indent="-171450">
              <a:buFont typeface="Symbol" panose="05050102010706020507" pitchFamily="18" charset="2"/>
              <a:buChar char=""/>
            </a:pPr>
            <a:r>
              <a:rPr lang="en-GB" sz="1200" dirty="0">
                <a:latin typeface="Aptos" charset="0"/>
                <a:ea typeface="Times New Roman" panose="02020603050405020304" charset="0"/>
              </a:rPr>
              <a:t>Data on the costs of SMC from Gilmartin et al. 2021 (</a:t>
            </a:r>
            <a:r>
              <a:rPr lang="en-GB" sz="1200" u="sng" dirty="0">
                <a:solidFill>
                  <a:srgbClr val="0563C1"/>
                </a:solidFill>
                <a:latin typeface="Aptos" charset="0"/>
                <a:ea typeface="Times New Roman" panose="02020603050405020304" charset="0"/>
                <a:hlinkClick r:id="rId4"/>
              </a:rPr>
              <a:t>https://www.thelancet.com/journals/langlo/article/PIIS2214-109X(20)30475-7/fulltext</a:t>
            </a:r>
            <a:r>
              <a:rPr lang="en-GB" sz="1200" dirty="0">
                <a:latin typeface="Aptos" charset="0"/>
                <a:ea typeface="Times New Roman" panose="02020603050405020304" charset="0"/>
              </a:rPr>
              <a:t>), taking the average across six countries of the reported annual cost per child per year (adjusted for inflation from 2016 USD to 2023 USD). </a:t>
            </a:r>
            <a:endParaRPr lang="en-US" sz="800" dirty="0">
              <a:latin typeface="Calibri" panose="020F0502020204030204" pitchFamily="34" charset="0"/>
              <a:ea typeface="Aptos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593FA-E9AB-EC48-9716-96CC64AC765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>
              <a:latin typeface="Roboto Light"/>
              <a:ea typeface="Roboto Light"/>
              <a:cs typeface="Roboto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76B5BDC-923D-45AD-B99D-086EE712B6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>
              <a:latin typeface="Roboto Light"/>
              <a:ea typeface="Roboto Light"/>
              <a:cs typeface="Roboto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76B5BDC-923D-45AD-B99D-086EE712B6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Roboto Light"/>
              <a:ea typeface="Roboto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8593FA-E9AB-EC48-9716-96CC64AC76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Roboto Light"/>
                <a:ea typeface="Roboto Light"/>
              </a:rPr>
              <a:t>Results from the modelling will be presented in the decision tool app, which will be hosted and used like a website </a:t>
            </a:r>
            <a:endParaRPr lang="en-US" dirty="0">
              <a:latin typeface="Roboto Light"/>
              <a:ea typeface="Roboto Ligh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Roboto Light"/>
                <a:ea typeface="Roboto Light"/>
              </a:rPr>
              <a:t>Some preliminary results are shown here in the app for Cameroon for the 8-dose delivery schedule using our estimated coverage levels from the modelling work</a:t>
            </a:r>
            <a:endParaRPr lang="en-US" dirty="0">
              <a:latin typeface="Roboto Light"/>
              <a:ea typeface="Roboto Ligh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Roboto Light"/>
                <a:ea typeface="Roboto Light"/>
              </a:rPr>
              <a:t>PMC impact is driven by SP efficacy, PMC coverage and transmission intensity</a:t>
            </a:r>
            <a:endParaRPr lang="en-US" dirty="0">
              <a:latin typeface="Roboto Light"/>
              <a:ea typeface="Roboto Ligh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Roboto Light"/>
                <a:ea typeface="Roboto Light"/>
              </a:rPr>
              <a:t>The map shows the spatial variation in the predicted % reduction in clinical cases and predicted annual number of cases averted per 1000 during PMC delivery </a:t>
            </a:r>
            <a:endParaRPr lang="en-US" dirty="0">
              <a:latin typeface="Roboto Light"/>
              <a:ea typeface="Roboto Ligh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Roboto Light"/>
                <a:ea typeface="Roboto Light"/>
              </a:rPr>
              <a:t>We see the highest potential impact from PMC in the East with an estimated 187 number of cases averted per 1000 annually in the age group 0-2.5 years old </a:t>
            </a:r>
            <a:endParaRPr lang="en-US" dirty="0">
              <a:latin typeface="Roboto Light"/>
              <a:ea typeface="Roboto Ligh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Roboto Light"/>
                <a:ea typeface="Roboto Light"/>
              </a:rPr>
              <a:t>This is because in Est we see a lower frequency of SP resistant haplotypes, so there is a higher duration of protection following SP administration </a:t>
            </a:r>
            <a:endParaRPr lang="en-US" dirty="0">
              <a:latin typeface="Roboto Light"/>
              <a:ea typeface="Roboto Ligh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Roboto Light"/>
                <a:ea typeface="Roboto Light"/>
              </a:rPr>
              <a:t>Our modelling results also show little evidence of high rebound rates under current coverage estimates </a:t>
            </a:r>
            <a:endParaRPr lang="en-US" dirty="0">
              <a:latin typeface="Roboto Light"/>
              <a:ea typeface="Roboto Ligh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latin typeface="Roboto Light"/>
              <a:ea typeface="Roboto Ligh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latin typeface="Roboto Light"/>
              <a:ea typeface="Roboto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8593FA-E9AB-EC48-9716-96CC64AC76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8593FA-E9AB-EC48-9716-96CC64AC76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latin typeface="Roboto Light"/>
                <a:ea typeface="Roboto Light"/>
              </a:rPr>
              <a:t>Our next steps include presenting results on the costs and cost-effectiveness of different delivery schedules in the decision tool app</a:t>
            </a:r>
            <a:endParaRPr lang="en-US">
              <a:latin typeface="Roboto Light"/>
              <a:ea typeface="Roboto Ligh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latin typeface="Roboto Light"/>
                <a:ea typeface="Roboto Light"/>
              </a:rPr>
              <a:t>Here we show what these results will look like, and includes a ranked list of PMC delivery schedules based on their cost-effectiveness </a:t>
            </a:r>
            <a:endParaRPr lang="en-US">
              <a:latin typeface="Roboto Light"/>
              <a:ea typeface="Roboto Ligh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latin typeface="Roboto Light"/>
                <a:ea typeface="Roboto Light"/>
              </a:rPr>
              <a:t>This list can be used in conjunction with other sources to guide which regions PMC should be prioritized in, and which delivery schedules will be most cost effective </a:t>
            </a:r>
            <a:endParaRPr lang="en-US">
              <a:latin typeface="Roboto Light"/>
              <a:ea typeface="Roboto Ligh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latin typeface="Roboto Light"/>
                <a:ea typeface="Roboto Light"/>
              </a:rPr>
              <a:t>In the current example table showed in the app, it recommends prioritizing delivery schedule B in region 1 first, before prioritizing delivery schedule D in region 1, then delivery schedule E in region 2 and so forth</a:t>
            </a:r>
            <a:endParaRPr lang="en-US">
              <a:latin typeface="Roboto Light"/>
              <a:ea typeface="Roboto Ligh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>
              <a:latin typeface="Roboto Light"/>
              <a:ea typeface="Roboto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8593FA-E9AB-EC48-9716-96CC64AC76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Roboto Light"/>
                <a:ea typeface="Roboto Light"/>
              </a:rPr>
              <a:t>Our next steps include presenting results on the costs and cost-effectiveness of different delivery schedules in the decision tool app</a:t>
            </a:r>
            <a:endParaRPr lang="en-US" dirty="0">
              <a:latin typeface="Roboto Light"/>
              <a:ea typeface="Roboto Ligh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Roboto Light"/>
                <a:ea typeface="Roboto Light"/>
              </a:rPr>
              <a:t>Here we show what these results will look like, and includes a ranked list of PMC delivery schedules based on their cost-effectiveness </a:t>
            </a:r>
            <a:endParaRPr lang="en-US" dirty="0">
              <a:latin typeface="Roboto Light"/>
              <a:ea typeface="Roboto Ligh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Roboto Light"/>
                <a:ea typeface="Roboto Light"/>
              </a:rPr>
              <a:t>This list can be used in conjunction with other sources to guide which regions PMC should be prioritized in, and which delivery schedules will be most cost effective </a:t>
            </a:r>
            <a:endParaRPr lang="en-US" dirty="0">
              <a:latin typeface="Roboto Light"/>
              <a:ea typeface="Roboto Ligh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Roboto Light"/>
                <a:ea typeface="Roboto Light"/>
              </a:rPr>
              <a:t>In the current example table showed in the app, it recommends prioritizing delivery schedule B in region 1 first, before prioritizing delivery schedule D in region 1, then delivery schedule E in region 2 and so forth</a:t>
            </a:r>
            <a:endParaRPr lang="en-US" dirty="0">
              <a:latin typeface="Roboto Light"/>
              <a:ea typeface="Roboto Ligh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latin typeface="Roboto Light"/>
              <a:ea typeface="Roboto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8593FA-E9AB-EC48-9716-96CC64AC76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Roboto Light"/>
              <a:ea typeface="Roboto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8593FA-E9AB-EC48-9716-96CC64AC76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Roboto Light"/>
              <a:ea typeface="Roboto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8593FA-E9AB-EC48-9716-96CC64AC76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2A305-67EF-413E-B1EB-4B21A96C718D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FE05014-88D3-478E-9D7E-6E023F273328}" type="slidenum">
              <a:rPr kumimoji="0" lang="fr-F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</a:fld>
            <a:endParaRPr kumimoji="0" lang="fr-F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FE05014-88D3-478E-9D7E-6E023F273328}" type="slidenum">
              <a:rPr kumimoji="0" lang="fr-F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</a:fld>
            <a:endParaRPr kumimoji="0" lang="fr-F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D0686-F16C-4634-B61B-0CDA1E67D7ED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dirty="0"/>
              <a:t>Figure and Mali %increase label updated.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D0686-F16C-4634-B61B-0CDA1E67D7ED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Note that “per child per cycle” is the same as “per dose”.</a:t>
            </a:r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D0686-F16C-4634-B61B-0CDA1E67D7ED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Note that “per child per cycle” is the same as “per dose”.</a:t>
            </a:r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D0686-F16C-4634-B61B-0CDA1E67D7ED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jpeg"/><Relationship Id="rId8" Type="http://schemas.openxmlformats.org/officeDocument/2006/relationships/image" Target="../media/image7.jpe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9867" y="-2715683"/>
            <a:ext cx="13963651" cy="929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/>
          <p:nvPr userDrawn="1"/>
        </p:nvSpPr>
        <p:spPr bwMode="auto">
          <a:xfrm>
            <a:off x="-1198033" y="3332989"/>
            <a:ext cx="14291733" cy="2793999"/>
          </a:xfrm>
          <a:custGeom>
            <a:avLst/>
            <a:gdLst>
              <a:gd name="T0" fmla="*/ 0 w 9505056"/>
              <a:gd name="T1" fmla="*/ 1138971 h 2808312"/>
              <a:gd name="T2" fmla="*/ 9505407 w 9505056"/>
              <a:gd name="T3" fmla="*/ 0 h 2808312"/>
              <a:gd name="T4" fmla="*/ 9505407 w 9505056"/>
              <a:gd name="T5" fmla="*/ 2807794 h 2808312"/>
              <a:gd name="T6" fmla="*/ 0 w 9505056"/>
              <a:gd name="T7" fmla="*/ 2807794 h 2808312"/>
              <a:gd name="T8" fmla="*/ 0 w 9505056"/>
              <a:gd name="T9" fmla="*/ 1138971 h 28083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505056" h="2808312">
                <a:moveTo>
                  <a:pt x="0" y="1139181"/>
                </a:moveTo>
                <a:cubicBezTo>
                  <a:pt x="2317290" y="2199798"/>
                  <a:pt x="6677129" y="2422396"/>
                  <a:pt x="9505056" y="0"/>
                </a:cubicBezTo>
                <a:lnTo>
                  <a:pt x="9505056" y="2808312"/>
                </a:lnTo>
                <a:lnTo>
                  <a:pt x="0" y="2808312"/>
                </a:lnTo>
                <a:lnTo>
                  <a:pt x="0" y="1139181"/>
                </a:lnTo>
                <a:close/>
              </a:path>
            </a:pathLst>
          </a:custGeom>
          <a:solidFill>
            <a:srgbClr val="0F4B91"/>
          </a:solidFill>
          <a:ln>
            <a:solidFill>
              <a:srgbClr val="0F4B91"/>
            </a:solidFill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defTabSz="455930">
              <a:defRPr/>
            </a:pPr>
            <a:endParaRPr lang="en-US" sz="1015" dirty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4" name="Rectangle 1"/>
          <p:cNvSpPr/>
          <p:nvPr userDrawn="1"/>
        </p:nvSpPr>
        <p:spPr bwMode="auto">
          <a:xfrm>
            <a:off x="-998742" y="4265999"/>
            <a:ext cx="14291735" cy="2794000"/>
          </a:xfrm>
          <a:custGeom>
            <a:avLst/>
            <a:gdLst>
              <a:gd name="T0" fmla="*/ 0 w 9505056"/>
              <a:gd name="T1" fmla="*/ 1138971 h 2808312"/>
              <a:gd name="T2" fmla="*/ 9505407 w 9505056"/>
              <a:gd name="T3" fmla="*/ 0 h 2808312"/>
              <a:gd name="T4" fmla="*/ 9505407 w 9505056"/>
              <a:gd name="T5" fmla="*/ 2807794 h 2808312"/>
              <a:gd name="T6" fmla="*/ 0 w 9505056"/>
              <a:gd name="T7" fmla="*/ 2807794 h 2808312"/>
              <a:gd name="T8" fmla="*/ 0 w 9505056"/>
              <a:gd name="T9" fmla="*/ 1138971 h 28083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505056" h="2808312">
                <a:moveTo>
                  <a:pt x="0" y="1139181"/>
                </a:moveTo>
                <a:cubicBezTo>
                  <a:pt x="2317290" y="2199798"/>
                  <a:pt x="6677129" y="2422396"/>
                  <a:pt x="9505056" y="0"/>
                </a:cubicBezTo>
                <a:lnTo>
                  <a:pt x="9505056" y="2808312"/>
                </a:lnTo>
                <a:lnTo>
                  <a:pt x="0" y="2808312"/>
                </a:lnTo>
                <a:lnTo>
                  <a:pt x="0" y="11391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defTabSz="455930">
              <a:defRPr/>
            </a:pPr>
            <a:endParaRPr lang="en-US" sz="1015" dirty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Ellipse 3"/>
          <p:cNvSpPr>
            <a:spLocks noChangeAspect="1"/>
          </p:cNvSpPr>
          <p:nvPr userDrawn="1"/>
        </p:nvSpPr>
        <p:spPr bwMode="auto">
          <a:xfrm>
            <a:off x="-1515533" y="-1149350"/>
            <a:ext cx="5854700" cy="5856817"/>
          </a:xfrm>
          <a:prstGeom prst="ellipse">
            <a:avLst/>
          </a:prstGeom>
          <a:solidFill>
            <a:srgbClr val="4C7330"/>
          </a:solidFill>
          <a:ln w="35560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8330">
              <a:defRPr/>
            </a:pPr>
            <a:r>
              <a:rPr lang="en-US" sz="1350" dirty="0">
                <a:solidFill>
                  <a:srgbClr val="FFFFFF"/>
                </a:solidFill>
              </a:rPr>
              <a:t>    </a:t>
            </a:r>
            <a:endParaRPr lang="en-US" sz="1350" dirty="0">
              <a:solidFill>
                <a:srgbClr val="FFFFFF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2" y="6081789"/>
            <a:ext cx="1931705" cy="77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10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289" y="6171662"/>
            <a:ext cx="984249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6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6266" y="5565801"/>
            <a:ext cx="2067983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3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685" y="6387562"/>
            <a:ext cx="2095500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12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752" y="6330411"/>
            <a:ext cx="19558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11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120" y="6241511"/>
            <a:ext cx="1371600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1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105" y="6255309"/>
            <a:ext cx="1185815" cy="55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_Slide_Dark_Gree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9" t="32478" r="10149" b="34360"/>
          <a:stretch>
            <a:fillRect/>
          </a:stretch>
        </p:blipFill>
        <p:spPr bwMode="auto">
          <a:xfrm>
            <a:off x="9367838" y="5368925"/>
            <a:ext cx="2443162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419" y="1985309"/>
            <a:ext cx="10515163" cy="1325563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accent2"/>
                </a:solidFill>
                <a:latin typeface="Constantia" panose="0203060205030603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_Slide_Dark_Gree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9" t="32478" r="10149" b="34360"/>
          <a:stretch>
            <a:fillRect/>
          </a:stretch>
        </p:blipFill>
        <p:spPr bwMode="auto">
          <a:xfrm>
            <a:off x="10267950" y="5592763"/>
            <a:ext cx="1779588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9132"/>
            <a:ext cx="9483327" cy="62323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aseline="0">
                <a:solidFill>
                  <a:schemeClr val="bg1"/>
                </a:solidFill>
                <a:latin typeface="Constantia" panose="0203060205030603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477818"/>
            <a:ext cx="10972801" cy="4821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 baseline="0">
                <a:solidFill>
                  <a:srgbClr val="333333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8189295E-C5D3-4860-B9BB-BC8679C8B057}" type="slidenum">
              <a:rPr lang="en-GB" altLang="en-US"/>
            </a:fld>
            <a:endParaRPr lang="en-GB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_Slide_Gree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9" t="32478" r="10149" b="34360"/>
          <a:stretch>
            <a:fillRect/>
          </a:stretch>
        </p:blipFill>
        <p:spPr bwMode="auto">
          <a:xfrm>
            <a:off x="10267950" y="5592763"/>
            <a:ext cx="1779588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477818"/>
            <a:ext cx="10972801" cy="4821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 baseline="0">
                <a:solidFill>
                  <a:srgbClr val="333333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279132"/>
            <a:ext cx="9419514" cy="62323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aseline="0">
                <a:solidFill>
                  <a:schemeClr val="tx1"/>
                </a:solidFill>
                <a:latin typeface="Constantia" panose="0203060205030603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40285E1F-ED98-4C27-8E30-614EB741EDC9}" type="slidenum">
              <a:rPr lang="en-GB" altLang="en-US"/>
            </a:fld>
            <a:endParaRPr lang="en-GB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lumn_Slide_Dark_Gree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9" t="32478" r="10149" b="34360"/>
          <a:stretch>
            <a:fillRect/>
          </a:stretch>
        </p:blipFill>
        <p:spPr bwMode="auto">
          <a:xfrm>
            <a:off x="10267950" y="5592763"/>
            <a:ext cx="1779588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491919"/>
            <a:ext cx="6815667" cy="4807281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rgbClr val="333333"/>
                </a:solidFill>
                <a:latin typeface="Corbel" panose="020B0503020204020204" pitchFamily="34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91919"/>
            <a:ext cx="4011084" cy="4807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rgbClr val="333333"/>
                </a:solidFill>
                <a:latin typeface="Corbel" panose="020B0503020204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1" y="279132"/>
            <a:ext cx="9472691" cy="62323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aseline="0">
                <a:solidFill>
                  <a:schemeClr val="bg1"/>
                </a:solidFill>
                <a:latin typeface="Constantia" panose="0203060205030603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8D3AF285-1829-472D-9A27-D89E64B60555}" type="slidenum">
              <a:rPr lang="en-GB" altLang="en-US"/>
            </a:fld>
            <a:endParaRPr lang="en-GB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lumn_Slide_Gree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9" t="32478" r="10149" b="34360"/>
          <a:stretch>
            <a:fillRect/>
          </a:stretch>
        </p:blipFill>
        <p:spPr bwMode="auto">
          <a:xfrm>
            <a:off x="10267950" y="5592763"/>
            <a:ext cx="1779588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491919"/>
            <a:ext cx="6815667" cy="4807281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rgbClr val="333333"/>
                </a:solidFill>
                <a:latin typeface="Corbel" panose="020B0503020204020204" pitchFamily="34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91919"/>
            <a:ext cx="4011084" cy="4807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rgbClr val="333333"/>
                </a:solidFill>
                <a:latin typeface="Corbel" panose="020B0503020204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279132"/>
            <a:ext cx="10198235" cy="62323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aseline="0">
                <a:solidFill>
                  <a:schemeClr val="tx1"/>
                </a:solidFill>
                <a:latin typeface="Constantia" panose="0203060205030603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5FE96A8E-4B78-4579-807F-8160F441BEEF}" type="slidenum">
              <a:rPr lang="en-GB" altLang="en-US"/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3069" y="3044825"/>
            <a:ext cx="4957156" cy="34847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38794" y="3810000"/>
            <a:ext cx="3505200" cy="1365762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+mn-lt"/>
                <a:ea typeface="+mn-ea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0" y="1313791"/>
            <a:ext cx="4572000" cy="457279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/>
          </a:p>
        </p:txBody>
      </p:sp>
      <p:pic>
        <p:nvPicPr>
          <p:cNvPr id="4" name="Picture 3" descr="Logo, pie chart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9" y="144968"/>
            <a:ext cx="1362702" cy="128631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19936" y="1268760"/>
            <a:ext cx="3312368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519936" y="2411760"/>
            <a:ext cx="3169568" cy="3651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0" y="1148462"/>
            <a:ext cx="4572000" cy="457279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6250" y="491339"/>
            <a:ext cx="9510427" cy="597401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9510427" cy="3943635"/>
          </a:xfrm>
          <a:prstGeom prst="rect">
            <a:avLst/>
          </a:prstGeom>
        </p:spPr>
        <p:txBody>
          <a:bodyPr/>
          <a:lstStyle>
            <a:lvl2pPr marL="742950" indent="-28575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67994" y="440668"/>
            <a:ext cx="5976478" cy="16002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0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367994" y="2152328"/>
            <a:ext cx="5973304" cy="1112838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4367994" y="3433733"/>
            <a:ext cx="3014668" cy="935831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  <a:endParaRPr lang="en-US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7608168" y="3433733"/>
            <a:ext cx="2736304" cy="93583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b="0" i="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4367994" y="4542865"/>
            <a:ext cx="3014668" cy="935831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  <a:endParaRPr lang="en-US"/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7604994" y="4507204"/>
            <a:ext cx="2736304" cy="93583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b="0" i="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4367994" y="5651997"/>
            <a:ext cx="3014668" cy="935831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  <a:endParaRPr lang="en-US"/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7604994" y="5656730"/>
            <a:ext cx="2736304" cy="93583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b="0" i="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7"/>
          </p:nvPr>
        </p:nvSpPr>
        <p:spPr>
          <a:xfrm>
            <a:off x="0" y="1153640"/>
            <a:ext cx="3200400" cy="3200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016000" y="247134"/>
            <a:ext cx="10261600" cy="685799"/>
          </a:xfrm>
        </p:spPr>
        <p:txBody>
          <a:bodyPr/>
          <a:lstStyle>
            <a:lvl1pPr algn="ctr">
              <a:defRPr>
                <a:solidFill>
                  <a:srgbClr val="4C7330"/>
                </a:solidFill>
              </a:defRPr>
            </a:lvl1pPr>
          </a:lstStyle>
          <a:p>
            <a:r>
              <a:rPr lang="fr-CH" dirty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016000" y="1295400"/>
            <a:ext cx="10261600" cy="4343400"/>
          </a:xfrm>
        </p:spPr>
        <p:txBody>
          <a:bodyPr/>
          <a:lstStyle>
            <a:lvl1pPr marL="0" indent="0" algn="l">
              <a:buNone/>
              <a:defRPr b="1" i="0">
                <a:solidFill>
                  <a:srgbClr val="0F4B91"/>
                </a:solidFill>
                <a:latin typeface="Arial" panose="020B0604020202020204"/>
                <a:cs typeface="Arial" panose="020B0604020202020204"/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dirty="0"/>
              <a:t>Cliquez pour modifier le style des sous-titres du masque</a:t>
            </a:r>
            <a:endParaRPr lang="fr-FR" dirty="0"/>
          </a:p>
        </p:txBody>
      </p:sp>
      <p:sp>
        <p:nvSpPr>
          <p:cNvPr id="4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4847861" y="6428317"/>
            <a:ext cx="2844800" cy="36406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059A48-DE56-464E-8AEC-FE0B01739341}" type="slidenum">
              <a:rPr lang="fr-FR" altLang="en-US"/>
            </a:fld>
            <a:endParaRPr lang="fr-FR" altLang="en-US"/>
          </a:p>
        </p:txBody>
      </p:sp>
      <p:pic>
        <p:nvPicPr>
          <p:cNvPr id="6" name="Picture 1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81467"/>
            <a:ext cx="1824203" cy="1176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28048" y="923271"/>
            <a:ext cx="393223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71364" y="923271"/>
            <a:ext cx="5029200" cy="50292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6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528048" y="2544763"/>
            <a:ext cx="3932237" cy="34077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1311206" y="3320988"/>
            <a:ext cx="1563552" cy="1563552"/>
          </a:xfrm>
          <a:custGeom>
            <a:avLst/>
            <a:gdLst>
              <a:gd name="connsiteX0" fmla="*/ 1563552 w 3127104"/>
              <a:gd name="connsiteY0" fmla="*/ 0 h 3127104"/>
              <a:gd name="connsiteX1" fmla="*/ 3127104 w 3127104"/>
              <a:gd name="connsiteY1" fmla="*/ 1563552 h 3127104"/>
              <a:gd name="connsiteX2" fmla="*/ 1563552 w 3127104"/>
              <a:gd name="connsiteY2" fmla="*/ 3127104 h 3127104"/>
              <a:gd name="connsiteX3" fmla="*/ 0 w 3127104"/>
              <a:gd name="connsiteY3" fmla="*/ 1563552 h 3127104"/>
              <a:gd name="connsiteX4" fmla="*/ 1563552 w 3127104"/>
              <a:gd name="connsiteY4" fmla="*/ 0 h 312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7104" h="3127104">
                <a:moveTo>
                  <a:pt x="1563552" y="0"/>
                </a:moveTo>
                <a:cubicBezTo>
                  <a:pt x="2427078" y="0"/>
                  <a:pt x="3127104" y="700026"/>
                  <a:pt x="3127104" y="1563552"/>
                </a:cubicBezTo>
                <a:cubicBezTo>
                  <a:pt x="3127104" y="2427078"/>
                  <a:pt x="2427078" y="3127104"/>
                  <a:pt x="1563552" y="3127104"/>
                </a:cubicBezTo>
                <a:cubicBezTo>
                  <a:pt x="700026" y="3127104"/>
                  <a:pt x="0" y="2427078"/>
                  <a:pt x="0" y="1563552"/>
                </a:cubicBezTo>
                <a:cubicBezTo>
                  <a:pt x="0" y="700026"/>
                  <a:pt x="700026" y="0"/>
                  <a:pt x="156355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762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noAutofit/>
          </a:bodyPr>
          <a:lstStyle>
            <a:lvl1pPr>
              <a:defRPr sz="16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/>
              <a:t>Picture</a:t>
            </a:r>
            <a:endParaRPr lang="ru-RU"/>
          </a:p>
        </p:txBody>
      </p:sp>
      <p:sp>
        <p:nvSpPr>
          <p:cNvPr id="6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3998259" y="3320988"/>
            <a:ext cx="1563552" cy="1563552"/>
          </a:xfrm>
          <a:custGeom>
            <a:avLst/>
            <a:gdLst>
              <a:gd name="connsiteX0" fmla="*/ 1563552 w 3127104"/>
              <a:gd name="connsiteY0" fmla="*/ 0 h 3127104"/>
              <a:gd name="connsiteX1" fmla="*/ 3127104 w 3127104"/>
              <a:gd name="connsiteY1" fmla="*/ 1563552 h 3127104"/>
              <a:gd name="connsiteX2" fmla="*/ 1563552 w 3127104"/>
              <a:gd name="connsiteY2" fmla="*/ 3127104 h 3127104"/>
              <a:gd name="connsiteX3" fmla="*/ 0 w 3127104"/>
              <a:gd name="connsiteY3" fmla="*/ 1563552 h 3127104"/>
              <a:gd name="connsiteX4" fmla="*/ 1563552 w 3127104"/>
              <a:gd name="connsiteY4" fmla="*/ 0 h 312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7104" h="3127104">
                <a:moveTo>
                  <a:pt x="1563552" y="0"/>
                </a:moveTo>
                <a:cubicBezTo>
                  <a:pt x="2427078" y="0"/>
                  <a:pt x="3127104" y="700026"/>
                  <a:pt x="3127104" y="1563552"/>
                </a:cubicBezTo>
                <a:cubicBezTo>
                  <a:pt x="3127104" y="2427078"/>
                  <a:pt x="2427078" y="3127104"/>
                  <a:pt x="1563552" y="3127104"/>
                </a:cubicBezTo>
                <a:cubicBezTo>
                  <a:pt x="700026" y="3127104"/>
                  <a:pt x="0" y="2427078"/>
                  <a:pt x="0" y="1563552"/>
                </a:cubicBezTo>
                <a:cubicBezTo>
                  <a:pt x="0" y="700026"/>
                  <a:pt x="700026" y="0"/>
                  <a:pt x="156355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6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/>
              <a:t>Picture</a:t>
            </a:r>
            <a:endParaRPr lang="ru-RU"/>
          </a:p>
        </p:txBody>
      </p:sp>
      <p:sp>
        <p:nvSpPr>
          <p:cNvPr id="7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685311" y="3320988"/>
            <a:ext cx="1563552" cy="1563552"/>
          </a:xfrm>
          <a:custGeom>
            <a:avLst/>
            <a:gdLst>
              <a:gd name="connsiteX0" fmla="*/ 1563552 w 3127104"/>
              <a:gd name="connsiteY0" fmla="*/ 0 h 3127104"/>
              <a:gd name="connsiteX1" fmla="*/ 3127104 w 3127104"/>
              <a:gd name="connsiteY1" fmla="*/ 1563552 h 3127104"/>
              <a:gd name="connsiteX2" fmla="*/ 1563552 w 3127104"/>
              <a:gd name="connsiteY2" fmla="*/ 3127104 h 3127104"/>
              <a:gd name="connsiteX3" fmla="*/ 0 w 3127104"/>
              <a:gd name="connsiteY3" fmla="*/ 1563552 h 3127104"/>
              <a:gd name="connsiteX4" fmla="*/ 1563552 w 3127104"/>
              <a:gd name="connsiteY4" fmla="*/ 0 h 312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7104" h="3127104">
                <a:moveTo>
                  <a:pt x="1563552" y="0"/>
                </a:moveTo>
                <a:cubicBezTo>
                  <a:pt x="2427078" y="0"/>
                  <a:pt x="3127104" y="700026"/>
                  <a:pt x="3127104" y="1563552"/>
                </a:cubicBezTo>
                <a:cubicBezTo>
                  <a:pt x="3127104" y="2427078"/>
                  <a:pt x="2427078" y="3127104"/>
                  <a:pt x="1563552" y="3127104"/>
                </a:cubicBezTo>
                <a:cubicBezTo>
                  <a:pt x="700026" y="3127104"/>
                  <a:pt x="0" y="2427078"/>
                  <a:pt x="0" y="1563552"/>
                </a:cubicBezTo>
                <a:cubicBezTo>
                  <a:pt x="0" y="700026"/>
                  <a:pt x="700026" y="0"/>
                  <a:pt x="156355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6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/>
              <a:t>Picture</a:t>
            </a:r>
            <a:endParaRPr lang="ru-RU"/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9372364" y="3320988"/>
            <a:ext cx="1563552" cy="1563552"/>
          </a:xfrm>
          <a:custGeom>
            <a:avLst/>
            <a:gdLst>
              <a:gd name="connsiteX0" fmla="*/ 1563552 w 3127104"/>
              <a:gd name="connsiteY0" fmla="*/ 0 h 3127104"/>
              <a:gd name="connsiteX1" fmla="*/ 3127104 w 3127104"/>
              <a:gd name="connsiteY1" fmla="*/ 1563552 h 3127104"/>
              <a:gd name="connsiteX2" fmla="*/ 1563552 w 3127104"/>
              <a:gd name="connsiteY2" fmla="*/ 3127104 h 3127104"/>
              <a:gd name="connsiteX3" fmla="*/ 0 w 3127104"/>
              <a:gd name="connsiteY3" fmla="*/ 1563552 h 3127104"/>
              <a:gd name="connsiteX4" fmla="*/ 1563552 w 3127104"/>
              <a:gd name="connsiteY4" fmla="*/ 0 h 312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7104" h="3127104">
                <a:moveTo>
                  <a:pt x="1563552" y="0"/>
                </a:moveTo>
                <a:cubicBezTo>
                  <a:pt x="2427078" y="0"/>
                  <a:pt x="3127104" y="700026"/>
                  <a:pt x="3127104" y="1563552"/>
                </a:cubicBezTo>
                <a:cubicBezTo>
                  <a:pt x="3127104" y="2427078"/>
                  <a:pt x="2427078" y="3127104"/>
                  <a:pt x="1563552" y="3127104"/>
                </a:cubicBezTo>
                <a:cubicBezTo>
                  <a:pt x="700026" y="3127104"/>
                  <a:pt x="0" y="2427078"/>
                  <a:pt x="0" y="1563552"/>
                </a:cubicBezTo>
                <a:cubicBezTo>
                  <a:pt x="0" y="700026"/>
                  <a:pt x="700026" y="0"/>
                  <a:pt x="156355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6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/>
              <a:t>Picture</a:t>
            </a:r>
            <a:endParaRPr lang="ru-RU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800708"/>
            <a:ext cx="4609728" cy="921437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722438"/>
            <a:ext cx="4610100" cy="91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8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9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0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1600" y="260649"/>
            <a:ext cx="11990917" cy="703263"/>
          </a:xfrm>
        </p:spPr>
        <p:txBody>
          <a:bodyPr/>
          <a:lstStyle>
            <a:lvl1pPr>
              <a:defRPr sz="3735">
                <a:solidFill>
                  <a:srgbClr val="4C7330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rgbClr val="0F4B91"/>
                </a:solidFill>
              </a:defRPr>
            </a:lvl1pPr>
            <a:lvl2pPr>
              <a:defRPr>
                <a:solidFill>
                  <a:srgbClr val="0F4B91"/>
                </a:solidFill>
              </a:defRPr>
            </a:lvl2pPr>
            <a:lvl3pPr>
              <a:defRPr>
                <a:solidFill>
                  <a:srgbClr val="0F4B91"/>
                </a:solidFill>
              </a:defRPr>
            </a:lvl3pPr>
            <a:lvl4pPr>
              <a:defRPr>
                <a:solidFill>
                  <a:srgbClr val="0F4B91"/>
                </a:solidFill>
              </a:defRPr>
            </a:lvl4pPr>
            <a:lvl5pPr>
              <a:defRPr>
                <a:solidFill>
                  <a:srgbClr val="0F4B91"/>
                </a:solidFill>
              </a:defRPr>
            </a:lvl5pPr>
          </a:lstStyle>
          <a:p>
            <a:pPr lvl="0"/>
            <a:r>
              <a:rPr lang="fr-CH" dirty="0"/>
              <a:t>Cliquez pour modifier les styles du texte du masque</a:t>
            </a:r>
            <a:endParaRPr lang="fr-CH" dirty="0"/>
          </a:p>
          <a:p>
            <a:pPr lvl="1"/>
            <a:r>
              <a:rPr lang="fr-CH" dirty="0"/>
              <a:t>Deuxième niveau</a:t>
            </a:r>
            <a:endParaRPr lang="fr-CH" dirty="0"/>
          </a:p>
          <a:p>
            <a:pPr lvl="2"/>
            <a:r>
              <a:rPr lang="fr-CH" dirty="0"/>
              <a:t>Troisième niveau</a:t>
            </a:r>
            <a:endParaRPr lang="fr-CH" dirty="0"/>
          </a:p>
          <a:p>
            <a:pPr lvl="3"/>
            <a:r>
              <a:rPr lang="fr-CH" dirty="0"/>
              <a:t>Quatrième niveau</a:t>
            </a:r>
            <a:endParaRPr lang="fr-CH" dirty="0"/>
          </a:p>
          <a:p>
            <a:pPr lvl="4"/>
            <a:r>
              <a:rPr lang="fr-CH" dirty="0"/>
              <a:t>Cinquième niveau</a:t>
            </a:r>
            <a:endParaRPr lang="fr-FR" dirty="0"/>
          </a:p>
        </p:txBody>
      </p:sp>
      <p:sp>
        <p:nvSpPr>
          <p:cNvPr id="4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4673600" y="6415319"/>
            <a:ext cx="2844800" cy="36406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5ECF8-DA13-4BA3-A46A-CF0AB2346E18}" type="slidenum">
              <a:rPr lang="fr-FR" altLang="en-US"/>
            </a:fld>
            <a:endParaRPr lang="fr-FR" altLang="en-US"/>
          </a:p>
        </p:txBody>
      </p:sp>
      <p:pic>
        <p:nvPicPr>
          <p:cNvPr id="6" name="Picture 1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81467"/>
            <a:ext cx="1824203" cy="1176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sz="quarter" idx="10" hasCustomPrompt="1"/>
          </p:nvPr>
        </p:nvSpPr>
        <p:spPr>
          <a:xfrm>
            <a:off x="1487488" y="1772816"/>
            <a:ext cx="9505057" cy="42124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27515" y="105108"/>
            <a:ext cx="7286861" cy="95916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228224"/>
            <a:ext cx="7850088" cy="59740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838200" y="2060575"/>
            <a:ext cx="7273925" cy="3569201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+mn-lt"/>
                <a:ea typeface="+mn-ea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  <a:endParaRPr lang="en-GB" dirty="0"/>
          </a:p>
          <a:p>
            <a:pPr lvl="1"/>
            <a:r>
              <a:rPr lang="en-GB" dirty="0"/>
              <a:t>Second level</a:t>
            </a:r>
            <a:endParaRPr lang="en-GB" dirty="0"/>
          </a:p>
          <a:p>
            <a:pPr lvl="2"/>
            <a:r>
              <a:rPr lang="en-GB" dirty="0"/>
              <a:t>Third level</a:t>
            </a:r>
            <a:endParaRPr lang="en-GB" dirty="0"/>
          </a:p>
          <a:p>
            <a:pPr lvl="3"/>
            <a:r>
              <a:rPr lang="en-GB" dirty="0"/>
              <a:t>Fourth level</a:t>
            </a:r>
            <a:endParaRPr lang="en-GB" dirty="0"/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baseline="0" dirty="0">
                <a:solidFill>
                  <a:srgbClr val="445887"/>
                </a:solidFill>
                <a:latin typeface="Calibri" panose="020F0502020204030204" pitchFamily="34" charset="0"/>
              </a:rPr>
              <a:t>Click to add title</a:t>
            </a:r>
            <a:endParaRPr lang="en-US" baseline="0" dirty="0">
              <a:solidFill>
                <a:srgbClr val="445887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baseline="0" dirty="0">
                <a:solidFill>
                  <a:srgbClr val="445887"/>
                </a:solidFill>
                <a:latin typeface="Calibri" panose="020F0502020204030204" pitchFamily="34" charset="0"/>
              </a:rPr>
              <a:t>Click to add title</a:t>
            </a:r>
            <a:endParaRPr lang="en-US" baseline="0" dirty="0">
              <a:solidFill>
                <a:srgbClr val="445887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  <a:endParaRPr lang="en-GB" dirty="0"/>
          </a:p>
          <a:p>
            <a:pPr lvl="1"/>
            <a:r>
              <a:rPr lang="en-GB" dirty="0"/>
              <a:t>Second level</a:t>
            </a:r>
            <a:endParaRPr lang="en-GB" dirty="0"/>
          </a:p>
          <a:p>
            <a:pPr lvl="2"/>
            <a:r>
              <a:rPr lang="en-GB" dirty="0"/>
              <a:t>Third level</a:t>
            </a:r>
            <a:endParaRPr lang="en-GB" dirty="0"/>
          </a:p>
          <a:p>
            <a:pPr lvl="3"/>
            <a:r>
              <a:rPr lang="en-GB" dirty="0"/>
              <a:t>Fourth level</a:t>
            </a:r>
            <a:endParaRPr lang="en-GB" dirty="0"/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_Slide_Dark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419" y="1989418"/>
            <a:ext cx="10515163" cy="1325563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bg1"/>
                </a:solidFill>
                <a:latin typeface="Constantia" panose="0203060205030603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jpeg"/><Relationship Id="rId8" Type="http://schemas.openxmlformats.org/officeDocument/2006/relationships/image" Target="../media/image16.jpeg"/><Relationship Id="rId7" Type="http://schemas.openxmlformats.org/officeDocument/2006/relationships/image" Target="../media/image15.png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2" Type="http://schemas.openxmlformats.org/officeDocument/2006/relationships/theme" Target="../theme/theme2.xml"/><Relationship Id="rId11" Type="http://schemas.openxmlformats.org/officeDocument/2006/relationships/image" Target="../media/image19.png"/><Relationship Id="rId10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4" Type="http://schemas.openxmlformats.org/officeDocument/2006/relationships/theme" Target="../theme/theme3.xml"/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jpeg"/><Relationship Id="rId8" Type="http://schemas.openxmlformats.org/officeDocument/2006/relationships/image" Target="../media/image23.png"/><Relationship Id="rId7" Type="http://schemas.openxmlformats.org/officeDocument/2006/relationships/image" Target="../media/image16.jpeg"/><Relationship Id="rId6" Type="http://schemas.openxmlformats.org/officeDocument/2006/relationships/image" Target="../media/image17.jpeg"/><Relationship Id="rId5" Type="http://schemas.openxmlformats.org/officeDocument/2006/relationships/image" Target="../media/image22.png"/><Relationship Id="rId4" Type="http://schemas.openxmlformats.org/officeDocument/2006/relationships/image" Target="../media/image21.emf"/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2" Type="http://schemas.openxmlformats.org/officeDocument/2006/relationships/theme" Target="../theme/theme5.xml"/><Relationship Id="rId11" Type="http://schemas.openxmlformats.org/officeDocument/2006/relationships/image" Target="../media/image13.png"/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theme" Target="../theme/theme6.xml"/><Relationship Id="rId8" Type="http://schemas.openxmlformats.org/officeDocument/2006/relationships/image" Target="../media/image29.jpeg"/><Relationship Id="rId7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4" Type="http://schemas.openxmlformats.org/officeDocument/2006/relationships/theme" Target="../theme/theme7.xml"/><Relationship Id="rId33" Type="http://schemas.openxmlformats.org/officeDocument/2006/relationships/image" Target="../media/image31.png"/><Relationship Id="rId32" Type="http://schemas.openxmlformats.org/officeDocument/2006/relationships/image" Target="../media/image41.png"/><Relationship Id="rId31" Type="http://schemas.openxmlformats.org/officeDocument/2006/relationships/image" Target="../media/image40.jpeg"/><Relationship Id="rId30" Type="http://schemas.openxmlformats.org/officeDocument/2006/relationships/image" Target="../media/image39.png"/><Relationship Id="rId3" Type="http://schemas.openxmlformats.org/officeDocument/2006/relationships/slideLayout" Target="../slideLayouts/slideLayout18.xml"/><Relationship Id="rId29" Type="http://schemas.openxmlformats.org/officeDocument/2006/relationships/image" Target="../media/image38.jpeg"/><Relationship Id="rId28" Type="http://schemas.openxmlformats.org/officeDocument/2006/relationships/image" Target="../media/image37.png"/><Relationship Id="rId27" Type="http://schemas.openxmlformats.org/officeDocument/2006/relationships/image" Target="../media/image36.jpeg"/><Relationship Id="rId26" Type="http://schemas.openxmlformats.org/officeDocument/2006/relationships/image" Target="../media/image35.png"/><Relationship Id="rId25" Type="http://schemas.openxmlformats.org/officeDocument/2006/relationships/image" Target="../media/image34.jpeg"/><Relationship Id="rId24" Type="http://schemas.openxmlformats.org/officeDocument/2006/relationships/image" Target="../media/image33.png"/><Relationship Id="rId23" Type="http://schemas.openxmlformats.org/officeDocument/2006/relationships/image" Target="../media/image32.png"/><Relationship Id="rId22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35.xml"/><Relationship Id="rId2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101600" y="6428317"/>
            <a:ext cx="2844800" cy="36406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600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9B8835E9-7553-416F-8F32-C64CE75EF7CF}" type="slidenum">
              <a:rPr lang="fr-FR" altLang="en-US"/>
            </a:fld>
            <a:endParaRPr lang="fr-FR" altLang="en-US"/>
          </a:p>
        </p:txBody>
      </p:sp>
      <p:sp>
        <p:nvSpPr>
          <p:cNvPr id="1027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01600" y="228600"/>
            <a:ext cx="11990917" cy="70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fr-CH" altLang="en-US" dirty="0"/>
              <a:t>Cliquez et modifiez le titre</a:t>
            </a:r>
            <a:endParaRPr lang="fr-FR" altLang="en-US" dirty="0"/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143000"/>
            <a:ext cx="11277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fr-CH" altLang="en-US" dirty="0"/>
              <a:t>Cliquez pour modifier les styles du texte du masque</a:t>
            </a:r>
            <a:endParaRPr lang="fr-CH" altLang="en-US" dirty="0"/>
          </a:p>
          <a:p>
            <a:pPr lvl="1"/>
            <a:r>
              <a:rPr lang="fr-CH" altLang="en-US" dirty="0"/>
              <a:t>Deuxième niveau</a:t>
            </a:r>
            <a:endParaRPr lang="fr-CH" altLang="en-US" dirty="0"/>
          </a:p>
          <a:p>
            <a:pPr lvl="2"/>
            <a:r>
              <a:rPr lang="fr-CH" altLang="en-US" dirty="0"/>
              <a:t>Troisième niveau</a:t>
            </a:r>
            <a:endParaRPr lang="fr-CH" altLang="en-US" dirty="0"/>
          </a:p>
          <a:p>
            <a:pPr lvl="3"/>
            <a:r>
              <a:rPr lang="fr-CH" altLang="en-US" dirty="0"/>
              <a:t>Quatrième niveau</a:t>
            </a:r>
            <a:endParaRPr lang="fr-CH" altLang="en-US" dirty="0"/>
          </a:p>
          <a:p>
            <a:pPr lvl="4"/>
            <a:r>
              <a:rPr lang="fr-CH" altLang="en-US" dirty="0"/>
              <a:t>Cinquième niveau</a:t>
            </a:r>
            <a:endParaRPr lang="fr-FR" altLang="en-US" dirty="0"/>
          </a:p>
          <a:p>
            <a:pPr lvl="3"/>
            <a:endParaRPr lang="fr-CH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lvl1pPr algn="ctr" defTabSz="609600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4C7330"/>
          </a:solidFill>
          <a:latin typeface="Arial" panose="020B0604020202020204"/>
          <a:ea typeface="MS PGothic" panose="020B0600070205080204" pitchFamily="34" charset="-128"/>
          <a:cs typeface="MS PGothic" panose="020B0600070205080204" pitchFamily="34" charset="-128"/>
        </a:defRPr>
      </a:lvl1pPr>
      <a:lvl2pPr algn="ctr" defTabSz="6096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4F6228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2pPr>
      <a:lvl3pPr algn="ctr" defTabSz="6096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4F6228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3pPr>
      <a:lvl4pPr algn="ctr" defTabSz="6096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4F6228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4pPr>
      <a:lvl5pPr algn="ctr" defTabSz="6096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4F6228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5pPr>
      <a:lvl6pPr marL="609600" algn="l" defTabSz="609600" rtl="0" fontAlgn="base">
        <a:spcBef>
          <a:spcPct val="0"/>
        </a:spcBef>
        <a:spcAft>
          <a:spcPct val="0"/>
        </a:spcAft>
        <a:defRPr sz="3735" b="1">
          <a:solidFill>
            <a:srgbClr val="FFFFFF"/>
          </a:solidFill>
          <a:latin typeface="Arial" panose="020B0604020202020204" pitchFamily="34" charset="0"/>
          <a:ea typeface="MS PGothic" panose="020B0600070205080204" pitchFamily="34" charset="-128"/>
        </a:defRPr>
      </a:lvl6pPr>
      <a:lvl7pPr marL="1219200" algn="l" defTabSz="609600" rtl="0" fontAlgn="base">
        <a:spcBef>
          <a:spcPct val="0"/>
        </a:spcBef>
        <a:spcAft>
          <a:spcPct val="0"/>
        </a:spcAft>
        <a:defRPr sz="3735" b="1">
          <a:solidFill>
            <a:srgbClr val="FFFFFF"/>
          </a:solidFill>
          <a:latin typeface="Arial" panose="020B0604020202020204" pitchFamily="34" charset="0"/>
          <a:ea typeface="MS PGothic" panose="020B0600070205080204" pitchFamily="34" charset="-128"/>
        </a:defRPr>
      </a:lvl7pPr>
      <a:lvl8pPr marL="1828800" algn="l" defTabSz="609600" rtl="0" fontAlgn="base">
        <a:spcBef>
          <a:spcPct val="0"/>
        </a:spcBef>
        <a:spcAft>
          <a:spcPct val="0"/>
        </a:spcAft>
        <a:defRPr sz="3735" b="1">
          <a:solidFill>
            <a:srgbClr val="FFFFFF"/>
          </a:solidFill>
          <a:latin typeface="Arial" panose="020B0604020202020204" pitchFamily="34" charset="0"/>
          <a:ea typeface="MS PGothic" panose="020B0600070205080204" pitchFamily="34" charset="-128"/>
        </a:defRPr>
      </a:lvl8pPr>
      <a:lvl9pPr marL="2438400" algn="l" defTabSz="609600" rtl="0" fontAlgn="base">
        <a:spcBef>
          <a:spcPct val="0"/>
        </a:spcBef>
        <a:spcAft>
          <a:spcPct val="0"/>
        </a:spcAft>
        <a:defRPr sz="3735" b="1">
          <a:solidFill>
            <a:srgbClr val="FFFFFF"/>
          </a:solidFill>
          <a:latin typeface="Arial" panose="020B0604020202020204" pitchFamily="34" charset="0"/>
          <a:ea typeface="MS PGothic" panose="020B0600070205080204" pitchFamily="34" charset="-128"/>
        </a:defRPr>
      </a:lvl9pPr>
    </p:titleStyle>
    <p:bodyStyle>
      <a:lvl1pPr marL="457200" indent="-457200" algn="l" defTabSz="609600" rtl="0" eaLnBrk="0" fontAlgn="base" hangingPunct="0">
        <a:spcBef>
          <a:spcPct val="20000"/>
        </a:spcBef>
        <a:spcAft>
          <a:spcPct val="0"/>
        </a:spcAft>
        <a:buClr>
          <a:srgbClr val="A7005F"/>
        </a:buClr>
        <a:buSzPct val="120000"/>
        <a:buFont typeface="Arial" panose="020B0604020202020204" pitchFamily="34" charset="0"/>
        <a:buChar char="•"/>
        <a:defRPr sz="3200" b="1" kern="1200">
          <a:solidFill>
            <a:srgbClr val="0F4B91"/>
          </a:solidFill>
          <a:latin typeface="Arial" panose="020B0604020202020204"/>
          <a:ea typeface="MS PGothic" panose="020B0600070205080204" pitchFamily="34" charset="-128"/>
          <a:cs typeface="MS PGothic" panose="020B0600070205080204" pitchFamily="34" charset="-128"/>
        </a:defRPr>
      </a:lvl1pPr>
      <a:lvl2pPr marL="990600" indent="-381000" algn="l" defTabSz="609600" rtl="0" eaLnBrk="0" fontAlgn="base" hangingPunct="0">
        <a:spcBef>
          <a:spcPct val="20000"/>
        </a:spcBef>
        <a:spcAft>
          <a:spcPct val="0"/>
        </a:spcAft>
        <a:buClr>
          <a:srgbClr val="E91D3E"/>
        </a:buClr>
        <a:buSzPct val="120000"/>
        <a:buFont typeface="Arial" panose="020B0604020202020204" pitchFamily="34" charset="0"/>
        <a:buChar char="•"/>
        <a:defRPr sz="2665" kern="1200">
          <a:solidFill>
            <a:srgbClr val="0F4B91"/>
          </a:solidFill>
          <a:latin typeface="Arial" panose="020B0604020202020204"/>
          <a:ea typeface="MS PGothic" panose="020B0600070205080204" pitchFamily="34" charset="-128"/>
          <a:cs typeface="Arial" panose="020B0604020202020204"/>
        </a:defRPr>
      </a:lvl2pPr>
      <a:lvl3pPr marL="1524000" indent="-304800" algn="l" defTabSz="609600" rtl="0" eaLnBrk="0" fontAlgn="base" hangingPunct="0">
        <a:spcBef>
          <a:spcPct val="20000"/>
        </a:spcBef>
        <a:spcAft>
          <a:spcPct val="0"/>
        </a:spcAft>
        <a:buClr>
          <a:srgbClr val="FFB5FE"/>
        </a:buClr>
        <a:buFont typeface="Arial" panose="020B0604020202020204" pitchFamily="34" charset="0"/>
        <a:buChar char="•"/>
        <a:defRPr kern="1200">
          <a:solidFill>
            <a:srgbClr val="0F4B91"/>
          </a:solidFill>
          <a:latin typeface="Arial" panose="020B0604020202020204"/>
          <a:ea typeface="Arial" panose="020B0604020202020204" pitchFamily="34" charset="0"/>
          <a:cs typeface="Arial" panose="020B0604020202020204"/>
        </a:defRPr>
      </a:lvl3pPr>
      <a:lvl4pPr marL="2133600" indent="-304800" algn="l" defTabSz="609600" rtl="0" eaLnBrk="0" fontAlgn="base" hangingPunct="0">
        <a:spcBef>
          <a:spcPct val="20000"/>
        </a:spcBef>
        <a:spcAft>
          <a:spcPct val="0"/>
        </a:spcAft>
        <a:buSzPct val="70000"/>
        <a:defRPr sz="2135" b="1" kern="1200">
          <a:solidFill>
            <a:srgbClr val="0F4B91"/>
          </a:solidFill>
          <a:latin typeface="Arial" panose="020B0604020202020204"/>
          <a:ea typeface="Arial" panose="020B0604020202020204" pitchFamily="34" charset="0"/>
          <a:cs typeface="Arial" panose="020B0604020202020204"/>
        </a:defRPr>
      </a:lvl4pPr>
      <a:lvl5pPr marL="2743200" indent="-304800" algn="l" defTabSz="609600" rtl="0" eaLnBrk="0" fontAlgn="base" hangingPunct="0">
        <a:spcBef>
          <a:spcPct val="20000"/>
        </a:spcBef>
        <a:spcAft>
          <a:spcPct val="0"/>
        </a:spcAft>
        <a:defRPr sz="2135" kern="1200">
          <a:solidFill>
            <a:srgbClr val="0F4B91"/>
          </a:solidFill>
          <a:latin typeface="Arial" panose="020B0604020202020204"/>
          <a:ea typeface="Arial" panose="020B0604020202020204" pitchFamily="34" charset="0"/>
          <a:cs typeface="Arial" panose="020B0604020202020204"/>
        </a:defRPr>
      </a:lvl5pPr>
      <a:lvl6pPr marL="33528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609600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82152" y="6145101"/>
            <a:ext cx="12051537" cy="707410"/>
            <a:chOff x="82152" y="6145101"/>
            <a:chExt cx="12051537" cy="707410"/>
          </a:xfrm>
        </p:grpSpPr>
        <p:pic>
          <p:nvPicPr>
            <p:cNvPr id="8" name="Picture 7" descr="A close-up of a person&#10;&#10;AI-generated content may be incorrect.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152" y="6152406"/>
              <a:ext cx="1744209" cy="63425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9121" y="6189930"/>
              <a:ext cx="626953" cy="64911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58834" y="6177910"/>
              <a:ext cx="647689" cy="64911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59283" y="6177528"/>
              <a:ext cx="3030048" cy="64911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42091" y="6225751"/>
              <a:ext cx="875047" cy="61489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rcRect l="7127" r="3699"/>
            <a:stretch>
              <a:fillRect/>
            </a:stretch>
          </p:blipFill>
          <p:spPr>
            <a:xfrm>
              <a:off x="8225803" y="6225596"/>
              <a:ext cx="1648737" cy="577778"/>
            </a:xfrm>
            <a:prstGeom prst="rect">
              <a:avLst/>
            </a:prstGeom>
          </p:spPr>
        </p:pic>
        <p:pic>
          <p:nvPicPr>
            <p:cNvPr id="14" name="Picture 13" descr="A black and white logo with a horse and a rooster&#10;&#10;AI-generated content may be incorrect.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055929" y="6194239"/>
              <a:ext cx="1269419" cy="609135"/>
            </a:xfrm>
            <a:prstGeom prst="rect">
              <a:avLst/>
            </a:prstGeom>
          </p:spPr>
        </p:pic>
        <p:pic>
          <p:nvPicPr>
            <p:cNvPr id="15" name="Picture 14" descr="A logo for a pharmacist&#10;&#10;AI-generated content may be incorrect."/>
            <p:cNvPicPr>
              <a:picLocks noChangeAspect="1"/>
            </p:cNvPicPr>
            <p:nvPr/>
          </p:nvPicPr>
          <p:blipFill>
            <a:blip r:embed="rId9"/>
            <a:srcRect l="14857" t="11329" r="15460" b="15507"/>
            <a:stretch>
              <a:fillRect/>
            </a:stretch>
          </p:blipFill>
          <p:spPr>
            <a:xfrm>
              <a:off x="11506737" y="6145101"/>
              <a:ext cx="626952" cy="707410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686480" y="-2875"/>
            <a:ext cx="6447209" cy="14132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1"/>
          <a:srcRect l="7101" t="12778" r="15935" b="8333"/>
          <a:stretch>
            <a:fillRect/>
          </a:stretch>
        </p:blipFill>
        <p:spPr>
          <a:xfrm>
            <a:off x="308255" y="76828"/>
            <a:ext cx="2706204" cy="1932789"/>
          </a:xfrm>
          <a:prstGeom prst="rect">
            <a:avLst/>
          </a:prstGeom>
        </p:spPr>
      </p:pic>
      <p:sp>
        <p:nvSpPr>
          <p:cNvPr id="18" name="Snip Diagonal Corner of Rectangle 17"/>
          <p:cNvSpPr/>
          <p:nvPr userDrawn="1"/>
        </p:nvSpPr>
        <p:spPr>
          <a:xfrm>
            <a:off x="0" y="1973179"/>
            <a:ext cx="12192000" cy="4078706"/>
          </a:xfrm>
          <a:prstGeom prst="snip2DiagRect">
            <a:avLst>
              <a:gd name="adj1" fmla="val 1230"/>
              <a:gd name="adj2" fmla="val 16667"/>
            </a:avLst>
          </a:prstGeom>
          <a:solidFill>
            <a:srgbClr val="01AD9E">
              <a:alpha val="2455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2173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baseline="0" dirty="0">
                <a:solidFill>
                  <a:srgbClr val="445887"/>
                </a:solidFill>
                <a:latin typeface="Calibri" panose="020F0502020204030204" pitchFamily="34" charset="0"/>
              </a:rPr>
              <a:t>Click to add title</a:t>
            </a:r>
            <a:endParaRPr lang="en-US" baseline="0" dirty="0">
              <a:solidFill>
                <a:srgbClr val="445887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29209" y="1193314"/>
            <a:ext cx="10524591" cy="0"/>
          </a:xfrm>
          <a:prstGeom prst="line">
            <a:avLst/>
          </a:prstGeom>
          <a:ln w="412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rcRect l="8731" t="16720" r="5424" b="16627"/>
          <a:stretch>
            <a:fillRect/>
          </a:stretch>
        </p:blipFill>
        <p:spPr>
          <a:xfrm>
            <a:off x="10155344" y="23701"/>
            <a:ext cx="2036656" cy="10047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284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baseline="0" dirty="0">
                <a:solidFill>
                  <a:srgbClr val="445887"/>
                </a:solidFill>
                <a:latin typeface="Calibri" panose="020F0502020204030204" pitchFamily="34" charset="0"/>
              </a:rPr>
              <a:t>Click to add title</a:t>
            </a:r>
            <a:endParaRPr lang="en-US" baseline="0" dirty="0">
              <a:solidFill>
                <a:srgbClr val="445887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38200" y="1119421"/>
            <a:ext cx="10515600" cy="0"/>
          </a:xfrm>
          <a:prstGeom prst="line">
            <a:avLst/>
          </a:prstGeom>
          <a:ln w="412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rcRect l="8731" t="16720" r="5424" b="16627"/>
          <a:stretch>
            <a:fillRect/>
          </a:stretch>
        </p:blipFill>
        <p:spPr>
          <a:xfrm>
            <a:off x="10155344" y="23701"/>
            <a:ext cx="2036656" cy="10047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2569" y="-2875"/>
            <a:ext cx="8551121" cy="18744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rcRect l="8731" t="16720" r="5424" b="16627"/>
          <a:stretch>
            <a:fillRect/>
          </a:stretch>
        </p:blipFill>
        <p:spPr>
          <a:xfrm>
            <a:off x="264693" y="9559"/>
            <a:ext cx="2839453" cy="1400793"/>
          </a:xfrm>
          <a:prstGeom prst="rect">
            <a:avLst/>
          </a:prstGeom>
        </p:spPr>
      </p:pic>
      <p:grpSp>
        <p:nvGrpSpPr>
          <p:cNvPr id="21" name="Group 20"/>
          <p:cNvGrpSpPr/>
          <p:nvPr userDrawn="1"/>
        </p:nvGrpSpPr>
        <p:grpSpPr>
          <a:xfrm>
            <a:off x="2016807" y="2427005"/>
            <a:ext cx="8372378" cy="4113493"/>
            <a:chOff x="1185636" y="2255784"/>
            <a:chExt cx="8943937" cy="4438725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723205" y="3906589"/>
              <a:ext cx="1406368" cy="98825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185636" y="5441344"/>
              <a:ext cx="2860174" cy="893805"/>
            </a:xfrm>
            <a:prstGeom prst="rect">
              <a:avLst/>
            </a:prstGeom>
          </p:spPr>
        </p:pic>
        <p:pic>
          <p:nvPicPr>
            <p:cNvPr id="13" name="Picture 12" descr="A logo for a pharmacist&#10;&#10;AI-generated content may be incorrect."/>
            <p:cNvPicPr>
              <a:picLocks noChangeAspect="1"/>
            </p:cNvPicPr>
            <p:nvPr userDrawn="1"/>
          </p:nvPicPr>
          <p:blipFill>
            <a:blip r:embed="rId6"/>
            <a:srcRect l="16182" t="12829" r="17714" b="14475"/>
            <a:stretch>
              <a:fillRect/>
            </a:stretch>
          </p:blipFill>
          <p:spPr>
            <a:xfrm>
              <a:off x="7881625" y="5357931"/>
              <a:ext cx="1130950" cy="1336578"/>
            </a:xfrm>
            <a:prstGeom prst="rect">
              <a:avLst/>
            </a:prstGeom>
          </p:spPr>
        </p:pic>
        <p:pic>
          <p:nvPicPr>
            <p:cNvPr id="15" name="Picture 14" descr="A black and white logo with a horse and a rooster&#10;&#10;AI-generated content may be incorrect."/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5072964" y="5431468"/>
              <a:ext cx="2223128" cy="106677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2300349" y="3549153"/>
              <a:ext cx="1241678" cy="1244408"/>
            </a:xfrm>
            <a:prstGeom prst="rect">
              <a:avLst/>
            </a:prstGeom>
          </p:spPr>
        </p:pic>
        <p:pic>
          <p:nvPicPr>
            <p:cNvPr id="18" name="Picture 17" descr="A close-up of a person&#10;&#10;AI-generated content may be incorrect."/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3686354" y="2313744"/>
              <a:ext cx="2349485" cy="85435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7323459" y="2255784"/>
              <a:ext cx="1182185" cy="122396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4310374" y="3953565"/>
              <a:ext cx="3351965" cy="718076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2"/>
          </a:solidFill>
          <a:latin typeface="merriweather" charset="0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erriweather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erriweather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erriweather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erriweather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erriweather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erriweather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erriweather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erriweather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pic>
        <p:nvPicPr>
          <p:cNvPr id="1026" name="Picture 2" descr="A blue yellow and red flag&#10;&#10;Description automatically generated"/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052" y="6131225"/>
            <a:ext cx="648582" cy="66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A red circle with a black text and a crown&#10;&#10;Description automatically generated"/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04" y="6102207"/>
            <a:ext cx="689205" cy="68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logo with blue and green colors&#10;&#10;Description automatically generated"/>
          <p:cNvPicPr>
            <a:picLocks noChangeAspect="1" noChangeArrowheads="1"/>
          </p:cNvPicPr>
          <p:nvPr userDrawn="1"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91"/>
          <a:stretch>
            <a:fillRect/>
          </a:stretch>
        </p:blipFill>
        <p:spPr bwMode="auto">
          <a:xfrm>
            <a:off x="2956138" y="6071611"/>
            <a:ext cx="786504" cy="74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A logo with text on it&#10;&#10;Description automatically generated"/>
          <p:cNvPicPr>
            <a:picLocks noChangeAspect="1" noChangeArrowheads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158" y="6094099"/>
            <a:ext cx="705421" cy="69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 blue and red logo&#10;&#10;Description automatically generated"/>
          <p:cNvPicPr>
            <a:picLocks noChangeAspect="1" noChangeArrowheads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579" y="6084889"/>
            <a:ext cx="1552864" cy="74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A green and orange rectangles&#10;&#10;Description automatically generated"/>
          <p:cNvPicPr>
            <a:picLocks noChangeAspect="1" noChangeArrowheads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443" y="6113461"/>
            <a:ext cx="685146" cy="68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 black and white logo&#10;&#10;Description automatically generated"/>
          <p:cNvPicPr>
            <a:picLocks noChangeAspect="1" noChangeArrowheads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659" y="6159509"/>
            <a:ext cx="1128438" cy="59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A logo of a school&#10;&#10;Description automatically generated"/>
          <p:cNvPicPr>
            <a:picLocks noChangeAspect="1" noChangeArrowheads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452" y="6094100"/>
            <a:ext cx="761650" cy="76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 logo with yellow dots&#10;&#10;Description automatically generated"/>
          <p:cNvPicPr>
            <a:picLocks noChangeAspect="1" noChangeArrowheads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456" y="6146141"/>
            <a:ext cx="1005894" cy="62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TDRC logo Final"/>
          <p:cNvPicPr>
            <a:picLocks noChangeAspect="1" noChangeArrowheads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9705" y="6094099"/>
            <a:ext cx="518519" cy="73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accent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"/>
        </a:spcBef>
        <a:spcAft>
          <a:spcPts val="500"/>
        </a:spcAft>
        <a:buFontTx/>
        <a:buNone/>
        <a:defRPr sz="3300" b="0" i="0" kern="1200">
          <a:solidFill>
            <a:schemeClr val="tx1"/>
          </a:solidFill>
          <a:latin typeface="Poppins Light" pitchFamily="2" charset="77"/>
          <a:ea typeface="Roboto Light" panose="02000000000000000000" pitchFamily="2" charset="0"/>
          <a:cs typeface="Poppins Light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33"/>
        </a:buBlip>
        <a:defRPr sz="18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33"/>
        </a:buBlip>
        <a:defRPr sz="16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33"/>
        </a:buBlip>
        <a:defRPr sz="16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33"/>
        </a:buBlip>
        <a:defRPr sz="16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68.png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68.png"/><Relationship Id="rId3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4.jpeg"/><Relationship Id="rId7" Type="http://schemas.openxmlformats.org/officeDocument/2006/relationships/image" Target="../media/image3.png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4" Type="http://schemas.openxmlformats.org/officeDocument/2006/relationships/notesSlide" Target="../notesSlides/notesSlide23.xml"/><Relationship Id="rId13" Type="http://schemas.openxmlformats.org/officeDocument/2006/relationships/slideLayout" Target="../slideLayouts/slideLayout3.xml"/><Relationship Id="rId12" Type="http://schemas.openxmlformats.org/officeDocument/2006/relationships/image" Target="../media/image8.jpeg"/><Relationship Id="rId11" Type="http://schemas.openxmlformats.org/officeDocument/2006/relationships/image" Target="../media/image7.jpeg"/><Relationship Id="rId10" Type="http://schemas.openxmlformats.org/officeDocument/2006/relationships/image" Target="../media/image6.png"/><Relationship Id="rId1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36.xml"/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46.svg"/><Relationship Id="rId1" Type="http://schemas.openxmlformats.org/officeDocument/2006/relationships/image" Target="../media/image4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36.xml"/><Relationship Id="rId1" Type="http://schemas.openxmlformats.org/officeDocument/2006/relationships/hyperlink" Target="https://dx.doi.org/10.2139/ssrn.4856036" TargetMode="Externa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34.xml"/><Relationship Id="rId2" Type="http://schemas.openxmlformats.org/officeDocument/2006/relationships/image" Target="../media/image85.png"/><Relationship Id="rId1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34.xml"/><Relationship Id="rId3" Type="http://schemas.openxmlformats.org/officeDocument/2006/relationships/image" Target="../media/image86.emf"/><Relationship Id="rId2" Type="http://schemas.openxmlformats.org/officeDocument/2006/relationships/image" Target="../media/image85.png"/><Relationship Id="rId1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34.xml"/><Relationship Id="rId1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9.xml"/><Relationship Id="rId7" Type="http://schemas.openxmlformats.org/officeDocument/2006/relationships/slideLayout" Target="../slideLayouts/slideLayout34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4.xml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1.xml"/><Relationship Id="rId3" Type="http://schemas.openxmlformats.org/officeDocument/2006/relationships/slideLayout" Target="../slideLayouts/slideLayout34.xml"/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2.xml"/><Relationship Id="rId3" Type="http://schemas.openxmlformats.org/officeDocument/2006/relationships/slideLayout" Target="../slideLayouts/slideLayout34.xml"/><Relationship Id="rId2" Type="http://schemas.openxmlformats.org/officeDocument/2006/relationships/image" Target="../media/image31.png"/><Relationship Id="rId1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48.emf"/><Relationship Id="rId1" Type="http://schemas.openxmlformats.org/officeDocument/2006/relationships/image" Target="../media/image47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4.xml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95.jpeg"/><Relationship Id="rId1" Type="http://schemas.openxmlformats.org/officeDocument/2006/relationships/image" Target="../media/image2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418" y="1122276"/>
            <a:ext cx="10515163" cy="1325563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Using Cost-Effectiveness Analysis to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Maximise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Health Outcomes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05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Insights for SMC, PMC, and malaria vaccines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Dr. Catherine Pitt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Professor of Health Economics</a:t>
            </a:r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Friday, 28 February 2025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SMC Alliance Annual Meeting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Lomé – Togo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7537" y="1494015"/>
            <a:ext cx="11404800" cy="4300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00" indent="-38100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sz="2665" dirty="0"/>
              <a:t>Detailed, prospective, activity-based costing of resources used to deliver 5 SMC cycles in 2022 season</a:t>
            </a:r>
            <a:endParaRPr lang="en-US" sz="2665" dirty="0"/>
          </a:p>
          <a:p>
            <a:pPr>
              <a:lnSpc>
                <a:spcPct val="105000"/>
              </a:lnSpc>
            </a:pPr>
            <a:endParaRPr lang="en-US" sz="1865" dirty="0"/>
          </a:p>
          <a:p>
            <a:pPr marL="381000" indent="-38100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sz="2665" dirty="0"/>
              <a:t>Identified SMC activities through qualitative research and consultation with NMCP staff</a:t>
            </a:r>
            <a:endParaRPr lang="en-US" sz="2265" dirty="0"/>
          </a:p>
          <a:p>
            <a:pPr marL="990600" lvl="1" indent="-381000">
              <a:lnSpc>
                <a:spcPct val="105000"/>
              </a:lnSpc>
              <a:buSzPct val="60000"/>
              <a:buFont typeface="Courier New" panose="02070309020205020404" pitchFamily="49" charset="0"/>
              <a:buChar char="o"/>
            </a:pPr>
            <a:r>
              <a:rPr lang="en-US" sz="2265" dirty="0"/>
              <a:t>Resources identified at national / district / health facility levels</a:t>
            </a:r>
            <a:endParaRPr lang="en-US" sz="2265" dirty="0"/>
          </a:p>
          <a:p>
            <a:pPr marL="990600" lvl="1" indent="-381000">
              <a:lnSpc>
                <a:spcPct val="105000"/>
              </a:lnSpc>
              <a:buSzPct val="60000"/>
              <a:buFont typeface="Courier New" panose="02070309020205020404" pitchFamily="49" charset="0"/>
              <a:buChar char="o"/>
            </a:pPr>
            <a:r>
              <a:rPr lang="en-US" sz="2265" dirty="0"/>
              <a:t>Financial &amp; economic costs</a:t>
            </a:r>
            <a:endParaRPr lang="en-US" sz="2265" dirty="0"/>
          </a:p>
          <a:p>
            <a:pPr>
              <a:lnSpc>
                <a:spcPct val="105000"/>
              </a:lnSpc>
            </a:pPr>
            <a:endParaRPr lang="en-US" sz="1865" dirty="0"/>
          </a:p>
          <a:p>
            <a:pPr marL="381000" indent="-38100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sz="2665" dirty="0"/>
              <a:t>Estimated in constant 2022 USD</a:t>
            </a:r>
            <a:endParaRPr lang="en-US" sz="2665" dirty="0"/>
          </a:p>
          <a:p>
            <a:pPr marL="990600" lvl="1" indent="-381000">
              <a:lnSpc>
                <a:spcPct val="105000"/>
              </a:lnSpc>
              <a:buSzPct val="60000"/>
              <a:buFont typeface="Courier New" panose="02070309020205020404" pitchFamily="49" charset="0"/>
              <a:buChar char="o"/>
            </a:pPr>
            <a:r>
              <a:rPr lang="en-US" sz="2265" dirty="0"/>
              <a:t>Cost of 5 cycles (observed)</a:t>
            </a:r>
            <a:endParaRPr lang="en-US" sz="2265" dirty="0"/>
          </a:p>
          <a:p>
            <a:pPr marL="990600" lvl="1" indent="-381000">
              <a:lnSpc>
                <a:spcPct val="105000"/>
              </a:lnSpc>
              <a:buSzPct val="60000"/>
              <a:buFont typeface="Courier New" panose="02070309020205020404" pitchFamily="49" charset="0"/>
              <a:buChar char="o"/>
            </a:pPr>
            <a:r>
              <a:rPr lang="en-US" sz="2265" dirty="0"/>
              <a:t>Cost of 4 cycles (estimated) </a:t>
            </a:r>
            <a:endParaRPr lang="en-US" sz="2265" dirty="0"/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for Costing of SMC strategies</a:t>
            </a:r>
            <a:endParaRPr lang="en-GB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different colored bars&#10;&#10;AI-generated content may be incorrect.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275" y="1710890"/>
            <a:ext cx="8490487" cy="4870963"/>
          </a:xfrm>
          <a:prstGeom prst="rect">
            <a:avLst/>
          </a:prstGeom>
          <a:noFill/>
        </p:spPr>
      </p:pic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Adding a 5</a:t>
            </a:r>
            <a:r>
              <a:rPr lang="en-GB" baseline="30000" noProof="0" dirty="0"/>
              <a:t>th</a:t>
            </a:r>
            <a:r>
              <a:rPr lang="en-GB" noProof="0" dirty="0"/>
              <a:t> cycle </a:t>
            </a:r>
            <a:r>
              <a:rPr lang="en-GB" u="sng" noProof="0" dirty="0"/>
              <a:t>increased</a:t>
            </a:r>
            <a:r>
              <a:rPr lang="en-GB" noProof="0" dirty="0"/>
              <a:t> total annual economic cost of implementing SMC by 16% to 23%</a:t>
            </a:r>
            <a:endParaRPr lang="en-GB" noProof="0" dirty="0"/>
          </a:p>
        </p:txBody>
      </p:sp>
      <p:sp>
        <p:nvSpPr>
          <p:cNvPr id="8" name="ZoneTexte 4"/>
          <p:cNvSpPr txBox="1"/>
          <p:nvPr/>
        </p:nvSpPr>
        <p:spPr>
          <a:xfrm rot="10800000" flipV="1">
            <a:off x="3615034" y="1529927"/>
            <a:ext cx="1023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4C733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rPr>
              <a:t>+16%</a:t>
            </a:r>
            <a:endParaRPr lang="en-GB" sz="2400" b="1" dirty="0">
              <a:solidFill>
                <a:srgbClr val="4C73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6"/>
          <p:cNvSpPr txBox="1"/>
          <p:nvPr/>
        </p:nvSpPr>
        <p:spPr>
          <a:xfrm rot="10800000" flipV="1">
            <a:off x="5372795" y="3084756"/>
            <a:ext cx="1023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4C733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rPr>
              <a:t>+23%</a:t>
            </a:r>
            <a:endParaRPr lang="en-GB" sz="2400" b="1" dirty="0">
              <a:solidFill>
                <a:srgbClr val="4C73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 rot="10800000" flipV="1">
            <a:off x="7050704" y="1646670"/>
            <a:ext cx="1023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4C733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rPr>
              <a:t>+21%</a:t>
            </a:r>
            <a:endParaRPr lang="en-GB" sz="2400" b="1" dirty="0">
              <a:solidFill>
                <a:srgbClr val="4C73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rrow: Curved Down 6"/>
          <p:cNvSpPr/>
          <p:nvPr/>
        </p:nvSpPr>
        <p:spPr>
          <a:xfrm rot="20637373">
            <a:off x="3485073" y="2025500"/>
            <a:ext cx="1123670" cy="373738"/>
          </a:xfrm>
          <a:prstGeom prst="curvedDownArrow">
            <a:avLst/>
          </a:prstGeom>
          <a:solidFill>
            <a:srgbClr val="4C73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4C7330"/>
              </a:solidFill>
            </a:endParaRPr>
          </a:p>
        </p:txBody>
      </p:sp>
      <p:sp>
        <p:nvSpPr>
          <p:cNvPr id="12" name="Arrow: Curved Down 11"/>
          <p:cNvSpPr/>
          <p:nvPr/>
        </p:nvSpPr>
        <p:spPr>
          <a:xfrm rot="20637373">
            <a:off x="5295793" y="3526255"/>
            <a:ext cx="1123670" cy="373738"/>
          </a:xfrm>
          <a:prstGeom prst="curvedDownArrow">
            <a:avLst/>
          </a:prstGeom>
          <a:solidFill>
            <a:srgbClr val="4C73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4C7330"/>
              </a:solidFill>
            </a:endParaRPr>
          </a:p>
        </p:txBody>
      </p:sp>
      <p:sp>
        <p:nvSpPr>
          <p:cNvPr id="13" name="Arrow: Curved Down 12"/>
          <p:cNvSpPr/>
          <p:nvPr/>
        </p:nvSpPr>
        <p:spPr>
          <a:xfrm rot="19852769">
            <a:off x="7000605" y="2239892"/>
            <a:ext cx="1123670" cy="373738"/>
          </a:xfrm>
          <a:prstGeom prst="curvedDownArrow">
            <a:avLst/>
          </a:prstGeom>
          <a:solidFill>
            <a:srgbClr val="4C73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4C733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18862" y="5989812"/>
            <a:ext cx="3340335" cy="607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1065"/>
              </a:spcAft>
            </a:pPr>
            <a:r>
              <a:rPr lang="en-GB" sz="1600" dirty="0">
                <a:ea typeface="Calibri" panose="020F0502020204030204" pitchFamily="34" charset="0"/>
                <a:cs typeface="Arial" panose="020B0604020202020204" pitchFamily="34" charset="0"/>
              </a:rPr>
              <a:t>* SMC programme costs only; excludes diagnosis &amp; treatment costs</a:t>
            </a:r>
            <a:endParaRPr lang="en-GB" sz="16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700" noProof="0">
                <a:ea typeface="MS PGothic" panose="020B0600070205080204" pitchFamily="34" charset="-128"/>
              </a:rPr>
              <a:t>Adding a 5</a:t>
            </a:r>
            <a:r>
              <a:rPr lang="en-GB" sz="3700" baseline="30000" noProof="0">
                <a:ea typeface="MS PGothic" panose="020B0600070205080204" pitchFamily="34" charset="-128"/>
              </a:rPr>
              <a:t>th</a:t>
            </a:r>
            <a:r>
              <a:rPr lang="en-GB" sz="3700" noProof="0">
                <a:ea typeface="MS PGothic" panose="020B0600070205080204" pitchFamily="34" charset="-128"/>
              </a:rPr>
              <a:t> cycle </a:t>
            </a:r>
            <a:r>
              <a:rPr lang="en-GB" sz="3700" u="sng" noProof="0">
                <a:ea typeface="MS PGothic" panose="020B0600070205080204" pitchFamily="34" charset="-128"/>
              </a:rPr>
              <a:t>decreased</a:t>
            </a:r>
            <a:r>
              <a:rPr lang="en-GB" sz="3700" noProof="0">
                <a:ea typeface="MS PGothic" panose="020B0600070205080204" pitchFamily="34" charset="-128"/>
              </a:rPr>
              <a:t> the economic </a:t>
            </a:r>
            <a:br>
              <a:rPr lang="en-GB" sz="3700" noProof="0"/>
            </a:br>
            <a:r>
              <a:rPr lang="en-GB" sz="3700" noProof="0">
                <a:ea typeface="MS PGothic" panose="020B0600070205080204" pitchFamily="34" charset="-128"/>
              </a:rPr>
              <a:t>cost per child per cycle by </a:t>
            </a:r>
            <a:r>
              <a:rPr lang="en-GB" sz="3700">
                <a:ea typeface="MS PGothic" panose="020B0600070205080204" pitchFamily="34" charset="-128"/>
              </a:rPr>
              <a:t>3</a:t>
            </a:r>
            <a:r>
              <a:rPr lang="en-GB" sz="3700" noProof="0">
                <a:ea typeface="MS PGothic" panose="020B0600070205080204" pitchFamily="34" charset="-128"/>
              </a:rPr>
              <a:t>% to </a:t>
            </a:r>
            <a:r>
              <a:rPr lang="en-GB" sz="3700">
                <a:ea typeface="MS PGothic" panose="020B0600070205080204" pitchFamily="34" charset="-128"/>
              </a:rPr>
              <a:t>7</a:t>
            </a:r>
            <a:r>
              <a:rPr lang="en-GB" sz="3700" noProof="0">
                <a:ea typeface="MS PGothic" panose="020B0600070205080204" pitchFamily="34" charset="-128"/>
              </a:rPr>
              <a:t>%</a:t>
            </a:r>
            <a:endParaRPr lang="en-GB" sz="3700" noProof="0">
              <a:ea typeface="MS PGothic" panose="020B0600070205080204" pitchFamily="34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07769" y="1722051"/>
            <a:ext cx="8281261" cy="4875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18862" y="5989812"/>
            <a:ext cx="3340335" cy="607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1065"/>
              </a:spcAft>
            </a:pPr>
            <a:r>
              <a:rPr lang="en-GB" sz="1600" dirty="0">
                <a:ea typeface="Calibri" panose="020F0502020204030204" pitchFamily="34" charset="0"/>
                <a:cs typeface="Arial" panose="020B0604020202020204" pitchFamily="34" charset="0"/>
              </a:rPr>
              <a:t>* SMC programme costs only; excludes diagnosis &amp; treatment costs</a:t>
            </a:r>
            <a:endParaRPr lang="en-GB" sz="16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4"/>
          <p:cNvSpPr txBox="1"/>
          <p:nvPr/>
        </p:nvSpPr>
        <p:spPr>
          <a:xfrm rot="10800000" flipV="1">
            <a:off x="3444555" y="1491353"/>
            <a:ext cx="1023472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2400" b="1" dirty="0">
                <a:solidFill>
                  <a:srgbClr val="4C7330"/>
                </a:solidFill>
                <a:latin typeface="Arial" panose="020B0604020202020204"/>
                <a:ea typeface="Calibri" panose="020F0502020204030204"/>
                <a:cs typeface="Arial" panose="020B0604020202020204"/>
              </a:rPr>
              <a:t>-7%</a:t>
            </a:r>
            <a:endParaRPr lang="en-GB" sz="2400" b="1" dirty="0">
              <a:solidFill>
                <a:srgbClr val="4C73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6"/>
          <p:cNvSpPr txBox="1"/>
          <p:nvPr/>
        </p:nvSpPr>
        <p:spPr>
          <a:xfrm rot="10800000" flipV="1">
            <a:off x="5278518" y="2668360"/>
            <a:ext cx="1023472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2400" b="1">
                <a:solidFill>
                  <a:srgbClr val="4C7330"/>
                </a:solidFill>
                <a:latin typeface="Arial" panose="020B0604020202020204"/>
                <a:ea typeface="Calibri" panose="020F0502020204030204"/>
                <a:cs typeface="Arial" panose="020B0604020202020204"/>
              </a:rPr>
              <a:t>-5%</a:t>
            </a:r>
            <a:endParaRPr lang="en-GB" sz="2400" b="1" dirty="0">
              <a:solidFill>
                <a:srgbClr val="4C73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9"/>
          <p:cNvSpPr txBox="1"/>
          <p:nvPr/>
        </p:nvSpPr>
        <p:spPr>
          <a:xfrm rot="10800000" flipV="1">
            <a:off x="7066205" y="2512742"/>
            <a:ext cx="1023472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2400" b="1">
                <a:solidFill>
                  <a:srgbClr val="4C7330"/>
                </a:solidFill>
                <a:latin typeface="Arial" panose="020B0604020202020204"/>
                <a:ea typeface="Calibri" panose="020F0502020204030204"/>
                <a:cs typeface="Arial" panose="020B0604020202020204"/>
              </a:rPr>
              <a:t>-3%</a:t>
            </a:r>
            <a:endParaRPr lang="en-GB" sz="2400" b="1" dirty="0">
              <a:solidFill>
                <a:srgbClr val="4C73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Curved Down 13"/>
          <p:cNvSpPr/>
          <p:nvPr/>
        </p:nvSpPr>
        <p:spPr>
          <a:xfrm rot="1027325">
            <a:off x="3376586" y="1961531"/>
            <a:ext cx="1123670" cy="373738"/>
          </a:xfrm>
          <a:prstGeom prst="curvedDownArrow">
            <a:avLst/>
          </a:prstGeom>
          <a:solidFill>
            <a:srgbClr val="4C73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4C7330"/>
              </a:solidFill>
            </a:endParaRPr>
          </a:p>
        </p:txBody>
      </p:sp>
      <p:sp>
        <p:nvSpPr>
          <p:cNvPr id="15" name="Arrow: Curved Down 14"/>
          <p:cNvSpPr/>
          <p:nvPr/>
        </p:nvSpPr>
        <p:spPr>
          <a:xfrm rot="770073">
            <a:off x="5174829" y="3135937"/>
            <a:ext cx="1123670" cy="373738"/>
          </a:xfrm>
          <a:prstGeom prst="curvedDownArrow">
            <a:avLst/>
          </a:prstGeom>
          <a:solidFill>
            <a:srgbClr val="4C73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4C7330"/>
              </a:solidFill>
            </a:endParaRPr>
          </a:p>
        </p:txBody>
      </p:sp>
      <p:sp>
        <p:nvSpPr>
          <p:cNvPr id="16" name="Arrow: Curved Down 15"/>
          <p:cNvSpPr/>
          <p:nvPr/>
        </p:nvSpPr>
        <p:spPr>
          <a:xfrm rot="708271">
            <a:off x="7016106" y="3120303"/>
            <a:ext cx="1123670" cy="373738"/>
          </a:xfrm>
          <a:prstGeom prst="curvedDownArrow">
            <a:avLst/>
          </a:prstGeom>
          <a:solidFill>
            <a:srgbClr val="4C73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4C733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rcRect l="1" r="-441"/>
          <a:stretch>
            <a:fillRect/>
          </a:stretch>
        </p:blipFill>
        <p:spPr>
          <a:xfrm>
            <a:off x="2580135" y="1807029"/>
            <a:ext cx="7629560" cy="4906930"/>
          </a:xfrm>
          <a:prstGeom prst="rect">
            <a:avLst/>
          </a:prstGeom>
        </p:spPr>
      </p:pic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Adding a 5</a:t>
            </a:r>
            <a:r>
              <a:rPr lang="en-GB" baseline="30000" noProof="0" dirty="0"/>
              <a:t>th</a:t>
            </a:r>
            <a:r>
              <a:rPr lang="en-GB" noProof="0" dirty="0"/>
              <a:t> cycle cost an additional </a:t>
            </a:r>
            <a:br>
              <a:rPr lang="en-GB" noProof="0" dirty="0"/>
            </a:br>
            <a:r>
              <a:rPr lang="en-GB" noProof="0" dirty="0"/>
              <a:t>$0.74 to $1.01 per child reached</a:t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9" name="ZoneTexte 4"/>
          <p:cNvSpPr txBox="1"/>
          <p:nvPr/>
        </p:nvSpPr>
        <p:spPr>
          <a:xfrm rot="10800000" flipV="1">
            <a:off x="3820576" y="2263656"/>
            <a:ext cx="1023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4C733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rPr>
              <a:t>$1.01</a:t>
            </a:r>
            <a:endParaRPr lang="en-GB" sz="2400" b="1" dirty="0">
              <a:solidFill>
                <a:srgbClr val="4C73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4"/>
          <p:cNvSpPr txBox="1"/>
          <p:nvPr/>
        </p:nvSpPr>
        <p:spPr>
          <a:xfrm rot="10800000" flipV="1">
            <a:off x="5458934" y="3256375"/>
            <a:ext cx="1023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4C733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rPr>
              <a:t>$0.74</a:t>
            </a:r>
            <a:endParaRPr lang="en-GB" sz="2400" b="1" dirty="0">
              <a:solidFill>
                <a:srgbClr val="4C73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4"/>
          <p:cNvSpPr txBox="1"/>
          <p:nvPr/>
        </p:nvSpPr>
        <p:spPr>
          <a:xfrm rot="10800000" flipV="1">
            <a:off x="7009551" y="2826594"/>
            <a:ext cx="1023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4C733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rPr>
              <a:t>$0.86</a:t>
            </a:r>
            <a:endParaRPr lang="en-GB" sz="2400" b="1" dirty="0">
              <a:solidFill>
                <a:srgbClr val="4C73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18862" y="5989812"/>
            <a:ext cx="3340335" cy="607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1065"/>
              </a:spcAft>
            </a:pPr>
            <a:r>
              <a:rPr lang="en-GB" sz="1600" dirty="0">
                <a:ea typeface="Calibri" panose="020F0502020204030204" pitchFamily="34" charset="0"/>
                <a:cs typeface="Arial" panose="020B0604020202020204" pitchFamily="34" charset="0"/>
              </a:rPr>
              <a:t>* SMC programme costs only; excludes diagnosis &amp; treatment costs</a:t>
            </a:r>
            <a:endParaRPr lang="en-GB" sz="16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7536" y="1077847"/>
            <a:ext cx="11774463" cy="5249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00" indent="-38100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Monthly incidence </a:t>
            </a:r>
            <a:r>
              <a:rPr lang="en-US" sz="2000" dirty="0"/>
              <a:t>for each district obtained: </a:t>
            </a:r>
            <a:endParaRPr lang="en-US" sz="2000" dirty="0"/>
          </a:p>
          <a:p>
            <a:pPr marL="838200" lvl="1" indent="-38100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with 5 SMC cycles – DHIS2 data (what happened)</a:t>
            </a:r>
            <a:endParaRPr lang="en-US" sz="2000" dirty="0"/>
          </a:p>
          <a:p>
            <a:pPr marL="838200" lvl="1" indent="-38100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with 4 or 0 SMC cycles – modelled (hypothetical counterfactual)</a:t>
            </a:r>
            <a:br>
              <a:rPr lang="en-US" sz="2000" dirty="0"/>
            </a:br>
            <a:endParaRPr lang="en-US" sz="2000" dirty="0"/>
          </a:p>
          <a:p>
            <a:pPr marL="381000" indent="-38100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Malaria </a:t>
            </a:r>
            <a:r>
              <a:rPr lang="en-US" sz="2000" b="1" dirty="0"/>
              <a:t>cases averted by SMC</a:t>
            </a:r>
            <a:r>
              <a:rPr lang="en-US" sz="2000" dirty="0"/>
              <a:t> each week estimated based on:</a:t>
            </a:r>
            <a:endParaRPr lang="en-US" sz="2000" dirty="0"/>
          </a:p>
          <a:p>
            <a:pPr marL="990600" lvl="1" indent="-381000">
              <a:lnSpc>
                <a:spcPct val="105000"/>
              </a:lnSpc>
              <a:buSzPct val="60000"/>
              <a:buFont typeface="Courier New" panose="02070309020205020404" pitchFamily="49" charset="0"/>
              <a:buChar char="o"/>
            </a:pPr>
            <a:r>
              <a:rPr lang="en-US" sz="2000" dirty="0"/>
              <a:t>number of children receiving SMC per cycle</a:t>
            </a:r>
            <a:endParaRPr lang="en-US" sz="2000" dirty="0"/>
          </a:p>
          <a:p>
            <a:pPr marL="990600" lvl="1" indent="-381000">
              <a:lnSpc>
                <a:spcPct val="105000"/>
              </a:lnSpc>
              <a:buSzPct val="60000"/>
              <a:buFont typeface="Courier New" panose="02070309020205020404" pitchFamily="49" charset="0"/>
              <a:buChar char="o"/>
            </a:pPr>
            <a:r>
              <a:rPr lang="en-US" sz="2000" dirty="0"/>
              <a:t>SMC efficacy (0-28 days; 29-42 days)</a:t>
            </a:r>
            <a:endParaRPr lang="en-US" sz="2000" dirty="0"/>
          </a:p>
          <a:p>
            <a:pPr marL="990600" lvl="1" indent="-381000">
              <a:lnSpc>
                <a:spcPct val="105000"/>
              </a:lnSpc>
              <a:buSzPct val="60000"/>
              <a:buFont typeface="Courier New" panose="02070309020205020404" pitchFamily="49" charset="0"/>
              <a:buChar char="o"/>
            </a:pPr>
            <a:r>
              <a:rPr lang="en-US" sz="2000" dirty="0"/>
              <a:t>probability that SMC recipient would have had malaria based on incidence and seasonality</a:t>
            </a:r>
            <a:endParaRPr lang="en-US" sz="2000" b="1" dirty="0"/>
          </a:p>
          <a:p>
            <a:pPr marL="381000" indent="-381000">
              <a:lnSpc>
                <a:spcPct val="105000"/>
              </a:lnSpc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81000" indent="-38100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Seasonality </a:t>
            </a:r>
            <a:r>
              <a:rPr lang="en-US" sz="2000" dirty="0"/>
              <a:t>profile by week (% annual cases) based on health facility data on cases in &gt;5y</a:t>
            </a:r>
            <a:endParaRPr lang="en-US" sz="2000" dirty="0"/>
          </a:p>
          <a:p>
            <a:pPr marL="381000" indent="-381000">
              <a:lnSpc>
                <a:spcPct val="105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81000" indent="-38100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Estimated </a:t>
            </a:r>
            <a:r>
              <a:rPr lang="en-US" sz="2000" b="1" dirty="0"/>
              <a:t>disability-adjusted life-years (DALYs)</a:t>
            </a:r>
            <a:r>
              <a:rPr lang="en-US" sz="2000" dirty="0"/>
              <a:t> based on:</a:t>
            </a:r>
            <a:endParaRPr lang="en-US" sz="2000" dirty="0"/>
          </a:p>
          <a:p>
            <a:pPr marL="990600" lvl="1" indent="-381000">
              <a:lnSpc>
                <a:spcPct val="105000"/>
              </a:lnSpc>
              <a:buSzPct val="60000"/>
              <a:buFont typeface="Courier New" panose="02070309020205020404" pitchFamily="49" charset="0"/>
              <a:buChar char="o"/>
            </a:pPr>
            <a:r>
              <a:rPr lang="en-US" sz="2000" dirty="0"/>
              <a:t>cases averted by SMC</a:t>
            </a:r>
            <a:endParaRPr lang="en-US" sz="2000" dirty="0"/>
          </a:p>
          <a:p>
            <a:pPr marL="990600" lvl="1" indent="-381000">
              <a:lnSpc>
                <a:spcPct val="105000"/>
              </a:lnSpc>
              <a:buSzPct val="60000"/>
              <a:buFont typeface="Courier New" panose="02070309020205020404" pitchFamily="49" charset="0"/>
              <a:buChar char="o"/>
            </a:pPr>
            <a:r>
              <a:rPr lang="en-US" sz="2000" dirty="0"/>
              <a:t>secondary data (progression to severe disease &amp; death, life expectancy, disability weights)</a:t>
            </a:r>
            <a:endParaRPr lang="en-US" sz="2000" dirty="0"/>
          </a:p>
          <a:p>
            <a:pPr>
              <a:lnSpc>
                <a:spcPct val="105000"/>
              </a:lnSpc>
            </a:pPr>
            <a:endParaRPr lang="en-US" sz="2000" dirty="0"/>
          </a:p>
          <a:p>
            <a:pPr marL="381000" indent="-38100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Identified optimal start dates </a:t>
            </a:r>
            <a:r>
              <a:rPr lang="en-US" sz="2000" dirty="0"/>
              <a:t>to </a:t>
            </a:r>
            <a:r>
              <a:rPr lang="en-US" sz="2000" dirty="0" err="1"/>
              <a:t>maximise</a:t>
            </a:r>
            <a:r>
              <a:rPr lang="en-US" sz="2000" dirty="0"/>
              <a:t> the effectiveness of each strategy</a:t>
            </a:r>
            <a:endParaRPr lang="en-US" sz="2000" dirty="0"/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for estimating impact</a:t>
            </a:r>
            <a:endParaRPr lang="en-GB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187393" y="1878584"/>
            <a:ext cx="11877190" cy="3699465"/>
            <a:chOff x="187393" y="1878584"/>
            <a:chExt cx="11877190" cy="3699465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"/>
            <a:srcRect b="17282"/>
            <a:stretch>
              <a:fillRect/>
            </a:stretch>
          </p:blipFill>
          <p:spPr>
            <a:xfrm>
              <a:off x="7697783" y="1878585"/>
              <a:ext cx="4366800" cy="3699464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/>
            <a:srcRect b="17282"/>
            <a:stretch>
              <a:fillRect/>
            </a:stretch>
          </p:blipFill>
          <p:spPr>
            <a:xfrm>
              <a:off x="3935987" y="1878584"/>
              <a:ext cx="4366800" cy="3699463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/>
            <a:srcRect b="17282"/>
            <a:stretch>
              <a:fillRect/>
            </a:stretch>
          </p:blipFill>
          <p:spPr>
            <a:xfrm>
              <a:off x="187393" y="1878584"/>
              <a:ext cx="4366800" cy="3699463"/>
            </a:xfrm>
            <a:prstGeom prst="rect">
              <a:avLst/>
            </a:prstGeom>
          </p:spPr>
        </p:pic>
      </p:grp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SMC averts a substantial proportion of cases</a:t>
            </a:r>
            <a:endParaRPr lang="en-GB" u="sng" noProof="0" dirty="0"/>
          </a:p>
        </p:txBody>
      </p:sp>
      <p:sp>
        <p:nvSpPr>
          <p:cNvPr id="2" name="TextBox 5"/>
          <p:cNvSpPr txBox="1"/>
          <p:nvPr/>
        </p:nvSpPr>
        <p:spPr>
          <a:xfrm>
            <a:off x="865486" y="1492897"/>
            <a:ext cx="3493153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065"/>
              </a:spcAft>
            </a:pPr>
            <a:r>
              <a:rPr lang="en-GB" sz="2400" b="1" err="1">
                <a:ea typeface="Calibri" panose="020F0502020204030204" pitchFamily="34" charset="0"/>
                <a:cs typeface="Arial" panose="020B0604020202020204" pitchFamily="34" charset="0"/>
              </a:rPr>
              <a:t>Dabola</a:t>
            </a:r>
            <a:r>
              <a:rPr lang="en-GB" sz="2400" b="1">
                <a:ea typeface="Calibri" panose="020F0502020204030204" pitchFamily="34" charset="0"/>
                <a:cs typeface="Arial" panose="020B0604020202020204" pitchFamily="34" charset="0"/>
              </a:rPr>
              <a:t> (Guinea)</a:t>
            </a:r>
            <a:endParaRPr lang="en-GB" sz="240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5"/>
          <p:cNvSpPr txBox="1"/>
          <p:nvPr/>
        </p:nvSpPr>
        <p:spPr>
          <a:xfrm>
            <a:off x="8375337" y="1492897"/>
            <a:ext cx="3487812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065"/>
              </a:spcAft>
            </a:pPr>
            <a:r>
              <a:rPr lang="en-GB" sz="2400" b="1" err="1">
                <a:ea typeface="Calibri" panose="020F0502020204030204" pitchFamily="34" charset="0"/>
                <a:cs typeface="Arial" panose="020B0604020202020204" pitchFamily="34" charset="0"/>
              </a:rPr>
              <a:t>Takiéta</a:t>
            </a:r>
            <a:r>
              <a:rPr lang="en-GB" sz="2400" b="1">
                <a:ea typeface="Calibri" panose="020F0502020204030204" pitchFamily="34" charset="0"/>
                <a:cs typeface="Arial" panose="020B0604020202020204" pitchFamily="34" charset="0"/>
              </a:rPr>
              <a:t> (Niger)</a:t>
            </a:r>
            <a:endParaRPr lang="en-GB" sz="240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5"/>
          <p:cNvSpPr txBox="1"/>
          <p:nvPr/>
        </p:nvSpPr>
        <p:spPr>
          <a:xfrm>
            <a:off x="4608201" y="1492897"/>
            <a:ext cx="3493153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065"/>
              </a:spcAft>
            </a:pPr>
            <a:r>
              <a:rPr lang="en-GB" sz="2400" b="1" err="1">
                <a:ea typeface="Calibri" panose="020F0502020204030204" pitchFamily="34" charset="0"/>
                <a:cs typeface="Arial" panose="020B0604020202020204" pitchFamily="34" charset="0"/>
              </a:rPr>
              <a:t>Yanfolila</a:t>
            </a:r>
            <a:r>
              <a:rPr lang="en-GB" sz="2400" b="1">
                <a:ea typeface="Calibri" panose="020F0502020204030204" pitchFamily="34" charset="0"/>
                <a:cs typeface="Arial" panose="020B0604020202020204" pitchFamily="34" charset="0"/>
              </a:rPr>
              <a:t> (M</a:t>
            </a:r>
            <a:r>
              <a:rPr lang="en-GB" sz="2400" b="1" err="1">
                <a:ea typeface="Calibri" panose="020F0502020204030204" pitchFamily="34" charset="0"/>
                <a:cs typeface="Arial" panose="020B0604020202020204" pitchFamily="34" charset="0"/>
              </a:rPr>
              <a:t>ali</a:t>
            </a:r>
            <a:r>
              <a:rPr lang="en-GB" sz="2400" b="1"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GB" sz="240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427176" y="5569356"/>
            <a:ext cx="7200000" cy="1159227"/>
            <a:chOff x="2427176" y="5569356"/>
            <a:chExt cx="7200000" cy="115922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rcRect t="84279"/>
            <a:stretch>
              <a:fillRect/>
            </a:stretch>
          </p:blipFill>
          <p:spPr>
            <a:xfrm>
              <a:off x="2427176" y="5569356"/>
              <a:ext cx="7200000" cy="115922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rcRect l="18689" t="89399" r="79178" b="8340"/>
            <a:stretch>
              <a:fillRect/>
            </a:stretch>
          </p:blipFill>
          <p:spPr>
            <a:xfrm>
              <a:off x="3592782" y="5942679"/>
              <a:ext cx="162000" cy="17610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rcRect l="18703" t="89617" r="79178" b="8133"/>
            <a:stretch>
              <a:fillRect/>
            </a:stretch>
          </p:blipFill>
          <p:spPr>
            <a:xfrm>
              <a:off x="3421258" y="5949037"/>
              <a:ext cx="162000" cy="17610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rcRect l="18806" t="93234" r="79178" b="4629"/>
            <a:stretch>
              <a:fillRect/>
            </a:stretch>
          </p:blipFill>
          <p:spPr>
            <a:xfrm>
              <a:off x="3599925" y="6226090"/>
              <a:ext cx="147600" cy="16045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rcRect l="18703" t="93424" r="79178" b="4576"/>
            <a:stretch>
              <a:fillRect/>
            </a:stretch>
          </p:blipFill>
          <p:spPr>
            <a:xfrm>
              <a:off x="3426024" y="6228886"/>
              <a:ext cx="151200" cy="14609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187393" y="1878584"/>
            <a:ext cx="11877190" cy="3699465"/>
            <a:chOff x="187393" y="1878584"/>
            <a:chExt cx="11877190" cy="3699465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"/>
            <a:srcRect b="17282"/>
            <a:stretch>
              <a:fillRect/>
            </a:stretch>
          </p:blipFill>
          <p:spPr>
            <a:xfrm>
              <a:off x="7697783" y="1878585"/>
              <a:ext cx="4366800" cy="3699464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/>
            <a:srcRect b="17282"/>
            <a:stretch>
              <a:fillRect/>
            </a:stretch>
          </p:blipFill>
          <p:spPr>
            <a:xfrm>
              <a:off x="3935987" y="1878584"/>
              <a:ext cx="4366800" cy="3699463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/>
            <a:srcRect b="17282"/>
            <a:stretch>
              <a:fillRect/>
            </a:stretch>
          </p:blipFill>
          <p:spPr>
            <a:xfrm>
              <a:off x="187393" y="1878584"/>
              <a:ext cx="4366800" cy="3699463"/>
            </a:xfrm>
            <a:prstGeom prst="rect">
              <a:avLst/>
            </a:prstGeom>
          </p:spPr>
        </p:pic>
      </p:grp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101600" y="95549"/>
            <a:ext cx="11990917" cy="703263"/>
          </a:xfrm>
        </p:spPr>
        <p:txBody>
          <a:bodyPr/>
          <a:lstStyle/>
          <a:p>
            <a:r>
              <a:rPr lang="en-GB" dirty="0"/>
              <a:t>Not implementing </a:t>
            </a:r>
            <a:r>
              <a:rPr lang="en-GB" i="1" dirty="0"/>
              <a:t>any</a:t>
            </a:r>
            <a:r>
              <a:rPr lang="en-GB" dirty="0"/>
              <a:t> </a:t>
            </a:r>
            <a:r>
              <a:rPr lang="en-GB" noProof="0" dirty="0"/>
              <a:t>SMC</a:t>
            </a:r>
            <a:br>
              <a:rPr lang="en-GB" noProof="0" dirty="0"/>
            </a:br>
            <a:r>
              <a:rPr lang="en-GB" noProof="0" dirty="0"/>
              <a:t>would result </a:t>
            </a:r>
            <a:r>
              <a:rPr lang="en-GB" u="sng" dirty="0"/>
              <a:t>dramatic epidemics</a:t>
            </a:r>
            <a:r>
              <a:rPr lang="en-GB" dirty="0"/>
              <a:t> in some areas</a:t>
            </a:r>
            <a:endParaRPr lang="en-GB" u="sng" noProof="0" dirty="0"/>
          </a:p>
        </p:txBody>
      </p:sp>
      <p:sp>
        <p:nvSpPr>
          <p:cNvPr id="2" name="TextBox 5"/>
          <p:cNvSpPr txBox="1"/>
          <p:nvPr/>
        </p:nvSpPr>
        <p:spPr>
          <a:xfrm>
            <a:off x="865486" y="1492897"/>
            <a:ext cx="3493153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065"/>
              </a:spcAft>
            </a:pPr>
            <a:r>
              <a:rPr lang="en-GB" sz="2400" b="1" err="1">
                <a:ea typeface="Calibri" panose="020F0502020204030204" pitchFamily="34" charset="0"/>
                <a:cs typeface="Arial" panose="020B0604020202020204" pitchFamily="34" charset="0"/>
              </a:rPr>
              <a:t>Dabola</a:t>
            </a:r>
            <a:r>
              <a:rPr lang="en-GB" sz="2400" b="1">
                <a:ea typeface="Calibri" panose="020F0502020204030204" pitchFamily="34" charset="0"/>
                <a:cs typeface="Arial" panose="020B0604020202020204" pitchFamily="34" charset="0"/>
              </a:rPr>
              <a:t> (Guinea)</a:t>
            </a:r>
            <a:endParaRPr lang="en-GB" sz="240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5"/>
          <p:cNvSpPr txBox="1"/>
          <p:nvPr/>
        </p:nvSpPr>
        <p:spPr>
          <a:xfrm>
            <a:off x="8375337" y="1492897"/>
            <a:ext cx="3487812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065"/>
              </a:spcAft>
            </a:pPr>
            <a:r>
              <a:rPr lang="en-GB" sz="2400" b="1" err="1">
                <a:ea typeface="Calibri" panose="020F0502020204030204" pitchFamily="34" charset="0"/>
                <a:cs typeface="Arial" panose="020B0604020202020204" pitchFamily="34" charset="0"/>
              </a:rPr>
              <a:t>Takiéta</a:t>
            </a:r>
            <a:r>
              <a:rPr lang="en-GB" sz="2400" b="1">
                <a:ea typeface="Calibri" panose="020F0502020204030204" pitchFamily="34" charset="0"/>
                <a:cs typeface="Arial" panose="020B0604020202020204" pitchFamily="34" charset="0"/>
              </a:rPr>
              <a:t> (Niger)</a:t>
            </a:r>
            <a:endParaRPr lang="en-GB" sz="240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5"/>
          <p:cNvSpPr txBox="1"/>
          <p:nvPr/>
        </p:nvSpPr>
        <p:spPr>
          <a:xfrm>
            <a:off x="4608201" y="1492897"/>
            <a:ext cx="3493153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065"/>
              </a:spcAft>
            </a:pPr>
            <a:r>
              <a:rPr lang="en-GB" sz="2400" b="1" err="1">
                <a:ea typeface="Calibri" panose="020F0502020204030204" pitchFamily="34" charset="0"/>
                <a:cs typeface="Arial" panose="020B0604020202020204" pitchFamily="34" charset="0"/>
              </a:rPr>
              <a:t>Yanfolila</a:t>
            </a:r>
            <a:r>
              <a:rPr lang="en-GB" sz="2400" b="1">
                <a:ea typeface="Calibri" panose="020F0502020204030204" pitchFamily="34" charset="0"/>
                <a:cs typeface="Arial" panose="020B0604020202020204" pitchFamily="34" charset="0"/>
              </a:rPr>
              <a:t> (M</a:t>
            </a:r>
            <a:r>
              <a:rPr lang="en-GB" sz="2400" b="1" err="1">
                <a:ea typeface="Calibri" panose="020F0502020204030204" pitchFamily="34" charset="0"/>
                <a:cs typeface="Arial" panose="020B0604020202020204" pitchFamily="34" charset="0"/>
              </a:rPr>
              <a:t>ali</a:t>
            </a:r>
            <a:r>
              <a:rPr lang="en-GB" sz="2400" b="1"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GB" sz="240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427176" y="5569356"/>
            <a:ext cx="7200000" cy="1159227"/>
            <a:chOff x="2427176" y="5569356"/>
            <a:chExt cx="7200000" cy="115922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rcRect t="84279"/>
            <a:stretch>
              <a:fillRect/>
            </a:stretch>
          </p:blipFill>
          <p:spPr>
            <a:xfrm>
              <a:off x="2427176" y="5569356"/>
              <a:ext cx="7200000" cy="115922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rcRect l="18689" t="89399" r="79178" b="8340"/>
            <a:stretch>
              <a:fillRect/>
            </a:stretch>
          </p:blipFill>
          <p:spPr>
            <a:xfrm>
              <a:off x="3592782" y="5942679"/>
              <a:ext cx="162000" cy="17610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rcRect l="18703" t="89617" r="79178" b="8133"/>
            <a:stretch>
              <a:fillRect/>
            </a:stretch>
          </p:blipFill>
          <p:spPr>
            <a:xfrm>
              <a:off x="3421258" y="5949037"/>
              <a:ext cx="162000" cy="17610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rcRect l="18806" t="93234" r="79178" b="4629"/>
            <a:stretch>
              <a:fillRect/>
            </a:stretch>
          </p:blipFill>
          <p:spPr>
            <a:xfrm>
              <a:off x="3599925" y="6226090"/>
              <a:ext cx="147600" cy="16045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rcRect l="18703" t="93424" r="79178" b="4576"/>
            <a:stretch>
              <a:fillRect/>
            </a:stretch>
          </p:blipFill>
          <p:spPr>
            <a:xfrm>
              <a:off x="3426024" y="6228886"/>
              <a:ext cx="151200" cy="14609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187393" y="1878584"/>
            <a:ext cx="11877190" cy="3699465"/>
            <a:chOff x="187393" y="1878584"/>
            <a:chExt cx="11877190" cy="3699465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"/>
            <a:srcRect b="17282"/>
            <a:stretch>
              <a:fillRect/>
            </a:stretch>
          </p:blipFill>
          <p:spPr>
            <a:xfrm>
              <a:off x="7697783" y="1878585"/>
              <a:ext cx="4366800" cy="3699464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/>
            <a:srcRect b="17282"/>
            <a:stretch>
              <a:fillRect/>
            </a:stretch>
          </p:blipFill>
          <p:spPr>
            <a:xfrm>
              <a:off x="3935987" y="1878584"/>
              <a:ext cx="4366800" cy="3699463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/>
            <a:srcRect b="17282"/>
            <a:stretch>
              <a:fillRect/>
            </a:stretch>
          </p:blipFill>
          <p:spPr>
            <a:xfrm>
              <a:off x="187393" y="1878584"/>
              <a:ext cx="4366800" cy="3699463"/>
            </a:xfrm>
            <a:prstGeom prst="rect">
              <a:avLst/>
            </a:prstGeom>
          </p:spPr>
        </p:pic>
      </p:grp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SMC averts more cases when delivered </a:t>
            </a:r>
            <a:br>
              <a:rPr lang="en-GB" noProof="0"/>
            </a:br>
            <a:r>
              <a:rPr lang="en-GB" noProof="0"/>
              <a:t>in </a:t>
            </a:r>
            <a:r>
              <a:rPr lang="en-GB" u="sng" noProof="0"/>
              <a:t>high incidence periods</a:t>
            </a:r>
            <a:endParaRPr lang="en-GB" u="sng" noProof="0"/>
          </a:p>
        </p:txBody>
      </p:sp>
      <p:sp>
        <p:nvSpPr>
          <p:cNvPr id="5" name="TextBox 5"/>
          <p:cNvSpPr txBox="1"/>
          <p:nvPr/>
        </p:nvSpPr>
        <p:spPr>
          <a:xfrm>
            <a:off x="865486" y="1492897"/>
            <a:ext cx="3493153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065"/>
              </a:spcAft>
            </a:pPr>
            <a:r>
              <a:rPr lang="en-GB" sz="2400" b="1" err="1">
                <a:ea typeface="Calibri" panose="020F0502020204030204" pitchFamily="34" charset="0"/>
                <a:cs typeface="Arial" panose="020B0604020202020204" pitchFamily="34" charset="0"/>
              </a:rPr>
              <a:t>Dabola</a:t>
            </a:r>
            <a:r>
              <a:rPr lang="en-GB" sz="2400" b="1">
                <a:ea typeface="Calibri" panose="020F0502020204030204" pitchFamily="34" charset="0"/>
                <a:cs typeface="Arial" panose="020B0604020202020204" pitchFamily="34" charset="0"/>
              </a:rPr>
              <a:t> (Guinea)</a:t>
            </a:r>
            <a:endParaRPr lang="en-GB" sz="240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5"/>
          <p:cNvSpPr txBox="1"/>
          <p:nvPr/>
        </p:nvSpPr>
        <p:spPr>
          <a:xfrm>
            <a:off x="8375337" y="1492897"/>
            <a:ext cx="3487812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065"/>
              </a:spcAft>
            </a:pPr>
            <a:r>
              <a:rPr lang="en-GB" sz="2400" b="1" err="1">
                <a:ea typeface="Calibri" panose="020F0502020204030204" pitchFamily="34" charset="0"/>
                <a:cs typeface="Arial" panose="020B0604020202020204" pitchFamily="34" charset="0"/>
              </a:rPr>
              <a:t>Takiéta</a:t>
            </a:r>
            <a:r>
              <a:rPr lang="en-GB" sz="2400" b="1">
                <a:ea typeface="Calibri" panose="020F0502020204030204" pitchFamily="34" charset="0"/>
                <a:cs typeface="Arial" panose="020B0604020202020204" pitchFamily="34" charset="0"/>
              </a:rPr>
              <a:t> (Niger)</a:t>
            </a:r>
            <a:endParaRPr lang="en-GB" sz="240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5"/>
          <p:cNvSpPr txBox="1"/>
          <p:nvPr/>
        </p:nvSpPr>
        <p:spPr>
          <a:xfrm>
            <a:off x="4608201" y="1492897"/>
            <a:ext cx="3493153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065"/>
              </a:spcAft>
            </a:pPr>
            <a:r>
              <a:rPr lang="en-GB" sz="2400" b="1" err="1">
                <a:ea typeface="Calibri" panose="020F0502020204030204" pitchFamily="34" charset="0"/>
                <a:cs typeface="Arial" panose="020B0604020202020204" pitchFamily="34" charset="0"/>
              </a:rPr>
              <a:t>Yanfolila</a:t>
            </a:r>
            <a:r>
              <a:rPr lang="en-GB" sz="2400" b="1">
                <a:ea typeface="Calibri" panose="020F0502020204030204" pitchFamily="34" charset="0"/>
                <a:cs typeface="Arial" panose="020B0604020202020204" pitchFamily="34" charset="0"/>
              </a:rPr>
              <a:t> (M</a:t>
            </a:r>
            <a:r>
              <a:rPr lang="en-GB" sz="2400" b="1" err="1">
                <a:ea typeface="Calibri" panose="020F0502020204030204" pitchFamily="34" charset="0"/>
                <a:cs typeface="Arial" panose="020B0604020202020204" pitchFamily="34" charset="0"/>
              </a:rPr>
              <a:t>ali</a:t>
            </a:r>
            <a:r>
              <a:rPr lang="en-GB" sz="2400" b="1"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GB" sz="240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404311" y="2057400"/>
            <a:ext cx="1840927" cy="271023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665675" y="2057400"/>
            <a:ext cx="1779373" cy="271023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903879" y="2057400"/>
            <a:ext cx="1779373" cy="271023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5"/>
          <p:cNvSpPr txBox="1"/>
          <p:nvPr/>
        </p:nvSpPr>
        <p:spPr>
          <a:xfrm>
            <a:off x="922960" y="2439783"/>
            <a:ext cx="1779373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065"/>
              </a:spcAft>
            </a:pPr>
            <a:r>
              <a:rPr lang="en-GB">
                <a:solidFill>
                  <a:schemeClr val="tx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974 annual cases / 1000 pop.</a:t>
            </a:r>
            <a:endParaRPr lang="en-GB">
              <a:solidFill>
                <a:schemeClr val="tx2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5"/>
          <p:cNvSpPr txBox="1"/>
          <p:nvPr/>
        </p:nvSpPr>
        <p:spPr>
          <a:xfrm>
            <a:off x="4646590" y="2439783"/>
            <a:ext cx="1798457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065"/>
              </a:spcAft>
            </a:pPr>
            <a:r>
              <a:rPr lang="en-GB">
                <a:solidFill>
                  <a:schemeClr val="tx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267 annual cases / 1000 pop.</a:t>
            </a:r>
            <a:endParaRPr lang="en-GB">
              <a:solidFill>
                <a:schemeClr val="tx2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5"/>
          <p:cNvSpPr txBox="1"/>
          <p:nvPr/>
        </p:nvSpPr>
        <p:spPr>
          <a:xfrm>
            <a:off x="8375336" y="2439783"/>
            <a:ext cx="1869901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065"/>
              </a:spcAft>
            </a:pPr>
            <a:r>
              <a:rPr lang="en-GB" dirty="0">
                <a:solidFill>
                  <a:schemeClr val="tx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1,751 annual cases / 1000 pop.</a:t>
            </a:r>
            <a:endParaRPr lang="en-GB" dirty="0">
              <a:solidFill>
                <a:schemeClr val="tx2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5"/>
          <p:cNvSpPr txBox="1"/>
          <p:nvPr/>
        </p:nvSpPr>
        <p:spPr>
          <a:xfrm>
            <a:off x="903878" y="3261524"/>
            <a:ext cx="1742651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065"/>
              </a:spcAft>
            </a:pPr>
            <a:r>
              <a:rPr lang="en-GB">
                <a:solidFill>
                  <a:schemeClr val="tx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11% annual cases in 5</a:t>
            </a:r>
            <a:r>
              <a:rPr lang="en-GB" baseline="30000">
                <a:solidFill>
                  <a:schemeClr val="tx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GB">
                <a:solidFill>
                  <a:schemeClr val="tx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cycle</a:t>
            </a:r>
            <a:endParaRPr lang="en-GB">
              <a:solidFill>
                <a:schemeClr val="tx2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5"/>
          <p:cNvSpPr txBox="1"/>
          <p:nvPr/>
        </p:nvSpPr>
        <p:spPr>
          <a:xfrm>
            <a:off x="4665673" y="3261524"/>
            <a:ext cx="1723569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065"/>
              </a:spcAft>
            </a:pPr>
            <a:r>
              <a:rPr lang="en-GB">
                <a:solidFill>
                  <a:schemeClr val="tx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10% annual cases in 5</a:t>
            </a:r>
            <a:r>
              <a:rPr lang="en-GB" baseline="30000">
                <a:solidFill>
                  <a:schemeClr val="tx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GB">
                <a:solidFill>
                  <a:schemeClr val="tx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cycle</a:t>
            </a:r>
            <a:endParaRPr lang="en-GB">
              <a:solidFill>
                <a:schemeClr val="tx2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5"/>
          <p:cNvSpPr txBox="1"/>
          <p:nvPr/>
        </p:nvSpPr>
        <p:spPr>
          <a:xfrm>
            <a:off x="8413727" y="3261524"/>
            <a:ext cx="1831509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065"/>
              </a:spcAft>
            </a:pPr>
            <a:r>
              <a:rPr lang="en-GB">
                <a:solidFill>
                  <a:schemeClr val="tx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5% annual cases in 5</a:t>
            </a:r>
            <a:r>
              <a:rPr lang="en-GB" baseline="30000">
                <a:solidFill>
                  <a:schemeClr val="tx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GB">
                <a:solidFill>
                  <a:schemeClr val="tx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cycle</a:t>
            </a:r>
            <a:endParaRPr lang="en-GB">
              <a:solidFill>
                <a:schemeClr val="tx2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3878" y="4085474"/>
            <a:ext cx="1890854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065"/>
              </a:spcAft>
            </a:pPr>
            <a:r>
              <a:rPr lang="en-GB" b="1" dirty="0">
                <a:solidFill>
                  <a:schemeClr val="tx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107 cases / 1000 pop. in 5</a:t>
            </a:r>
            <a:r>
              <a:rPr lang="en-GB" b="1" baseline="30000" dirty="0">
                <a:solidFill>
                  <a:schemeClr val="tx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GB" b="1" dirty="0">
                <a:solidFill>
                  <a:schemeClr val="tx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month</a:t>
            </a:r>
            <a:endParaRPr lang="en-GB" b="1" dirty="0">
              <a:solidFill>
                <a:schemeClr val="tx2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4665673" y="4085474"/>
            <a:ext cx="1957770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065"/>
              </a:spcAft>
            </a:pPr>
            <a:r>
              <a:rPr lang="en-GB" b="1" dirty="0">
                <a:solidFill>
                  <a:schemeClr val="tx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27 cases / 1000 pop. in 5</a:t>
            </a:r>
            <a:r>
              <a:rPr lang="en-GB" b="1" baseline="30000" dirty="0">
                <a:solidFill>
                  <a:schemeClr val="tx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GB" b="1" dirty="0">
                <a:solidFill>
                  <a:schemeClr val="tx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month</a:t>
            </a:r>
            <a:endParaRPr lang="en-GB" b="1" dirty="0">
              <a:solidFill>
                <a:schemeClr val="tx2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8413728" y="4085474"/>
            <a:ext cx="1831510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065"/>
              </a:spcAft>
            </a:pPr>
            <a:r>
              <a:rPr lang="en-GB" b="1" dirty="0">
                <a:solidFill>
                  <a:schemeClr val="tx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88 cases / 1000 pop. in 5</a:t>
            </a:r>
            <a:r>
              <a:rPr lang="en-GB" b="1" baseline="30000" dirty="0">
                <a:solidFill>
                  <a:schemeClr val="tx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GB" b="1" dirty="0">
                <a:solidFill>
                  <a:schemeClr val="tx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month</a:t>
            </a:r>
            <a:endParaRPr lang="en-GB" b="1" dirty="0">
              <a:solidFill>
                <a:schemeClr val="tx2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427176" y="5569356"/>
            <a:ext cx="7200000" cy="1159227"/>
            <a:chOff x="2427176" y="5569356"/>
            <a:chExt cx="7200000" cy="115922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rcRect t="84279"/>
            <a:stretch>
              <a:fillRect/>
            </a:stretch>
          </p:blipFill>
          <p:spPr>
            <a:xfrm>
              <a:off x="2427176" y="5569356"/>
              <a:ext cx="7200000" cy="115922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rcRect l="18689" t="89399" r="79178" b="8340"/>
            <a:stretch>
              <a:fillRect/>
            </a:stretch>
          </p:blipFill>
          <p:spPr>
            <a:xfrm>
              <a:off x="3592782" y="5942679"/>
              <a:ext cx="162000" cy="17610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rcRect l="18703" t="89617" r="79178" b="8133"/>
            <a:stretch>
              <a:fillRect/>
            </a:stretch>
          </p:blipFill>
          <p:spPr>
            <a:xfrm>
              <a:off x="3421258" y="5949037"/>
              <a:ext cx="162000" cy="17610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/>
            <a:srcRect l="18806" t="93234" r="79178" b="4629"/>
            <a:stretch>
              <a:fillRect/>
            </a:stretch>
          </p:blipFill>
          <p:spPr>
            <a:xfrm>
              <a:off x="3599925" y="6226090"/>
              <a:ext cx="147600" cy="16045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/>
            <a:srcRect l="18703" t="93424" r="79178" b="4576"/>
            <a:stretch>
              <a:fillRect/>
            </a:stretch>
          </p:blipFill>
          <p:spPr>
            <a:xfrm>
              <a:off x="3426024" y="6228886"/>
              <a:ext cx="151200" cy="146099"/>
            </a:xfrm>
            <a:prstGeom prst="rect">
              <a:avLst/>
            </a:prstGeom>
          </p:spPr>
        </p:pic>
      </p:grpSp>
      <p:sp>
        <p:nvSpPr>
          <p:cNvPr id="2" name="TextBox 5"/>
          <p:cNvSpPr txBox="1"/>
          <p:nvPr/>
        </p:nvSpPr>
        <p:spPr>
          <a:xfrm>
            <a:off x="8404311" y="2084251"/>
            <a:ext cx="1869901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065"/>
              </a:spcAft>
            </a:pPr>
            <a:r>
              <a:rPr lang="en-GB" b="1" dirty="0">
                <a:solidFill>
                  <a:schemeClr val="tx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Without SMC</a:t>
            </a:r>
            <a:endParaRPr lang="en-GB" b="1" dirty="0">
              <a:solidFill>
                <a:schemeClr val="tx2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5"/>
          <p:cNvSpPr txBox="1"/>
          <p:nvPr/>
        </p:nvSpPr>
        <p:spPr>
          <a:xfrm>
            <a:off x="4646590" y="2046485"/>
            <a:ext cx="1869901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065"/>
              </a:spcAft>
            </a:pPr>
            <a:r>
              <a:rPr lang="en-GB" b="1" dirty="0">
                <a:solidFill>
                  <a:schemeClr val="tx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Without SMC</a:t>
            </a:r>
            <a:endParaRPr lang="en-GB" b="1" dirty="0">
              <a:solidFill>
                <a:schemeClr val="tx2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5"/>
          <p:cNvSpPr txBox="1"/>
          <p:nvPr/>
        </p:nvSpPr>
        <p:spPr>
          <a:xfrm>
            <a:off x="877695" y="2057400"/>
            <a:ext cx="1869901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065"/>
              </a:spcAft>
            </a:pPr>
            <a:r>
              <a:rPr lang="en-GB" b="1" dirty="0">
                <a:solidFill>
                  <a:schemeClr val="tx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Without SMC</a:t>
            </a:r>
            <a:endParaRPr lang="en-GB" b="1" dirty="0">
              <a:solidFill>
                <a:schemeClr val="tx2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14" grpId="0"/>
      <p:bldP spid="15" grpId="0"/>
      <p:bldP spid="16" grpId="0"/>
      <p:bldP spid="17" grpId="0"/>
      <p:bldP spid="18" grpId="0"/>
      <p:bldP spid="19" grpId="0"/>
      <p:bldP spid="6" grpId="0"/>
      <p:bldP spid="7" grpId="0"/>
      <p:bldP spid="8" grpId="0"/>
      <p:bldP spid="2" grpId="0"/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6025" y="1103397"/>
            <a:ext cx="11404600" cy="546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00" indent="-38100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GB" sz="2665" dirty="0"/>
              <a:t>Incremental cost-effectiveness ratio (ICER):</a:t>
            </a:r>
            <a:endParaRPr lang="en-GB" sz="2665" dirty="0"/>
          </a:p>
          <a:p>
            <a:pPr marL="990600" lvl="1" indent="-381000">
              <a:lnSpc>
                <a:spcPct val="105000"/>
              </a:lnSpc>
              <a:buSzPct val="60000"/>
              <a:buFont typeface="Courier New" panose="02070309020205020404" pitchFamily="49" charset="0"/>
              <a:buChar char="o"/>
            </a:pPr>
            <a:r>
              <a:rPr lang="en-GB" sz="2400" dirty="0"/>
              <a:t>the additional cost of switching from 4 cycle to 5 cycle SMC strategy</a:t>
            </a:r>
            <a:endParaRPr lang="en-GB" sz="2400" dirty="0"/>
          </a:p>
          <a:p>
            <a:pPr marL="990600" lvl="1" indent="-381000">
              <a:lnSpc>
                <a:spcPct val="105000"/>
              </a:lnSpc>
              <a:buSzPct val="60000"/>
              <a:buFont typeface="Courier New" panose="02070309020205020404" pitchFamily="49" charset="0"/>
              <a:buChar char="o"/>
            </a:pPr>
            <a:r>
              <a:rPr lang="en-GB" sz="2400" dirty="0"/>
              <a:t>expressed as: incremental cost per DALY averted</a:t>
            </a:r>
            <a:endParaRPr lang="en-GB" sz="2400" dirty="0"/>
          </a:p>
          <a:p>
            <a:pPr marL="990600" lvl="1" indent="-381000">
              <a:lnSpc>
                <a:spcPct val="105000"/>
              </a:lnSpc>
              <a:buSzPct val="60000"/>
              <a:buFont typeface="Courier New" panose="02070309020205020404" pitchFamily="49" charset="0"/>
              <a:buChar char="o"/>
            </a:pPr>
            <a:r>
              <a:rPr lang="en-US" sz="2400" dirty="0"/>
              <a:t>Includes cost savings from reduced diagnosis &amp; treatment*</a:t>
            </a:r>
            <a:endParaRPr lang="en-GB" sz="2400" dirty="0"/>
          </a:p>
          <a:p>
            <a:pPr>
              <a:lnSpc>
                <a:spcPct val="105000"/>
              </a:lnSpc>
            </a:pPr>
            <a:endParaRPr lang="en-GB" sz="1865" dirty="0"/>
          </a:p>
          <a:p>
            <a:pPr marL="381000" indent="-38100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GB" sz="2665" dirty="0"/>
              <a:t>ICER compared to </a:t>
            </a:r>
            <a:r>
              <a:rPr lang="en-GB" sz="2665" b="1" dirty="0">
                <a:solidFill>
                  <a:schemeClr val="accent4"/>
                </a:solidFill>
              </a:rPr>
              <a:t>cost-effectiveness thresholds</a:t>
            </a:r>
            <a:endParaRPr lang="en-GB" sz="2665" dirty="0"/>
          </a:p>
          <a:p>
            <a:pPr marL="838200" lvl="1" indent="-38100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C00000"/>
                </a:solidFill>
              </a:rPr>
              <a:t>% (</a:t>
            </a:r>
            <a:r>
              <a:rPr lang="en-GB" sz="2400" b="1" dirty="0" err="1">
                <a:solidFill>
                  <a:srgbClr val="C00000"/>
                </a:solidFill>
              </a:rPr>
              <a:t>Ochalek</a:t>
            </a:r>
            <a:r>
              <a:rPr lang="en-GB" sz="2400" b="1" dirty="0">
                <a:solidFill>
                  <a:srgbClr val="C00000"/>
                </a:solidFill>
              </a:rPr>
              <a:t> et al, 2018) </a:t>
            </a:r>
            <a:r>
              <a:rPr lang="en-GB" sz="2400" dirty="0"/>
              <a:t>x </a:t>
            </a:r>
            <a:r>
              <a:rPr lang="en-GB" sz="2400" b="1" dirty="0">
                <a:solidFill>
                  <a:schemeClr val="accent5">
                    <a:lumMod val="75000"/>
                  </a:schemeClr>
                </a:solidFill>
              </a:rPr>
              <a:t>per capita GDP (World Bank, 2022)</a:t>
            </a:r>
            <a:endParaRPr lang="en-GB" sz="2400" b="1" dirty="0">
              <a:solidFill>
                <a:schemeClr val="accent5">
                  <a:lumMod val="75000"/>
                </a:schemeClr>
              </a:solidFill>
            </a:endParaRPr>
          </a:p>
          <a:p>
            <a:pPr lvl="2">
              <a:lnSpc>
                <a:spcPct val="105000"/>
              </a:lnSpc>
              <a:tabLst>
                <a:tab pos="1346200" algn="l"/>
                <a:tab pos="2336800" algn="l"/>
                <a:tab pos="3314700" algn="l"/>
                <a:tab pos="3594100" algn="l"/>
                <a:tab pos="3949700" algn="l"/>
                <a:tab pos="4483100" algn="l"/>
                <a:tab pos="5029200" algn="l"/>
              </a:tabLst>
            </a:pPr>
            <a:r>
              <a:rPr lang="it-IT" sz="2400" dirty="0"/>
              <a:t>	Guinea: </a:t>
            </a:r>
            <a:r>
              <a:rPr lang="it-IT" sz="2400" b="1" dirty="0">
                <a:solidFill>
                  <a:srgbClr val="C00000"/>
                </a:solidFill>
              </a:rPr>
              <a:t>21-27%</a:t>
            </a:r>
            <a:r>
              <a:rPr lang="it-IT" sz="2400" dirty="0"/>
              <a:t> 	x 	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$1,417 	</a:t>
            </a:r>
            <a:r>
              <a:rPr lang="fr-FR" sz="2400" dirty="0"/>
              <a:t>= </a:t>
            </a:r>
            <a:r>
              <a:rPr lang="fr-FR" sz="2400" b="1" dirty="0">
                <a:solidFill>
                  <a:schemeClr val="accent4"/>
                </a:solidFill>
              </a:rPr>
              <a:t>$297 - $382 per DALY </a:t>
            </a:r>
            <a:r>
              <a:rPr lang="fr-FR" sz="2400" b="1" dirty="0" err="1">
                <a:solidFill>
                  <a:schemeClr val="accent4"/>
                </a:solidFill>
              </a:rPr>
              <a:t>averted</a:t>
            </a:r>
            <a:endParaRPr lang="it-IT" sz="2400" b="1" dirty="0">
              <a:solidFill>
                <a:schemeClr val="accent4"/>
              </a:solidFill>
            </a:endParaRPr>
          </a:p>
          <a:p>
            <a:pPr lvl="2">
              <a:lnSpc>
                <a:spcPct val="105000"/>
              </a:lnSpc>
              <a:tabLst>
                <a:tab pos="1346200" algn="l"/>
                <a:tab pos="2336800" algn="l"/>
                <a:tab pos="3314700" algn="l"/>
                <a:tab pos="3594100" algn="l"/>
                <a:tab pos="3949700" algn="l"/>
                <a:tab pos="4483100" algn="l"/>
                <a:tab pos="5029200" algn="l"/>
              </a:tabLst>
            </a:pPr>
            <a:r>
              <a:rPr lang="it-IT" sz="2400" dirty="0"/>
              <a:t>	Mali: 	</a:t>
            </a:r>
            <a:r>
              <a:rPr lang="it-IT" sz="2400" b="1" dirty="0">
                <a:solidFill>
                  <a:srgbClr val="C00000"/>
                </a:solidFill>
              </a:rPr>
              <a:t>10-13%</a:t>
            </a:r>
            <a:r>
              <a:rPr lang="it-IT" sz="2400" dirty="0"/>
              <a:t> 	x 	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$814 	</a:t>
            </a:r>
            <a:r>
              <a:rPr lang="fr-FR" sz="2400" dirty="0"/>
              <a:t>= </a:t>
            </a:r>
            <a:r>
              <a:rPr lang="fr-FR" sz="2400" b="1" dirty="0">
                <a:solidFill>
                  <a:schemeClr val="accent4"/>
                </a:solidFill>
              </a:rPr>
              <a:t>$81 - $106  per DALY </a:t>
            </a:r>
            <a:r>
              <a:rPr lang="fr-FR" sz="2400" b="1" dirty="0" err="1">
                <a:solidFill>
                  <a:schemeClr val="accent4"/>
                </a:solidFill>
              </a:rPr>
              <a:t>averted</a:t>
            </a:r>
            <a:endParaRPr lang="it-IT" sz="2400" b="1" dirty="0">
              <a:solidFill>
                <a:schemeClr val="accent4"/>
              </a:solidFill>
            </a:endParaRPr>
          </a:p>
          <a:p>
            <a:pPr lvl="2">
              <a:lnSpc>
                <a:spcPct val="105000"/>
              </a:lnSpc>
              <a:tabLst>
                <a:tab pos="1346200" algn="l"/>
                <a:tab pos="2336800" algn="l"/>
                <a:tab pos="3314700" algn="l"/>
                <a:tab pos="3594100" algn="l"/>
                <a:tab pos="3949700" algn="l"/>
                <a:tab pos="4483100" algn="l"/>
                <a:tab pos="5029200" algn="l"/>
              </a:tabLst>
            </a:pPr>
            <a:r>
              <a:rPr lang="it-IT" sz="2400" dirty="0"/>
              <a:t>	Niger: 	</a:t>
            </a:r>
            <a:r>
              <a:rPr lang="it-IT" sz="2400" b="1" dirty="0">
                <a:solidFill>
                  <a:srgbClr val="C00000"/>
                </a:solidFill>
              </a:rPr>
              <a:t>25-33%</a:t>
            </a:r>
            <a:r>
              <a:rPr lang="it-IT" sz="2400" dirty="0"/>
              <a:t> 	x 	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$610 	</a:t>
            </a:r>
            <a:r>
              <a:rPr lang="fr-FR" sz="2400" dirty="0"/>
              <a:t>= </a:t>
            </a:r>
            <a:r>
              <a:rPr lang="fr-FR" sz="2400" b="1" dirty="0">
                <a:solidFill>
                  <a:schemeClr val="accent4"/>
                </a:solidFill>
              </a:rPr>
              <a:t>$152 - $201 per DALY </a:t>
            </a:r>
            <a:r>
              <a:rPr lang="fr-FR" sz="2400" b="1" dirty="0" err="1">
                <a:solidFill>
                  <a:schemeClr val="accent4"/>
                </a:solidFill>
              </a:rPr>
              <a:t>averted</a:t>
            </a:r>
            <a:endParaRPr lang="it-IT" sz="2400" b="1" dirty="0">
              <a:solidFill>
                <a:schemeClr val="accent4"/>
              </a:solidFill>
            </a:endParaRPr>
          </a:p>
          <a:p>
            <a:pPr marL="838200" lvl="1" indent="-38100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Median across 18 SMC countries: </a:t>
            </a:r>
            <a:r>
              <a:rPr lang="en-GB" sz="2400" b="1" dirty="0">
                <a:solidFill>
                  <a:schemeClr val="accent4"/>
                </a:solidFill>
              </a:rPr>
              <a:t>$191 - $251 per DALY averted</a:t>
            </a:r>
            <a:endParaRPr lang="en-GB" sz="2400" b="1" dirty="0">
              <a:solidFill>
                <a:schemeClr val="accent4"/>
              </a:solidFill>
            </a:endParaRPr>
          </a:p>
          <a:p>
            <a:pPr>
              <a:lnSpc>
                <a:spcPct val="105000"/>
              </a:lnSpc>
            </a:pPr>
            <a:endParaRPr lang="en-GB" sz="1865" dirty="0"/>
          </a:p>
          <a:p>
            <a:pPr marL="381000" indent="-38100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GB" sz="2665" dirty="0"/>
              <a:t>Deterministic &amp; probabilistic sensitivity analyses</a:t>
            </a:r>
            <a:endParaRPr lang="en-GB" sz="2665" dirty="0"/>
          </a:p>
          <a:p>
            <a:pPr marL="838200" lvl="1" indent="-38100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Including alternative admin vs. survey coverage estimates</a:t>
            </a:r>
            <a:endParaRPr lang="en-GB" sz="2400" dirty="0"/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Methods for cost-effectiveness analysis</a:t>
            </a:r>
            <a:endParaRPr lang="en-GB" noProof="0" dirty="0"/>
          </a:p>
        </p:txBody>
      </p:sp>
      <p:sp>
        <p:nvSpPr>
          <p:cNvPr id="4" name="TextBox 3"/>
          <p:cNvSpPr txBox="1"/>
          <p:nvPr/>
        </p:nvSpPr>
        <p:spPr>
          <a:xfrm>
            <a:off x="5388886" y="6517650"/>
            <a:ext cx="6703631" cy="34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5000"/>
              </a:lnSpc>
            </a:pPr>
            <a:r>
              <a:rPr lang="en-US" sz="1600" dirty="0"/>
              <a:t>* WHO-CHOICE: Stenberg K et al. </a:t>
            </a:r>
            <a:r>
              <a:rPr lang="en-US" sz="1600" i="1" dirty="0"/>
              <a:t>Cost Eff </a:t>
            </a:r>
            <a:r>
              <a:rPr lang="en-US" sz="1600" i="1" dirty="0" err="1"/>
              <a:t>Resour</a:t>
            </a:r>
            <a:r>
              <a:rPr lang="en-US" sz="1600" i="1" dirty="0"/>
              <a:t> </a:t>
            </a:r>
            <a:r>
              <a:rPr lang="en-US" sz="1600" i="1" dirty="0" err="1"/>
              <a:t>Alloc</a:t>
            </a:r>
            <a:r>
              <a:rPr lang="en-US" sz="1600" dirty="0"/>
              <a:t> 16, 11 (2018)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7616066" y="2385391"/>
            <a:ext cx="4415492" cy="4333939"/>
            <a:chOff x="5712049" y="1013756"/>
            <a:chExt cx="3311619" cy="325045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"/>
            <a:srcRect b="25561"/>
            <a:stretch>
              <a:fillRect/>
            </a:stretch>
          </p:blipFill>
          <p:spPr>
            <a:xfrm>
              <a:off x="5712049" y="1013756"/>
              <a:ext cx="3060000" cy="2616774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/>
            <a:srcRect l="10446" t="74667" r="58257" b="21294"/>
            <a:stretch>
              <a:fillRect/>
            </a:stretch>
          </p:blipFill>
          <p:spPr>
            <a:xfrm>
              <a:off x="7617718" y="2815378"/>
              <a:ext cx="957682" cy="14198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rcRect t="81978"/>
            <a:stretch>
              <a:fillRect/>
            </a:stretch>
          </p:blipFill>
          <p:spPr>
            <a:xfrm>
              <a:off x="5963668" y="3630530"/>
              <a:ext cx="3060000" cy="63368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036869" y="2385391"/>
            <a:ext cx="4080000" cy="3489032"/>
            <a:chOff x="3027652" y="1013756"/>
            <a:chExt cx="3060000" cy="261677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rcRect b="25561"/>
            <a:stretch>
              <a:fillRect/>
            </a:stretch>
          </p:blipFill>
          <p:spPr>
            <a:xfrm>
              <a:off x="3027652" y="1013756"/>
              <a:ext cx="3060000" cy="261677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/>
            <a:srcRect l="10655" t="74491" r="58684" b="21496"/>
            <a:stretch>
              <a:fillRect/>
            </a:stretch>
          </p:blipFill>
          <p:spPr>
            <a:xfrm>
              <a:off x="4927885" y="2816309"/>
              <a:ext cx="938212" cy="141056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495935" y="2385392"/>
            <a:ext cx="4080000" cy="3489032"/>
            <a:chOff x="371951" y="1013757"/>
            <a:chExt cx="3060000" cy="261677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rcRect b="25680"/>
            <a:stretch>
              <a:fillRect/>
            </a:stretch>
          </p:blipFill>
          <p:spPr>
            <a:xfrm>
              <a:off x="371951" y="1013757"/>
              <a:ext cx="3060000" cy="2616774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rcRect l="10511" t="74019" r="58921" b="21372"/>
            <a:stretch>
              <a:fillRect/>
            </a:stretch>
          </p:blipFill>
          <p:spPr>
            <a:xfrm>
              <a:off x="944404" y="2781107"/>
              <a:ext cx="934402" cy="162118"/>
            </a:xfrm>
            <a:prstGeom prst="rect">
              <a:avLst/>
            </a:prstGeom>
          </p:spPr>
        </p:pic>
      </p:grp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0" y="228594"/>
            <a:ext cx="12192000" cy="703263"/>
          </a:xfrm>
        </p:spPr>
        <p:txBody>
          <a:bodyPr/>
          <a:lstStyle/>
          <a:p>
            <a:r>
              <a:rPr lang="en-GB" sz="3600" noProof="0" dirty="0"/>
              <a:t>A 5</a:t>
            </a:r>
            <a:r>
              <a:rPr lang="en-GB" sz="3600" baseline="30000" noProof="0" dirty="0"/>
              <a:t>th</a:t>
            </a:r>
            <a:r>
              <a:rPr lang="en-GB" sz="3600" noProof="0" dirty="0"/>
              <a:t> cycle appears cost-effective in </a:t>
            </a:r>
            <a:r>
              <a:rPr lang="en-GB" sz="3600" noProof="0" dirty="0" err="1"/>
              <a:t>Dabola</a:t>
            </a:r>
            <a:r>
              <a:rPr lang="en-GB" sz="3600" noProof="0" dirty="0"/>
              <a:t> &amp; </a:t>
            </a:r>
            <a:r>
              <a:rPr lang="en-GB" sz="3600" b="1" dirty="0" err="1">
                <a:ea typeface="Calibri" panose="020F0502020204030204" pitchFamily="34" charset="0"/>
                <a:cs typeface="Arial" panose="020B0604020202020204" pitchFamily="34" charset="0"/>
              </a:rPr>
              <a:t>Takiéta</a:t>
            </a:r>
            <a:r>
              <a:rPr lang="en-GB" sz="3600" noProof="0" dirty="0"/>
              <a:t> </a:t>
            </a:r>
            <a:br>
              <a:rPr lang="en-GB" noProof="0" dirty="0"/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C7330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</a:rPr>
              <a:t>(based on administrative coverage)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C7330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C7330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</a:rPr>
              <a:t>because incidence in 5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4C7330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</a:rPr>
              <a:t>th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C7330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</a:rPr>
              <a:t> month was high</a:t>
            </a:r>
            <a:endParaRPr lang="en-GB" noProof="0" dirty="0"/>
          </a:p>
        </p:txBody>
      </p:sp>
      <p:grpSp>
        <p:nvGrpSpPr>
          <p:cNvPr id="45" name="Group 44"/>
          <p:cNvGrpSpPr/>
          <p:nvPr/>
        </p:nvGrpSpPr>
        <p:grpSpPr>
          <a:xfrm>
            <a:off x="5167637" y="3685976"/>
            <a:ext cx="2934844" cy="951008"/>
            <a:chOff x="3671193" y="2079651"/>
            <a:chExt cx="2201133" cy="713256"/>
          </a:xfrm>
        </p:grpSpPr>
        <p:sp>
          <p:nvSpPr>
            <p:cNvPr id="46" name="Oval 45"/>
            <p:cNvSpPr/>
            <p:nvPr/>
          </p:nvSpPr>
          <p:spPr>
            <a:xfrm>
              <a:off x="3671193" y="2511676"/>
              <a:ext cx="344739" cy="281231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568300" y="2079651"/>
              <a:ext cx="1304026" cy="50768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lIns="121920" tIns="60960" rIns="121920" bIns="60960" anchor="t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sz="1335" b="1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</a:rPr>
                <a:t>Not</a:t>
              </a:r>
              <a:br>
                <a:rPr lang="en-GB" sz="1335" b="1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</a:rPr>
              </a:br>
              <a:r>
                <a:rPr lang="en-GB" sz="1335" b="1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</a:rPr>
                <a:t>cost-effective (&lt;28% prob.)</a:t>
              </a:r>
              <a:endParaRPr lang="en-GB" sz="1335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endParaRP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 flipH="1">
              <a:off x="4033545" y="2377552"/>
              <a:ext cx="693441" cy="255868"/>
            </a:xfrm>
            <a:prstGeom prst="straightConnector1">
              <a:avLst/>
            </a:prstGeom>
            <a:ln w="19050" cap="sq">
              <a:solidFill>
                <a:srgbClr val="FF0000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9193869" y="2377956"/>
            <a:ext cx="2825659" cy="670990"/>
            <a:chOff x="7044019" y="1295836"/>
            <a:chExt cx="2119244" cy="503242"/>
          </a:xfrm>
        </p:grpSpPr>
        <p:sp>
          <p:nvSpPr>
            <p:cNvPr id="50" name="Oval 49"/>
            <p:cNvSpPr/>
            <p:nvPr/>
          </p:nvSpPr>
          <p:spPr>
            <a:xfrm>
              <a:off x="7044019" y="1295836"/>
              <a:ext cx="497745" cy="224460"/>
            </a:xfrm>
            <a:prstGeom prst="ellipse">
              <a:avLst/>
            </a:prstGeom>
            <a:noFill/>
            <a:ln w="12700">
              <a:solidFill>
                <a:srgbClr val="6699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792226" y="1429843"/>
              <a:ext cx="1371037" cy="369235"/>
            </a:xfrm>
            <a:prstGeom prst="rect">
              <a:avLst/>
            </a:prstGeom>
            <a:noFill/>
          </p:spPr>
          <p:txBody>
            <a:bodyPr wrap="square" lIns="121920" tIns="60960" rIns="121920" bIns="60960" anchor="t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sz="1335" b="1" dirty="0">
                  <a:solidFill>
                    <a:srgbClr val="669900"/>
                  </a:solidFill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</a:rPr>
                <a:t>Very cost-effective (&gt;99% prob.)</a:t>
              </a:r>
              <a:endParaRPr lang="en-GB" sz="1335" b="1" dirty="0">
                <a:solidFill>
                  <a:srgbClr val="66990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endParaRPr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 flipH="1" flipV="1">
              <a:off x="7541764" y="1461703"/>
              <a:ext cx="317469" cy="100193"/>
            </a:xfrm>
            <a:prstGeom prst="straightConnector1">
              <a:avLst/>
            </a:prstGeom>
            <a:ln w="19050" cap="sq">
              <a:solidFill>
                <a:srgbClr val="669900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5"/>
          <p:cNvSpPr txBox="1"/>
          <p:nvPr/>
        </p:nvSpPr>
        <p:spPr>
          <a:xfrm>
            <a:off x="1176913" y="1874357"/>
            <a:ext cx="3197919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065"/>
              </a:spcAft>
            </a:pPr>
            <a:r>
              <a:rPr lang="en-GB" sz="2400" b="1" dirty="0" err="1">
                <a:ea typeface="Calibri" panose="020F0502020204030204" pitchFamily="34" charset="0"/>
                <a:cs typeface="Arial" panose="020B0604020202020204" pitchFamily="34" charset="0"/>
              </a:rPr>
              <a:t>Dabola</a:t>
            </a:r>
            <a:r>
              <a:rPr lang="en-GB" sz="2400" b="1" dirty="0">
                <a:ea typeface="Calibri" panose="020F0502020204030204" pitchFamily="34" charset="0"/>
                <a:cs typeface="Arial" panose="020B0604020202020204" pitchFamily="34" charset="0"/>
              </a:rPr>
              <a:t> (Guinea)</a:t>
            </a:r>
            <a:endParaRPr lang="en-GB" sz="24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5"/>
          <p:cNvSpPr txBox="1"/>
          <p:nvPr/>
        </p:nvSpPr>
        <p:spPr>
          <a:xfrm>
            <a:off x="8293041" y="1874357"/>
            <a:ext cx="3197920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065"/>
              </a:spcAft>
            </a:pPr>
            <a:r>
              <a:rPr lang="en-GB" sz="2400" b="1" dirty="0" err="1">
                <a:ea typeface="Calibri" panose="020F0502020204030204" pitchFamily="34" charset="0"/>
                <a:cs typeface="Arial" panose="020B0604020202020204" pitchFamily="34" charset="0"/>
              </a:rPr>
              <a:t>Takiéta</a:t>
            </a:r>
            <a:r>
              <a:rPr lang="en-GB" sz="2400" b="1" dirty="0">
                <a:ea typeface="Calibri" panose="020F0502020204030204" pitchFamily="34" charset="0"/>
                <a:cs typeface="Arial" panose="020B0604020202020204" pitchFamily="34" charset="0"/>
              </a:rPr>
              <a:t> (Niger)</a:t>
            </a:r>
            <a:endParaRPr lang="en-GB" sz="24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5"/>
          <p:cNvSpPr txBox="1"/>
          <p:nvPr/>
        </p:nvSpPr>
        <p:spPr>
          <a:xfrm>
            <a:off x="4752107" y="1894584"/>
            <a:ext cx="3163659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065"/>
              </a:spcAft>
            </a:pPr>
            <a:r>
              <a:rPr lang="en-GB" sz="2400" b="1" dirty="0" err="1">
                <a:ea typeface="Calibri" panose="020F0502020204030204" pitchFamily="34" charset="0"/>
                <a:cs typeface="Arial" panose="020B0604020202020204" pitchFamily="34" charset="0"/>
              </a:rPr>
              <a:t>Yanfolila</a:t>
            </a:r>
            <a:r>
              <a:rPr lang="en-GB" sz="2400" b="1" dirty="0">
                <a:ea typeface="Calibri" panose="020F0502020204030204" pitchFamily="34" charset="0"/>
                <a:cs typeface="Arial" panose="020B0604020202020204" pitchFamily="34" charset="0"/>
              </a:rPr>
              <a:t> (M</a:t>
            </a:r>
            <a:r>
              <a:rPr lang="en-GB" sz="2400" b="1" dirty="0" err="1">
                <a:ea typeface="Calibri" panose="020F0502020204030204" pitchFamily="34" charset="0"/>
                <a:cs typeface="Arial" panose="020B0604020202020204" pitchFamily="34" charset="0"/>
              </a:rPr>
              <a:t>ali</a:t>
            </a:r>
            <a:r>
              <a:rPr lang="en-GB" sz="2400" b="1" dirty="0"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GB" sz="24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476719" y="2326789"/>
            <a:ext cx="2538167" cy="2018702"/>
            <a:chOff x="1256156" y="1257462"/>
            <a:chExt cx="1903625" cy="1514026"/>
          </a:xfrm>
        </p:grpSpPr>
        <p:sp>
          <p:nvSpPr>
            <p:cNvPr id="30" name="Oval 29"/>
            <p:cNvSpPr/>
            <p:nvPr/>
          </p:nvSpPr>
          <p:spPr>
            <a:xfrm>
              <a:off x="2483816" y="1257462"/>
              <a:ext cx="675965" cy="262833"/>
            </a:xfrm>
            <a:prstGeom prst="ellipse">
              <a:avLst/>
            </a:prstGeom>
            <a:noFill/>
            <a:ln w="12700">
              <a:solidFill>
                <a:srgbClr val="6699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256156" y="2402253"/>
              <a:ext cx="1371037" cy="369235"/>
            </a:xfrm>
            <a:prstGeom prst="rect">
              <a:avLst/>
            </a:prstGeom>
            <a:noFill/>
          </p:spPr>
          <p:txBody>
            <a:bodyPr wrap="square" lIns="121920" tIns="60960" rIns="121920" bIns="60960" anchor="t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sz="1335" b="1" dirty="0">
                  <a:solidFill>
                    <a:srgbClr val="669900"/>
                  </a:solidFill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</a:rPr>
                <a:t>Very cost-effective (&gt;99% prob.)</a:t>
              </a:r>
              <a:endParaRPr lang="en-GB" sz="1335" b="1" dirty="0">
                <a:solidFill>
                  <a:srgbClr val="66990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endParaRPr>
            </a:p>
          </p:txBody>
        </p:sp>
        <p:cxnSp>
          <p:nvCxnSpPr>
            <p:cNvPr id="36" name="Straight Arrow Connector 35"/>
            <p:cNvCxnSpPr>
              <a:stCxn id="31" idx="0"/>
            </p:cNvCxnSpPr>
            <p:nvPr/>
          </p:nvCxnSpPr>
          <p:spPr>
            <a:xfrm flipV="1">
              <a:off x="1941675" y="1520295"/>
              <a:ext cx="685518" cy="881958"/>
            </a:xfrm>
            <a:prstGeom prst="straightConnector1">
              <a:avLst/>
            </a:prstGeom>
            <a:ln w="19050" cap="sq">
              <a:solidFill>
                <a:srgbClr val="669900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  <a:endParaRPr lang="en-GB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8604" y="1203157"/>
            <a:ext cx="10571754" cy="4821382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sz="3200" b="1" dirty="0">
                <a:solidFill>
                  <a:srgbClr val="0D52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principles of cost-effectiveness</a:t>
            </a:r>
            <a:endParaRPr lang="en-US" sz="3200" b="1" dirty="0">
              <a:solidFill>
                <a:srgbClr val="0D52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en-US" sz="3200" b="1" dirty="0">
              <a:solidFill>
                <a:srgbClr val="0D52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r>
              <a:rPr lang="en-US" sz="3200" b="1" dirty="0">
                <a:solidFill>
                  <a:srgbClr val="0D52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SMC </a:t>
            </a:r>
            <a:endParaRPr lang="en-US" sz="3200" b="1" dirty="0">
              <a:solidFill>
                <a:srgbClr val="0D52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en-US" sz="3200" b="1" dirty="0">
              <a:solidFill>
                <a:srgbClr val="0D52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r>
              <a:rPr lang="en-US" sz="3200" b="1" dirty="0">
                <a:solidFill>
                  <a:srgbClr val="0D52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PMC </a:t>
            </a:r>
            <a:endParaRPr lang="en-US" sz="3200" b="1" dirty="0">
              <a:solidFill>
                <a:srgbClr val="0D52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en-US" sz="3200" b="1" dirty="0">
              <a:solidFill>
                <a:srgbClr val="0D52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r>
              <a:rPr lang="en-US" sz="3200" b="1" dirty="0">
                <a:solidFill>
                  <a:srgbClr val="0D52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Malaria vaccines </a:t>
            </a:r>
            <a:endParaRPr lang="en-US" sz="3200" b="1" dirty="0">
              <a:solidFill>
                <a:srgbClr val="0D52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en-US" sz="3200" b="1" dirty="0">
              <a:solidFill>
                <a:srgbClr val="0D52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r>
              <a:rPr lang="en-US" sz="3200" b="1" dirty="0">
                <a:solidFill>
                  <a:srgbClr val="0D52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  <a:endParaRPr lang="en-GB" sz="3200" b="1" dirty="0">
              <a:solidFill>
                <a:srgbClr val="0D52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51" y="3410648"/>
            <a:ext cx="1028198" cy="98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81" y="4556476"/>
            <a:ext cx="1698434" cy="106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logo with blue and green letters&#10;&#10;AI-generated content may be incorrect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17" y="2352499"/>
            <a:ext cx="1868909" cy="7538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968500"/>
            <a:ext cx="12192000" cy="48895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Surveys indicate lower coverage </a:t>
            </a:r>
            <a:br>
              <a:rPr lang="en-GB" noProof="0" dirty="0"/>
            </a:br>
            <a:r>
              <a:rPr lang="en-GB" noProof="0" dirty="0"/>
              <a:t>than administrative data</a:t>
            </a:r>
            <a:endParaRPr lang="en-GB" noProof="0" dirty="0"/>
          </a:p>
        </p:txBody>
      </p:sp>
      <p:grpSp>
        <p:nvGrpSpPr>
          <p:cNvPr id="24" name="Group 23"/>
          <p:cNvGrpSpPr/>
          <p:nvPr/>
        </p:nvGrpSpPr>
        <p:grpSpPr>
          <a:xfrm>
            <a:off x="287238" y="1909614"/>
            <a:ext cx="11399700" cy="4112923"/>
            <a:chOff x="215428" y="1150916"/>
            <a:chExt cx="8549775" cy="3084692"/>
          </a:xfrm>
        </p:grpSpPr>
        <p:grpSp>
          <p:nvGrpSpPr>
            <p:cNvPr id="20" name="Group 19"/>
            <p:cNvGrpSpPr/>
            <p:nvPr/>
          </p:nvGrpSpPr>
          <p:grpSpPr>
            <a:xfrm>
              <a:off x="215428" y="1150916"/>
              <a:ext cx="8549775" cy="3084692"/>
              <a:chOff x="215428" y="1150916"/>
              <a:chExt cx="8549775" cy="3084692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5572003" y="1150916"/>
                <a:ext cx="3193200" cy="3084692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907586" y="1150916"/>
                <a:ext cx="3193200" cy="3084692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5428" y="1150916"/>
                <a:ext cx="3193200" cy="3084692"/>
              </a:xfrm>
              <a:prstGeom prst="rect">
                <a:avLst/>
              </a:prstGeom>
            </p:spPr>
          </p:pic>
        </p:grpSp>
        <p:cxnSp>
          <p:nvCxnSpPr>
            <p:cNvPr id="19" name="Straight Connector 18"/>
            <p:cNvCxnSpPr/>
            <p:nvPr/>
          </p:nvCxnSpPr>
          <p:spPr>
            <a:xfrm>
              <a:off x="6235593" y="1759104"/>
              <a:ext cx="2412000" cy="0"/>
            </a:xfrm>
            <a:prstGeom prst="line">
              <a:avLst/>
            </a:prstGeom>
            <a:ln w="15875">
              <a:solidFill>
                <a:srgbClr val="FF0000">
                  <a:alpha val="69804"/>
                </a:srgb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566604" y="1759104"/>
              <a:ext cx="2412000" cy="0"/>
            </a:xfrm>
            <a:prstGeom prst="line">
              <a:avLst/>
            </a:prstGeom>
            <a:ln w="15875">
              <a:solidFill>
                <a:srgbClr val="FF0000">
                  <a:alpha val="69804"/>
                </a:srgb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864166" y="1759104"/>
              <a:ext cx="2412000" cy="0"/>
            </a:xfrm>
            <a:prstGeom prst="line">
              <a:avLst/>
            </a:prstGeom>
            <a:ln w="15875">
              <a:solidFill>
                <a:srgbClr val="FF0000">
                  <a:alpha val="69804"/>
                </a:srgb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5"/>
          <p:cNvSpPr txBox="1"/>
          <p:nvPr/>
        </p:nvSpPr>
        <p:spPr>
          <a:xfrm>
            <a:off x="1176913" y="1584557"/>
            <a:ext cx="3197919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065"/>
              </a:spcAft>
            </a:pPr>
            <a:r>
              <a:rPr lang="en-GB" sz="2400" b="1" dirty="0" err="1">
                <a:ea typeface="Calibri" panose="020F0502020204030204" pitchFamily="34" charset="0"/>
                <a:cs typeface="Arial" panose="020B0604020202020204" pitchFamily="34" charset="0"/>
              </a:rPr>
              <a:t>Dabola</a:t>
            </a:r>
            <a:r>
              <a:rPr lang="en-GB" sz="2400" b="1" dirty="0">
                <a:ea typeface="Calibri" panose="020F0502020204030204" pitchFamily="34" charset="0"/>
                <a:cs typeface="Arial" panose="020B0604020202020204" pitchFamily="34" charset="0"/>
              </a:rPr>
              <a:t> (Guinea)</a:t>
            </a:r>
            <a:endParaRPr lang="en-GB" sz="24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5"/>
          <p:cNvSpPr txBox="1"/>
          <p:nvPr/>
        </p:nvSpPr>
        <p:spPr>
          <a:xfrm>
            <a:off x="8293041" y="1584557"/>
            <a:ext cx="3197920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065"/>
              </a:spcAft>
            </a:pPr>
            <a:r>
              <a:rPr lang="en-GB" sz="2400" b="1" dirty="0" err="1">
                <a:ea typeface="Calibri" panose="020F0502020204030204" pitchFamily="34" charset="0"/>
                <a:cs typeface="Arial" panose="020B0604020202020204" pitchFamily="34" charset="0"/>
              </a:rPr>
              <a:t>Takiéta</a:t>
            </a:r>
            <a:r>
              <a:rPr lang="en-GB" sz="2400" b="1" dirty="0">
                <a:ea typeface="Calibri" panose="020F0502020204030204" pitchFamily="34" charset="0"/>
                <a:cs typeface="Arial" panose="020B0604020202020204" pitchFamily="34" charset="0"/>
              </a:rPr>
              <a:t> (Niger)</a:t>
            </a:r>
            <a:endParaRPr lang="en-GB" sz="24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5"/>
          <p:cNvSpPr txBox="1"/>
          <p:nvPr/>
        </p:nvSpPr>
        <p:spPr>
          <a:xfrm>
            <a:off x="4752107" y="1604784"/>
            <a:ext cx="3163659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065"/>
              </a:spcAft>
            </a:pPr>
            <a:r>
              <a:rPr lang="en-GB" sz="2400" b="1" dirty="0" err="1">
                <a:ea typeface="Calibri" panose="020F0502020204030204" pitchFamily="34" charset="0"/>
                <a:cs typeface="Arial" panose="020B0604020202020204" pitchFamily="34" charset="0"/>
              </a:rPr>
              <a:t>Yanfolila</a:t>
            </a:r>
            <a:r>
              <a:rPr lang="en-GB" sz="2400" b="1" dirty="0">
                <a:ea typeface="Calibri" panose="020F0502020204030204" pitchFamily="34" charset="0"/>
                <a:cs typeface="Arial" panose="020B0604020202020204" pitchFamily="34" charset="0"/>
              </a:rPr>
              <a:t> (M</a:t>
            </a:r>
            <a:r>
              <a:rPr lang="en-GB" sz="2400" b="1" dirty="0" err="1">
                <a:ea typeface="Calibri" panose="020F0502020204030204" pitchFamily="34" charset="0"/>
                <a:cs typeface="Arial" panose="020B0604020202020204" pitchFamily="34" charset="0"/>
              </a:rPr>
              <a:t>ali</a:t>
            </a:r>
            <a:r>
              <a:rPr lang="en-GB" sz="2400" b="1" dirty="0"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GB" sz="24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7616066" y="2422413"/>
            <a:ext cx="4415492" cy="4333939"/>
            <a:chOff x="5712049" y="1013756"/>
            <a:chExt cx="3311619" cy="3250454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"/>
            <a:srcRect b="27021"/>
            <a:stretch>
              <a:fillRect/>
            </a:stretch>
          </p:blipFill>
          <p:spPr>
            <a:xfrm>
              <a:off x="5712049" y="1013756"/>
              <a:ext cx="3060000" cy="2565433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/>
            <a:srcRect t="81978"/>
            <a:stretch>
              <a:fillRect/>
            </a:stretch>
          </p:blipFill>
          <p:spPr>
            <a:xfrm>
              <a:off x="5963668" y="3630530"/>
              <a:ext cx="3060000" cy="633680"/>
            </a:xfrm>
            <a:prstGeom prst="rect">
              <a:avLst/>
            </a:prstGeom>
          </p:spPr>
        </p:pic>
      </p:grpSp>
      <p:grpSp>
        <p:nvGrpSpPr>
          <p:cNvPr id="91" name="Group 90"/>
          <p:cNvGrpSpPr/>
          <p:nvPr/>
        </p:nvGrpSpPr>
        <p:grpSpPr>
          <a:xfrm>
            <a:off x="4036869" y="2422414"/>
            <a:ext cx="4080000" cy="3420577"/>
            <a:chOff x="3027652" y="1013756"/>
            <a:chExt cx="3060000" cy="2565433"/>
          </a:xfrm>
        </p:grpSpPr>
        <p:grpSp>
          <p:nvGrpSpPr>
            <p:cNvPr id="39" name="Group 38"/>
            <p:cNvGrpSpPr/>
            <p:nvPr/>
          </p:nvGrpSpPr>
          <p:grpSpPr>
            <a:xfrm>
              <a:off x="3027652" y="1013756"/>
              <a:ext cx="3060000" cy="2565433"/>
              <a:chOff x="3027652" y="1013756"/>
              <a:chExt cx="3060000" cy="2565433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3"/>
              <a:srcRect l="10655" t="74491" r="58684" b="17881"/>
              <a:stretch>
                <a:fillRect/>
              </a:stretch>
            </p:blipFill>
            <p:spPr>
              <a:xfrm>
                <a:off x="4927885" y="2816309"/>
                <a:ext cx="938212" cy="268150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3"/>
              <a:srcRect b="27021"/>
              <a:stretch>
                <a:fillRect/>
              </a:stretch>
            </p:blipFill>
            <p:spPr>
              <a:xfrm>
                <a:off x="3027652" y="1013756"/>
                <a:ext cx="3060000" cy="2565433"/>
              </a:xfrm>
              <a:prstGeom prst="rect">
                <a:avLst/>
              </a:prstGeom>
            </p:spPr>
          </p:pic>
        </p:grpSp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3"/>
            <a:srcRect l="10655" t="74492" r="58684" b="17880"/>
            <a:stretch>
              <a:fillRect/>
            </a:stretch>
          </p:blipFill>
          <p:spPr>
            <a:xfrm>
              <a:off x="4927885" y="2816309"/>
              <a:ext cx="938212" cy="268148"/>
            </a:xfrm>
            <a:prstGeom prst="rect">
              <a:avLst/>
            </a:prstGeom>
          </p:spPr>
        </p:pic>
      </p:grpSp>
      <p:grpSp>
        <p:nvGrpSpPr>
          <p:cNvPr id="90" name="Group 89"/>
          <p:cNvGrpSpPr/>
          <p:nvPr/>
        </p:nvGrpSpPr>
        <p:grpSpPr>
          <a:xfrm>
            <a:off x="495933" y="2422413"/>
            <a:ext cx="4080000" cy="3424236"/>
            <a:chOff x="371950" y="1013756"/>
            <a:chExt cx="3060000" cy="2568177"/>
          </a:xfrm>
        </p:grpSpPr>
        <p:grpSp>
          <p:nvGrpSpPr>
            <p:cNvPr id="38" name="Group 37"/>
            <p:cNvGrpSpPr/>
            <p:nvPr/>
          </p:nvGrpSpPr>
          <p:grpSpPr>
            <a:xfrm>
              <a:off x="371950" y="1013756"/>
              <a:ext cx="3060000" cy="2568177"/>
              <a:chOff x="371950" y="1013756"/>
              <a:chExt cx="3060000" cy="2568177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4"/>
              <a:srcRect l="10511" t="74019" r="58921" b="17356"/>
              <a:stretch>
                <a:fillRect/>
              </a:stretch>
            </p:blipFill>
            <p:spPr>
              <a:xfrm>
                <a:off x="944404" y="2781107"/>
                <a:ext cx="934402" cy="303352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4"/>
              <a:srcRect b="27061"/>
              <a:stretch>
                <a:fillRect/>
              </a:stretch>
            </p:blipFill>
            <p:spPr>
              <a:xfrm>
                <a:off x="371950" y="1013756"/>
                <a:ext cx="3060000" cy="2568177"/>
              </a:xfrm>
              <a:prstGeom prst="rect">
                <a:avLst/>
              </a:prstGeom>
            </p:spPr>
          </p:pic>
        </p:grpSp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4"/>
            <a:srcRect l="10511" t="74018" r="58921" b="17357"/>
            <a:stretch>
              <a:fillRect/>
            </a:stretch>
          </p:blipFill>
          <p:spPr>
            <a:xfrm>
              <a:off x="944404" y="2781106"/>
              <a:ext cx="934402" cy="303351"/>
            </a:xfrm>
            <a:prstGeom prst="rect">
              <a:avLst/>
            </a:prstGeom>
          </p:spPr>
        </p:pic>
      </p:grp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Adding a 5</a:t>
            </a:r>
            <a:r>
              <a:rPr lang="en-GB" baseline="30000" noProof="0" dirty="0"/>
              <a:t>th</a:t>
            </a:r>
            <a:r>
              <a:rPr lang="en-GB" noProof="0" dirty="0"/>
              <a:t> cycle remains cost-effective in </a:t>
            </a:r>
            <a:r>
              <a:rPr lang="en-GB" noProof="0" dirty="0" err="1"/>
              <a:t>Dabola</a:t>
            </a:r>
            <a:br>
              <a:rPr lang="en-GB" noProof="0" dirty="0"/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C7330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</a:rPr>
              <a:t>when using survey coverage estimates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C7330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</a:rPr>
            </a:br>
            <a:r>
              <a:rPr lang="en-GB" sz="2800" b="1" dirty="0">
                <a:ea typeface="Calibri" panose="020F0502020204030204" pitchFamily="34" charset="0"/>
                <a:cs typeface="Arial" panose="020B0604020202020204" pitchFamily="34" charset="0"/>
              </a:rPr>
              <a:t>but no longer cost-effective in </a:t>
            </a:r>
            <a:r>
              <a:rPr lang="en-GB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Takiéta</a:t>
            </a:r>
            <a:endParaRPr lang="en-GB" noProof="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"/>
          <a:srcRect l="10446" t="74667" r="58257" b="17678"/>
          <a:stretch>
            <a:fillRect/>
          </a:stretch>
        </p:blipFill>
        <p:spPr>
          <a:xfrm>
            <a:off x="10156958" y="4824576"/>
            <a:ext cx="1276909" cy="358775"/>
          </a:xfrm>
          <a:prstGeom prst="rect">
            <a:avLst/>
          </a:prstGeom>
        </p:spPr>
      </p:pic>
      <p:sp>
        <p:nvSpPr>
          <p:cNvPr id="61" name="TextBox 5"/>
          <p:cNvSpPr txBox="1"/>
          <p:nvPr/>
        </p:nvSpPr>
        <p:spPr>
          <a:xfrm>
            <a:off x="1176913" y="2097356"/>
            <a:ext cx="3197919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065"/>
              </a:spcAft>
            </a:pPr>
            <a:r>
              <a:rPr lang="en-GB" sz="2400" b="1" dirty="0" err="1">
                <a:ea typeface="Calibri" panose="020F0502020204030204" pitchFamily="34" charset="0"/>
                <a:cs typeface="Arial" panose="020B0604020202020204" pitchFamily="34" charset="0"/>
              </a:rPr>
              <a:t>Dabola</a:t>
            </a:r>
            <a:r>
              <a:rPr lang="en-GB" sz="2400" b="1" dirty="0">
                <a:ea typeface="Calibri" panose="020F0502020204030204" pitchFamily="34" charset="0"/>
                <a:cs typeface="Arial" panose="020B0604020202020204" pitchFamily="34" charset="0"/>
              </a:rPr>
              <a:t> (Guinea)</a:t>
            </a:r>
            <a:endParaRPr lang="en-GB" sz="24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5"/>
          <p:cNvSpPr txBox="1"/>
          <p:nvPr/>
        </p:nvSpPr>
        <p:spPr>
          <a:xfrm>
            <a:off x="8293041" y="2097356"/>
            <a:ext cx="3197920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065"/>
              </a:spcAft>
            </a:pPr>
            <a:r>
              <a:rPr lang="en-GB" sz="2400" b="1" dirty="0" err="1">
                <a:ea typeface="Calibri" panose="020F0502020204030204" pitchFamily="34" charset="0"/>
                <a:cs typeface="Arial" panose="020B0604020202020204" pitchFamily="34" charset="0"/>
              </a:rPr>
              <a:t>Takiéta</a:t>
            </a:r>
            <a:r>
              <a:rPr lang="en-GB" sz="2400" b="1" dirty="0">
                <a:ea typeface="Calibri" panose="020F0502020204030204" pitchFamily="34" charset="0"/>
                <a:cs typeface="Arial" panose="020B0604020202020204" pitchFamily="34" charset="0"/>
              </a:rPr>
              <a:t> (Niger)</a:t>
            </a:r>
            <a:endParaRPr lang="en-GB" sz="24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5"/>
          <p:cNvSpPr txBox="1"/>
          <p:nvPr/>
        </p:nvSpPr>
        <p:spPr>
          <a:xfrm>
            <a:off x="4752107" y="2117583"/>
            <a:ext cx="3163659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065"/>
              </a:spcAft>
            </a:pPr>
            <a:r>
              <a:rPr lang="en-GB" sz="2400" b="1" dirty="0" err="1">
                <a:ea typeface="Calibri" panose="020F0502020204030204" pitchFamily="34" charset="0"/>
                <a:cs typeface="Arial" panose="020B0604020202020204" pitchFamily="34" charset="0"/>
              </a:rPr>
              <a:t>Yanfolila</a:t>
            </a:r>
            <a:r>
              <a:rPr lang="en-GB" sz="2400" b="1" dirty="0">
                <a:ea typeface="Calibri" panose="020F0502020204030204" pitchFamily="34" charset="0"/>
                <a:cs typeface="Arial" panose="020B0604020202020204" pitchFamily="34" charset="0"/>
              </a:rPr>
              <a:t> (M</a:t>
            </a:r>
            <a:r>
              <a:rPr lang="en-GB" sz="2400" b="1" dirty="0" err="1">
                <a:ea typeface="Calibri" panose="020F0502020204030204" pitchFamily="34" charset="0"/>
                <a:cs typeface="Arial" panose="020B0604020202020204" pitchFamily="34" charset="0"/>
              </a:rPr>
              <a:t>ali</a:t>
            </a:r>
            <a:r>
              <a:rPr lang="en-GB" sz="2400" b="1" dirty="0"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GB" sz="24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1476719" y="2485120"/>
            <a:ext cx="2548020" cy="1897394"/>
            <a:chOff x="1256156" y="1348443"/>
            <a:chExt cx="1911015" cy="1423045"/>
          </a:xfrm>
        </p:grpSpPr>
        <p:sp>
          <p:nvSpPr>
            <p:cNvPr id="65" name="Oval 64"/>
            <p:cNvSpPr/>
            <p:nvPr/>
          </p:nvSpPr>
          <p:spPr>
            <a:xfrm>
              <a:off x="2491206" y="1348443"/>
              <a:ext cx="675965" cy="234201"/>
            </a:xfrm>
            <a:prstGeom prst="ellipse">
              <a:avLst/>
            </a:prstGeom>
            <a:noFill/>
            <a:ln w="12700">
              <a:solidFill>
                <a:srgbClr val="6699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256156" y="2402253"/>
              <a:ext cx="1371037" cy="369235"/>
            </a:xfrm>
            <a:prstGeom prst="rect">
              <a:avLst/>
            </a:prstGeom>
            <a:noFill/>
          </p:spPr>
          <p:txBody>
            <a:bodyPr wrap="square" lIns="121920" tIns="60960" rIns="121920" bIns="60960" anchor="t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sz="1335" b="1" dirty="0">
                  <a:solidFill>
                    <a:srgbClr val="669900"/>
                  </a:solidFill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</a:rPr>
                <a:t>Very cost-effective (&gt;92% prob.)</a:t>
              </a:r>
              <a:endParaRPr lang="en-GB" sz="1335" b="1" dirty="0">
                <a:solidFill>
                  <a:srgbClr val="66990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endParaRPr>
            </a:p>
          </p:txBody>
        </p:sp>
        <p:cxnSp>
          <p:nvCxnSpPr>
            <p:cNvPr id="67" name="Straight Arrow Connector 66"/>
            <p:cNvCxnSpPr>
              <a:stCxn id="66" idx="0"/>
            </p:cNvCxnSpPr>
            <p:nvPr/>
          </p:nvCxnSpPr>
          <p:spPr>
            <a:xfrm flipV="1">
              <a:off x="1941675" y="1582644"/>
              <a:ext cx="631733" cy="819609"/>
            </a:xfrm>
            <a:prstGeom prst="straightConnector1">
              <a:avLst/>
            </a:prstGeom>
            <a:ln w="19050" cap="sq">
              <a:solidFill>
                <a:srgbClr val="669900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5167637" y="3931694"/>
            <a:ext cx="2934844" cy="951008"/>
            <a:chOff x="3671193" y="2079651"/>
            <a:chExt cx="2201133" cy="713256"/>
          </a:xfrm>
        </p:grpSpPr>
        <p:sp>
          <p:nvSpPr>
            <p:cNvPr id="73" name="Oval 72"/>
            <p:cNvSpPr/>
            <p:nvPr/>
          </p:nvSpPr>
          <p:spPr>
            <a:xfrm>
              <a:off x="3671193" y="2511676"/>
              <a:ext cx="344739" cy="281231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568300" y="2079651"/>
              <a:ext cx="1304026" cy="50768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lIns="121920" tIns="60960" rIns="121920" bIns="60960" anchor="t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sz="1335" b="1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</a:rPr>
                <a:t>Not</a:t>
              </a:r>
              <a:br>
                <a:rPr lang="en-GB" sz="1335" b="1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</a:rPr>
              </a:br>
              <a:r>
                <a:rPr lang="en-GB" sz="1335" b="1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</a:rPr>
                <a:t>cost-effective (&lt;20% prob.)</a:t>
              </a:r>
              <a:endParaRPr lang="en-GB" sz="1335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endParaRPr>
            </a:p>
          </p:txBody>
        </p:sp>
        <p:cxnSp>
          <p:nvCxnSpPr>
            <p:cNvPr id="75" name="Straight Arrow Connector 74"/>
            <p:cNvCxnSpPr/>
            <p:nvPr/>
          </p:nvCxnSpPr>
          <p:spPr>
            <a:xfrm flipH="1">
              <a:off x="4033545" y="2377552"/>
              <a:ext cx="693441" cy="255868"/>
            </a:xfrm>
            <a:prstGeom prst="straightConnector1">
              <a:avLst/>
            </a:prstGeom>
            <a:ln w="19050" cap="sq">
              <a:solidFill>
                <a:srgbClr val="FF0000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9193869" y="2414978"/>
            <a:ext cx="2825659" cy="670990"/>
            <a:chOff x="7044019" y="1295836"/>
            <a:chExt cx="2119244" cy="503242"/>
          </a:xfrm>
        </p:grpSpPr>
        <p:sp>
          <p:nvSpPr>
            <p:cNvPr id="78" name="Oval 77"/>
            <p:cNvSpPr/>
            <p:nvPr/>
          </p:nvSpPr>
          <p:spPr>
            <a:xfrm>
              <a:off x="7044019" y="1295836"/>
              <a:ext cx="497745" cy="224460"/>
            </a:xfrm>
            <a:prstGeom prst="ellipse">
              <a:avLst/>
            </a:prstGeom>
            <a:noFill/>
            <a:ln w="12700">
              <a:solidFill>
                <a:srgbClr val="6699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792226" y="1429843"/>
              <a:ext cx="1371037" cy="369235"/>
            </a:xfrm>
            <a:prstGeom prst="rect">
              <a:avLst/>
            </a:prstGeom>
            <a:noFill/>
          </p:spPr>
          <p:txBody>
            <a:bodyPr wrap="square" lIns="121920" tIns="60960" rIns="121920" bIns="60960" anchor="t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sz="1335" b="1" dirty="0">
                  <a:solidFill>
                    <a:srgbClr val="669900"/>
                  </a:solidFill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</a:rPr>
                <a:t>Very cost-effective (&gt;99% prob.)</a:t>
              </a:r>
              <a:endParaRPr lang="en-GB" sz="1335" b="1" dirty="0">
                <a:solidFill>
                  <a:srgbClr val="66990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endParaRP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7541764" y="1461703"/>
              <a:ext cx="317469" cy="100193"/>
            </a:xfrm>
            <a:prstGeom prst="straightConnector1">
              <a:avLst/>
            </a:prstGeom>
            <a:ln w="19050" cap="sq">
              <a:solidFill>
                <a:srgbClr val="669900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/>
          <p:cNvGrpSpPr/>
          <p:nvPr/>
        </p:nvGrpSpPr>
        <p:grpSpPr>
          <a:xfrm>
            <a:off x="9244359" y="3828822"/>
            <a:ext cx="2651300" cy="676918"/>
            <a:chOff x="3577595" y="2501632"/>
            <a:chExt cx="1988475" cy="507688"/>
          </a:xfrm>
        </p:grpSpPr>
        <p:sp>
          <p:nvSpPr>
            <p:cNvPr id="82" name="Oval 81"/>
            <p:cNvSpPr/>
            <p:nvPr/>
          </p:nvSpPr>
          <p:spPr>
            <a:xfrm>
              <a:off x="3577595" y="2511676"/>
              <a:ext cx="438338" cy="44313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262044" y="2501632"/>
              <a:ext cx="1304026" cy="50768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lIns="121920" tIns="60960" rIns="121920" bIns="60960" anchor="t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sz="1335" b="1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</a:rPr>
                <a:t>Borderline</a:t>
              </a:r>
              <a:br>
                <a:rPr lang="en-GB" sz="1335" b="1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</a:rPr>
              </a:br>
              <a:r>
                <a:rPr lang="en-GB" sz="1335" b="1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/>
                  <a:cs typeface="Arial" panose="020B0604020202020204" pitchFamily="34" charset="0"/>
                </a:rPr>
                <a:t>cost-effective (&lt;46% prob.)</a:t>
              </a:r>
              <a:endParaRPr lang="en-GB" sz="1335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endParaRPr>
            </a:p>
          </p:txBody>
        </p:sp>
        <p:cxnSp>
          <p:nvCxnSpPr>
            <p:cNvPr id="84" name="Straight Arrow Connector 83"/>
            <p:cNvCxnSpPr/>
            <p:nvPr/>
          </p:nvCxnSpPr>
          <p:spPr>
            <a:xfrm flipH="1">
              <a:off x="4062070" y="2710760"/>
              <a:ext cx="391726" cy="9088"/>
            </a:xfrm>
            <a:prstGeom prst="straightConnector1">
              <a:avLst/>
            </a:prstGeom>
            <a:ln w="19050" cap="sq">
              <a:solidFill>
                <a:srgbClr val="FF0000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465" dirty="0"/>
              <a:t>In </a:t>
            </a:r>
            <a:r>
              <a:rPr lang="en-GB" sz="3465" dirty="0" err="1"/>
              <a:t>Yanfolila</a:t>
            </a:r>
            <a:r>
              <a:rPr lang="en-GB" sz="3465" dirty="0"/>
              <a:t>, even a 4-cycle strategy </a:t>
            </a:r>
            <a:br>
              <a:rPr lang="en-GB" sz="3465" dirty="0"/>
            </a:br>
            <a:r>
              <a:rPr lang="en-GB" sz="3465" dirty="0"/>
              <a:t>does not appear cost-effective</a:t>
            </a:r>
            <a:endParaRPr lang="en-GB" sz="3465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"/>
          <a:srcRect b="27011"/>
          <a:stretch>
            <a:fillRect/>
          </a:stretch>
        </p:blipFill>
        <p:spPr>
          <a:xfrm>
            <a:off x="1479622" y="1677795"/>
            <a:ext cx="6256881" cy="5111022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3126879" y="5453722"/>
            <a:ext cx="825637" cy="630894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rcRect l="8674" t="73843" r="7382" b="1"/>
          <a:stretch>
            <a:fillRect/>
          </a:stretch>
        </p:blipFill>
        <p:spPr>
          <a:xfrm>
            <a:off x="7637021" y="3152886"/>
            <a:ext cx="4629665" cy="16144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3600" y="1198272"/>
            <a:ext cx="11404800" cy="5050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00" indent="-38100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Costs collected prospectively </a:t>
            </a:r>
            <a:r>
              <a:rPr lang="en-US" sz="2800" dirty="0">
                <a:cs typeface="Arial" panose="020B0604020202020204" pitchFamily="34" charset="0"/>
              </a:rPr>
              <a:t>in </a:t>
            </a:r>
            <a:r>
              <a:rPr lang="en-US" sz="2800" dirty="0" err="1"/>
              <a:t>Damagaram</a:t>
            </a:r>
            <a:r>
              <a:rPr lang="en-US" sz="2800" dirty="0"/>
              <a:t> Takaya (Niger) in 2022: </a:t>
            </a:r>
            <a:endParaRPr lang="en-US" sz="2800" dirty="0"/>
          </a:p>
          <a:p>
            <a:pPr marL="990600" lvl="1" indent="-36830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5 cycles in &lt;10y</a:t>
            </a:r>
            <a:endParaRPr lang="en-US" sz="2800" dirty="0"/>
          </a:p>
          <a:p>
            <a:pPr marL="990600" lvl="1" indent="-368300">
              <a:lnSpc>
                <a:spcPct val="105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81000" indent="-38100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Costs modelled by assessing the fixed/variable nature of costs for each activity for:</a:t>
            </a:r>
            <a:endParaRPr lang="en-US" sz="2800" dirty="0"/>
          </a:p>
          <a:p>
            <a:pPr marL="990600" lvl="1" indent="-38100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5 cycles in &lt;5y</a:t>
            </a:r>
            <a:endParaRPr lang="en-US" sz="2800" dirty="0"/>
          </a:p>
          <a:p>
            <a:pPr marL="990600" lvl="1" indent="-38100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4 cycles in &lt;10y</a:t>
            </a:r>
            <a:endParaRPr lang="en-US" sz="2800" dirty="0"/>
          </a:p>
          <a:p>
            <a:pPr marL="990600" lvl="1" indent="-38100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4 cycles in &lt;10y</a:t>
            </a:r>
            <a:endParaRPr lang="en-US" sz="2800" dirty="0"/>
          </a:p>
          <a:p>
            <a:pPr marL="533400" indent="-381000">
              <a:lnSpc>
                <a:spcPct val="105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33400" indent="-38100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Similar to previous approaches to modeling impact and cost-effectiveness </a:t>
            </a:r>
            <a:endParaRPr lang="en-US" sz="2800" dirty="0"/>
          </a:p>
          <a:p>
            <a:pPr marL="381000" indent="-381000">
              <a:lnSpc>
                <a:spcPct val="105000"/>
              </a:lnSpc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for evaluating extension to &lt;10y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9195" y="1128674"/>
            <a:ext cx="9793606" cy="5471911"/>
          </a:xfrm>
          <a:prstGeom prst="rect">
            <a:avLst/>
          </a:prstGeom>
        </p:spPr>
      </p:pic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 economic cost of alternative SMC strategies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8826500" y="6076630"/>
            <a:ext cx="3266017" cy="607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1065"/>
              </a:spcAft>
            </a:pPr>
            <a:r>
              <a:rPr lang="en-GB" sz="1600" dirty="0">
                <a:ea typeface="Calibri" panose="020F0502020204030204" pitchFamily="34" charset="0"/>
                <a:cs typeface="Arial" panose="020B0604020202020204" pitchFamily="34" charset="0"/>
              </a:rPr>
              <a:t>* SMC programme costs only; excludes diagnosis &amp; treatment costs</a:t>
            </a:r>
            <a:endParaRPr lang="en-GB" sz="16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Curved Down 13"/>
          <p:cNvSpPr/>
          <p:nvPr/>
        </p:nvSpPr>
        <p:spPr>
          <a:xfrm rot="20637373">
            <a:off x="3323009" y="3273788"/>
            <a:ext cx="1593695" cy="358605"/>
          </a:xfrm>
          <a:prstGeom prst="curvedDownArrow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15" name="Arrow: Curved Down 14"/>
          <p:cNvSpPr/>
          <p:nvPr/>
        </p:nvSpPr>
        <p:spPr>
          <a:xfrm rot="20018515">
            <a:off x="2801831" y="2268369"/>
            <a:ext cx="3583930" cy="926340"/>
          </a:xfrm>
          <a:prstGeom prst="curvedDownArrow">
            <a:avLst/>
          </a:prstGeom>
          <a:solidFill>
            <a:srgbClr val="CFAF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16" name="Arrow: Curved Down 15"/>
          <p:cNvSpPr/>
          <p:nvPr/>
        </p:nvSpPr>
        <p:spPr>
          <a:xfrm rot="20100888">
            <a:off x="6041067" y="1810587"/>
            <a:ext cx="1755705" cy="508165"/>
          </a:xfrm>
          <a:prstGeom prst="curvedDownArrow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51213" y="2461264"/>
            <a:ext cx="93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+65%</a:t>
            </a:r>
            <a:endParaRPr lang="en-GB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34201" y="3333997"/>
            <a:ext cx="996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+18%</a:t>
            </a:r>
            <a:endParaRPr lang="en-GB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54944" y="1886136"/>
            <a:ext cx="996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+21%</a:t>
            </a:r>
            <a:endParaRPr lang="en-GB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Title 2"/>
          <p:cNvSpPr txBox="1"/>
          <p:nvPr/>
        </p:nvSpPr>
        <p:spPr bwMode="auto">
          <a:xfrm>
            <a:off x="0" y="6119124"/>
            <a:ext cx="1578624" cy="73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4C7330"/>
                </a:solidFill>
                <a:latin typeface="Arial" panose="020B0604020202020204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4F6228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4F6228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4F6228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4F6228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sz="1865" dirty="0">
                <a:solidFill>
                  <a:srgbClr val="FF0000"/>
                </a:solidFill>
              </a:rPr>
              <a:t>Preliminary results</a:t>
            </a:r>
            <a:endParaRPr lang="en-US" sz="1865" dirty="0">
              <a:solidFill>
                <a:srgbClr val="FF0000"/>
              </a:solidFill>
            </a:endParaRPr>
          </a:p>
        </p:txBody>
      </p:sp>
      <p:sp>
        <p:nvSpPr>
          <p:cNvPr id="20" name="Arrow: Curved Down 19"/>
          <p:cNvSpPr/>
          <p:nvPr/>
        </p:nvSpPr>
        <p:spPr>
          <a:xfrm rot="20243446">
            <a:off x="2584750" y="1351110"/>
            <a:ext cx="5468061" cy="1408732"/>
          </a:xfrm>
          <a:prstGeom prst="curvedDownArrow">
            <a:avLst>
              <a:gd name="adj1" fmla="val 17863"/>
              <a:gd name="adj2" fmla="val 50000"/>
              <a:gd name="adj3" fmla="val 25000"/>
            </a:avLst>
          </a:prstGeom>
          <a:solidFill>
            <a:srgbClr val="CFAF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63242" y="1429361"/>
            <a:ext cx="1323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+100%</a:t>
            </a:r>
            <a:endParaRPr lang="en-GB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36544" y="817504"/>
            <a:ext cx="3430921" cy="25784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Arrow: Curved Down 2"/>
          <p:cNvSpPr/>
          <p:nvPr/>
        </p:nvSpPr>
        <p:spPr>
          <a:xfrm rot="19481483">
            <a:off x="4572534" y="2603371"/>
            <a:ext cx="1755705" cy="508165"/>
          </a:xfrm>
          <a:prstGeom prst="curvedDownArrow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69601" y="2650037"/>
            <a:ext cx="996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+40%</a:t>
            </a:r>
            <a:endParaRPr lang="en-GB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251120" y="937035"/>
            <a:ext cx="4357806" cy="58883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 animBg="1"/>
      <p:bldP spid="21" grpId="0"/>
      <p:bldP spid="23" grpId="0" animBg="1"/>
      <p:bldP spid="3" grpId="0" animBg="1"/>
      <p:bldP spid="5" grpId="0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42955" y="1296098"/>
            <a:ext cx="8160000" cy="535784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1600" y="260649"/>
            <a:ext cx="11990917" cy="703263"/>
          </a:xfrm>
        </p:spPr>
        <p:txBody>
          <a:bodyPr/>
          <a:lstStyle/>
          <a:p>
            <a:r>
              <a:rPr lang="en-US" dirty="0"/>
              <a:t>Extending to &lt;10y appears cost-effective in DKT</a:t>
            </a:r>
            <a:br>
              <a:rPr lang="en-US" dirty="0"/>
            </a:br>
            <a:r>
              <a:rPr lang="en-US" sz="2400" dirty="0"/>
              <a:t>(based on survey coverage)</a:t>
            </a:r>
            <a:endParaRPr lang="en-GB" sz="2400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293905" y="5068237"/>
            <a:ext cx="536635" cy="95185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293905" y="3975021"/>
            <a:ext cx="1953544" cy="2045072"/>
          </a:xfrm>
          <a:prstGeom prst="line">
            <a:avLst/>
          </a:prstGeom>
          <a:ln w="57150">
            <a:solidFill>
              <a:srgbClr val="4C733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293905" y="2107322"/>
            <a:ext cx="2626692" cy="3915169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294803" y="2107322"/>
            <a:ext cx="630356" cy="1792705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150517" y="4997557"/>
            <a:ext cx="2491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C7330"/>
                </a:solidFill>
              </a:rPr>
              <a:t>$89 per DALY averted</a:t>
            </a:r>
            <a:endParaRPr lang="en-GB" sz="2000" b="1" dirty="0">
              <a:solidFill>
                <a:srgbClr val="4C733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84022" y="2764724"/>
            <a:ext cx="2734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$246 per DALY averted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982200" y="1610556"/>
            <a:ext cx="22333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Niger cost-effectiveness threshold: </a:t>
            </a:r>
            <a:endParaRPr lang="en-US" sz="2400" b="1" dirty="0">
              <a:solidFill>
                <a:schemeClr val="tx2"/>
              </a:solidFill>
            </a:endParaRPr>
          </a:p>
          <a:p>
            <a:pPr algn="ctr"/>
            <a:r>
              <a:rPr lang="en-US" sz="2400" b="1" dirty="0">
                <a:solidFill>
                  <a:schemeClr val="tx2"/>
                </a:solidFill>
              </a:rPr>
              <a:t>$133 to $176 </a:t>
            </a:r>
            <a:endParaRPr lang="en-US" sz="2400" b="1" dirty="0">
              <a:solidFill>
                <a:schemeClr val="tx2"/>
              </a:solidFill>
            </a:endParaRPr>
          </a:p>
          <a:p>
            <a:pPr algn="ctr"/>
            <a:r>
              <a:rPr lang="en-US" sz="2400" b="1" dirty="0">
                <a:solidFill>
                  <a:schemeClr val="tx2"/>
                </a:solidFill>
              </a:rPr>
              <a:t>per DALY averted</a:t>
            </a:r>
            <a:endParaRPr lang="en-GB" sz="2400" b="1" dirty="0">
              <a:solidFill>
                <a:schemeClr val="tx2"/>
              </a:solidFill>
            </a:endParaRPr>
          </a:p>
        </p:txBody>
      </p:sp>
      <p:sp>
        <p:nvSpPr>
          <p:cNvPr id="6" name="Title 2"/>
          <p:cNvSpPr txBox="1"/>
          <p:nvPr/>
        </p:nvSpPr>
        <p:spPr bwMode="auto">
          <a:xfrm>
            <a:off x="0" y="6119124"/>
            <a:ext cx="1578624" cy="73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4C7330"/>
                </a:solidFill>
                <a:latin typeface="Arial" panose="020B0604020202020204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4F6228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4F6228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4F6228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4F6228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sz="1865" dirty="0">
                <a:solidFill>
                  <a:srgbClr val="FF0000"/>
                </a:solidFill>
              </a:rPr>
              <a:t>Preliminary results</a:t>
            </a:r>
            <a:endParaRPr lang="en-US" sz="1865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78624" y="5766354"/>
            <a:ext cx="139530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4 cycles in &lt;5y</a:t>
            </a:r>
            <a:endParaRPr lang="en-GB" sz="2400" b="1" dirty="0"/>
          </a:p>
        </p:txBody>
      </p:sp>
      <p:sp>
        <p:nvSpPr>
          <p:cNvPr id="9" name="Oval 8"/>
          <p:cNvSpPr/>
          <p:nvPr/>
        </p:nvSpPr>
        <p:spPr>
          <a:xfrm>
            <a:off x="3144179" y="5956701"/>
            <a:ext cx="190500" cy="1905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3735290" y="4902307"/>
            <a:ext cx="190500" cy="1905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5199458" y="3849006"/>
            <a:ext cx="190500" cy="1905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5842609" y="1964499"/>
            <a:ext cx="190500" cy="1905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6096000" y="1573637"/>
            <a:ext cx="139530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5 cycles in &lt;10y</a:t>
            </a:r>
            <a:endParaRPr lang="en-GB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273515" y="3440258"/>
            <a:ext cx="120444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5 cycles in &lt;5y</a:t>
            </a:r>
            <a:endParaRPr lang="en-GB" sz="2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5488265" y="3928007"/>
            <a:ext cx="139530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4 cycles in &lt;10y</a:t>
            </a:r>
            <a:endParaRPr lang="en-GB" sz="2400" b="1" dirty="0"/>
          </a:p>
        </p:txBody>
      </p:sp>
      <p:cxnSp>
        <p:nvCxnSpPr>
          <p:cNvPr id="4" name="Straight Connector 3"/>
          <p:cNvCxnSpPr>
            <a:stCxn id="9" idx="7"/>
            <a:endCxn id="14" idx="3"/>
          </p:cNvCxnSpPr>
          <p:nvPr/>
        </p:nvCxnSpPr>
        <p:spPr>
          <a:xfrm flipV="1">
            <a:off x="3306781" y="4011608"/>
            <a:ext cx="1920575" cy="197299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334067" y="3559723"/>
            <a:ext cx="960287" cy="6246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458441" y="3523531"/>
            <a:ext cx="866974" cy="6582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044981" y="2859490"/>
            <a:ext cx="1624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Not cost-effective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47305" y="1663050"/>
            <a:ext cx="13953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GB" sz="24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17" grpId="0"/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3700" y="882795"/>
            <a:ext cx="11404600" cy="600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2665" b="1" dirty="0">
                <a:solidFill>
                  <a:srgbClr val="4C7330"/>
                </a:solidFill>
              </a:rPr>
              <a:t>Costs of SMC</a:t>
            </a:r>
            <a:endParaRPr lang="en-US" sz="2665" b="1" dirty="0">
              <a:solidFill>
                <a:srgbClr val="4C7330"/>
              </a:solidFill>
            </a:endParaRPr>
          </a:p>
          <a:p>
            <a:pPr marL="838200" lvl="1" indent="-38100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sz="2665" dirty="0"/>
              <a:t>Variation across contexts and with implementation choices</a:t>
            </a:r>
            <a:endParaRPr lang="en-US" sz="2665" dirty="0"/>
          </a:p>
          <a:p>
            <a:pPr marL="838200" lvl="1" indent="-38100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sz="2665" dirty="0"/>
              <a:t>Only 19%-32% is cost of SP+AQ – the rest is in-country delivery</a:t>
            </a:r>
            <a:endParaRPr lang="en-US" sz="2665" dirty="0"/>
          </a:p>
          <a:p>
            <a:pPr marL="838200" lvl="1" indent="-38100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sz="2665" dirty="0"/>
              <a:t>4 cycles for &lt;5y cost ~$1 - $1.60 per child per cycle; additional $0.74 - $1.01</a:t>
            </a:r>
            <a:endParaRPr lang="en-US" sz="2665" dirty="0"/>
          </a:p>
          <a:p>
            <a:pPr marL="838200" lvl="1" indent="-38100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sz="2665" b="1" u="sng" dirty="0"/>
              <a:t>Economies of scope</a:t>
            </a:r>
            <a:r>
              <a:rPr lang="en-US" sz="2665" dirty="0"/>
              <a:t>: Cost per child per cycle are lower when extending to &lt;10y and/or a 5th cycle because of fixed costs</a:t>
            </a:r>
            <a:endParaRPr lang="en-US" sz="2665" dirty="0"/>
          </a:p>
          <a:p>
            <a:pPr marL="381000" indent="-381000">
              <a:lnSpc>
                <a:spcPct val="105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ct val="105000"/>
              </a:lnSpc>
            </a:pPr>
            <a:r>
              <a:rPr lang="en-US" sz="2665" b="1" dirty="0">
                <a:solidFill>
                  <a:srgbClr val="4C7330"/>
                </a:solidFill>
              </a:rPr>
              <a:t>Cost-effectiveness</a:t>
            </a:r>
            <a:endParaRPr lang="en-US" sz="2665" b="1" dirty="0">
              <a:solidFill>
                <a:srgbClr val="4C7330"/>
              </a:solidFill>
            </a:endParaRPr>
          </a:p>
          <a:p>
            <a:pPr marL="838200" lvl="1" indent="-38100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sz="2665" b="1" dirty="0"/>
              <a:t>Standard SMC </a:t>
            </a:r>
            <a:r>
              <a:rPr lang="en-US" sz="2665" dirty="0"/>
              <a:t>(4 cycles for &lt;5y) </a:t>
            </a:r>
            <a:r>
              <a:rPr lang="en-US" sz="2665" b="1" dirty="0">
                <a:solidFill>
                  <a:srgbClr val="4C7330"/>
                </a:solidFill>
              </a:rPr>
              <a:t>is not cost-effective everywhere </a:t>
            </a:r>
            <a:r>
              <a:rPr lang="en-US" sz="2665" dirty="0"/>
              <a:t>that it is currently implemented (</a:t>
            </a:r>
            <a:r>
              <a:rPr lang="en-US" sz="2665" dirty="0" err="1"/>
              <a:t>Yanfolila</a:t>
            </a:r>
            <a:r>
              <a:rPr lang="en-US" sz="2665" dirty="0"/>
              <a:t> – low incidence)</a:t>
            </a:r>
            <a:endParaRPr lang="en-US" sz="2665" dirty="0"/>
          </a:p>
          <a:p>
            <a:pPr marL="838200" lvl="1" indent="-38100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sz="2665" b="1" dirty="0"/>
              <a:t>Adding a 5</a:t>
            </a:r>
            <a:r>
              <a:rPr lang="en-US" sz="2665" b="1" baseline="30000" dirty="0"/>
              <a:t>th</a:t>
            </a:r>
            <a:r>
              <a:rPr lang="en-US" sz="2665" b="1" dirty="0"/>
              <a:t> monthly cycle </a:t>
            </a:r>
            <a:r>
              <a:rPr lang="en-US" sz="2665" dirty="0"/>
              <a:t>may be cost-effective </a:t>
            </a:r>
            <a:r>
              <a:rPr lang="en-US" sz="2665" b="1" dirty="0">
                <a:solidFill>
                  <a:srgbClr val="4C7330"/>
                </a:solidFill>
              </a:rPr>
              <a:t>where high incidence and coverage in 5</a:t>
            </a:r>
            <a:r>
              <a:rPr lang="en-US" sz="2665" b="1" baseline="30000" dirty="0">
                <a:solidFill>
                  <a:srgbClr val="4C7330"/>
                </a:solidFill>
              </a:rPr>
              <a:t>th</a:t>
            </a:r>
            <a:r>
              <a:rPr lang="en-US" sz="2665" b="1" dirty="0">
                <a:solidFill>
                  <a:srgbClr val="4C7330"/>
                </a:solidFill>
              </a:rPr>
              <a:t> month </a:t>
            </a:r>
            <a:r>
              <a:rPr lang="en-US" sz="2665" b="1" dirty="0">
                <a:solidFill>
                  <a:srgbClr val="4C7330"/>
                </a:solidFill>
                <a:sym typeface="Wingdings" panose="05000000000000000000" pitchFamily="2" charset="2"/>
              </a:rPr>
              <a:t> </a:t>
            </a:r>
            <a:r>
              <a:rPr lang="en-US" sz="2665" b="1" u="sng" dirty="0">
                <a:solidFill>
                  <a:srgbClr val="4C7330"/>
                </a:solidFill>
              </a:rPr>
              <a:t>NOT</a:t>
            </a:r>
            <a:r>
              <a:rPr lang="en-US" sz="2665" b="1" dirty="0"/>
              <a:t> </a:t>
            </a:r>
            <a:r>
              <a:rPr lang="en-US" sz="2665" dirty="0"/>
              <a:t>about % of annual incidence </a:t>
            </a:r>
            <a:endParaRPr lang="en-US" sz="2665" dirty="0"/>
          </a:p>
          <a:p>
            <a:pPr marL="838200" lvl="1" indent="-38100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sz="2665" b="1" dirty="0"/>
              <a:t>Extending to &lt;10y </a:t>
            </a:r>
            <a:r>
              <a:rPr lang="en-US" sz="2665" dirty="0"/>
              <a:t>in DKT (Niger) appeared cost-effective, but cost +65% </a:t>
            </a:r>
            <a:endParaRPr lang="en-US" sz="2665" dirty="0"/>
          </a:p>
          <a:p>
            <a:pPr marL="838200" lvl="1" indent="-38100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sz="2665" dirty="0"/>
              <a:t>Conclusions sensitive to </a:t>
            </a:r>
            <a:r>
              <a:rPr lang="en-US" sz="2665" b="1" dirty="0">
                <a:solidFill>
                  <a:srgbClr val="4C7330"/>
                </a:solidFill>
              </a:rPr>
              <a:t>uncertainty</a:t>
            </a:r>
            <a:r>
              <a:rPr lang="en-US" sz="2665" dirty="0"/>
              <a:t> in coverage, CFRs, other parameters </a:t>
            </a:r>
            <a:endParaRPr lang="en-US" sz="2665" dirty="0"/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insights – SMC</a:t>
            </a:r>
            <a:endParaRPr lang="en-GB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ubtitle 2"/>
          <p:cNvSpPr txBox="1"/>
          <p:nvPr/>
        </p:nvSpPr>
        <p:spPr>
          <a:xfrm>
            <a:off x="440499" y="1295538"/>
            <a:ext cx="7643687" cy="4614269"/>
          </a:xfrm>
          <a:prstGeom prst="rect">
            <a:avLst/>
          </a:prstGeom>
        </p:spPr>
        <p:txBody>
          <a:bodyPr numCol="2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Malaria Research &amp; Training Center, </a:t>
            </a:r>
            <a:br>
              <a:rPr lang="en-US" sz="1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Bamako, Mali</a:t>
            </a:r>
            <a:endParaRPr lang="en-US" sz="12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Halimatou Diawara,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Seydou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Traore, </a:t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Ibrahim Diarra, Issaka Sagara, Alassane Dicko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26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London School of Hygiene &amp; Tropical </a:t>
            </a:r>
            <a:br>
              <a:rPr lang="en-US" sz="1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Medicine, UK</a:t>
            </a:r>
            <a:endParaRPr lang="en-US" sz="12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David Bath, Catherine Pitt, Paul Milligan, </a:t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Paul Snell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26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2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Mafereniyah</a:t>
            </a:r>
            <a:r>
              <a:rPr lang="en-US" sz="1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Research Institute, Guinea</a:t>
            </a:r>
            <a:endParaRPr lang="en-US" sz="12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Bienvenu Camara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26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2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Universite</a:t>
            </a:r>
            <a:r>
              <a:rPr lang="en-US" sz="1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Gamal Abdel Nasser, Guinea</a:t>
            </a:r>
            <a:endParaRPr lang="en-US" sz="12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Kovana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M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Loua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Jonas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Loua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26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2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1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National de </a:t>
            </a:r>
            <a:r>
              <a:rPr lang="en-US" sz="12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Lutte</a:t>
            </a:r>
            <a:r>
              <a:rPr lang="en-US" sz="1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contre</a:t>
            </a:r>
            <a:r>
              <a:rPr lang="en-US" sz="1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en-US" sz="12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Paludisme</a:t>
            </a:r>
            <a:r>
              <a:rPr lang="en-US" sz="1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Guinea</a:t>
            </a:r>
            <a:endParaRPr lang="en-US" sz="12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Eugene K Lama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26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2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1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National de </a:t>
            </a:r>
            <a:r>
              <a:rPr lang="en-US" sz="12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Lutte</a:t>
            </a:r>
            <a:r>
              <a:rPr lang="en-US" sz="1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contre</a:t>
            </a:r>
            <a:r>
              <a:rPr lang="en-US" sz="1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en-US" sz="12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Paludisme</a:t>
            </a:r>
            <a:r>
              <a:rPr lang="en-US" sz="1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Mali</a:t>
            </a:r>
            <a:endParaRPr lang="en-US" sz="12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Idrissa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Cisse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26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12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Université Abdou Moumouni </a:t>
            </a:r>
            <a:br>
              <a:rPr lang="en-US" sz="1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Niamey, Niger</a:t>
            </a:r>
            <a:endParaRPr lang="en-US" sz="12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Eric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Adehosi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Ibrahim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Alkassoum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26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Zinder, Niger</a:t>
            </a:r>
            <a:endParaRPr lang="en-US" sz="12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Mahaman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Moustapha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Lamine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26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2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1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National de </a:t>
            </a:r>
            <a:r>
              <a:rPr lang="en-US" sz="12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Lutte</a:t>
            </a:r>
            <a:r>
              <a:rPr lang="en-US" sz="1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contre</a:t>
            </a:r>
            <a:r>
              <a:rPr lang="en-US" sz="1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en-US" sz="12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Paludisme</a:t>
            </a:r>
            <a:r>
              <a:rPr lang="en-US" sz="1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Niger</a:t>
            </a:r>
            <a:endParaRPr lang="en-US" sz="12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Abou Yahaya,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Hadiza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Jackou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26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Catholic Relief Services</a:t>
            </a:r>
            <a:endParaRPr lang="en-US" sz="12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Chrestien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Yemeni, Suzanne Van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Hulle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Joel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Sodjinou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Agamaraki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Adamou, Kano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Assane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26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Medicines for Malaria Venture</a:t>
            </a:r>
            <a:endParaRPr lang="en-US" sz="12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Germaine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Ekoyol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Andre Marie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Tchouatieu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"/>
          <p:cNvSpPr/>
          <p:nvPr/>
        </p:nvSpPr>
        <p:spPr>
          <a:xfrm>
            <a:off x="-19051" y="-1583619"/>
            <a:ext cx="12211051" cy="3022600"/>
          </a:xfrm>
          <a:custGeom>
            <a:avLst/>
            <a:gdLst>
              <a:gd name="connsiteX0" fmla="*/ 0 w 9144000"/>
              <a:gd name="connsiteY0" fmla="*/ 0 h 2060848"/>
              <a:gd name="connsiteX1" fmla="*/ 9144000 w 9144000"/>
              <a:gd name="connsiteY1" fmla="*/ 0 h 2060848"/>
              <a:gd name="connsiteX2" fmla="*/ 9144000 w 9144000"/>
              <a:gd name="connsiteY2" fmla="*/ 2060848 h 2060848"/>
              <a:gd name="connsiteX3" fmla="*/ 0 w 9144000"/>
              <a:gd name="connsiteY3" fmla="*/ 2060848 h 2060848"/>
              <a:gd name="connsiteX4" fmla="*/ 0 w 9144000"/>
              <a:gd name="connsiteY4" fmla="*/ 0 h 2060848"/>
              <a:gd name="connsiteX0-1" fmla="*/ 1143000 w 10287000"/>
              <a:gd name="connsiteY0-2" fmla="*/ 0 h 2318454"/>
              <a:gd name="connsiteX1-3" fmla="*/ 10287000 w 10287000"/>
              <a:gd name="connsiteY1-4" fmla="*/ 0 h 2318454"/>
              <a:gd name="connsiteX2-5" fmla="*/ 10287000 w 10287000"/>
              <a:gd name="connsiteY2-6" fmla="*/ 2060848 h 2318454"/>
              <a:gd name="connsiteX3-7" fmla="*/ 1143000 w 10287000"/>
              <a:gd name="connsiteY3-8" fmla="*/ 2060848 h 2318454"/>
              <a:gd name="connsiteX4-9" fmla="*/ 1143000 w 10287000"/>
              <a:gd name="connsiteY4-10" fmla="*/ 0 h 2318454"/>
              <a:gd name="connsiteX0-11" fmla="*/ 855277 w 9999277"/>
              <a:gd name="connsiteY0-12" fmla="*/ 0 h 2292338"/>
              <a:gd name="connsiteX1-13" fmla="*/ 9999277 w 9999277"/>
              <a:gd name="connsiteY1-14" fmla="*/ 0 h 2292338"/>
              <a:gd name="connsiteX2-15" fmla="*/ 9999277 w 9999277"/>
              <a:gd name="connsiteY2-16" fmla="*/ 2060848 h 2292338"/>
              <a:gd name="connsiteX3-17" fmla="*/ 855277 w 9999277"/>
              <a:gd name="connsiteY3-18" fmla="*/ 2060848 h 2292338"/>
              <a:gd name="connsiteX4-19" fmla="*/ 855277 w 9999277"/>
              <a:gd name="connsiteY4-20" fmla="*/ 0 h 2292338"/>
              <a:gd name="connsiteX0-21" fmla="*/ 855277 w 9999277"/>
              <a:gd name="connsiteY0-22" fmla="*/ 0 h 2412152"/>
              <a:gd name="connsiteX1-23" fmla="*/ 9999277 w 9999277"/>
              <a:gd name="connsiteY1-24" fmla="*/ 0 h 2412152"/>
              <a:gd name="connsiteX2-25" fmla="*/ 9999277 w 9999277"/>
              <a:gd name="connsiteY2-26" fmla="*/ 2060848 h 2412152"/>
              <a:gd name="connsiteX3-27" fmla="*/ 855277 w 9999277"/>
              <a:gd name="connsiteY3-28" fmla="*/ 2060848 h 2412152"/>
              <a:gd name="connsiteX4-29" fmla="*/ 855277 w 9999277"/>
              <a:gd name="connsiteY4-30" fmla="*/ 0 h 2412152"/>
              <a:gd name="connsiteX0-31" fmla="*/ 677334 w 9821334"/>
              <a:gd name="connsiteY0-32" fmla="*/ 0 h 2837984"/>
              <a:gd name="connsiteX1-33" fmla="*/ 9821334 w 9821334"/>
              <a:gd name="connsiteY1-34" fmla="*/ 0 h 2837984"/>
              <a:gd name="connsiteX2-35" fmla="*/ 9821334 w 9821334"/>
              <a:gd name="connsiteY2-36" fmla="*/ 2060848 h 2837984"/>
              <a:gd name="connsiteX3-37" fmla="*/ 677334 w 9821334"/>
              <a:gd name="connsiteY3-38" fmla="*/ 2060848 h 2837984"/>
              <a:gd name="connsiteX4-39" fmla="*/ 677334 w 9821334"/>
              <a:gd name="connsiteY4-40" fmla="*/ 0 h 2837984"/>
              <a:gd name="connsiteX0-41" fmla="*/ 0 w 9144000"/>
              <a:gd name="connsiteY0-42" fmla="*/ 0 h 2837984"/>
              <a:gd name="connsiteX1-43" fmla="*/ 9144000 w 9144000"/>
              <a:gd name="connsiteY1-44" fmla="*/ 0 h 2837984"/>
              <a:gd name="connsiteX2-45" fmla="*/ 9144000 w 9144000"/>
              <a:gd name="connsiteY2-46" fmla="*/ 2060848 h 2837984"/>
              <a:gd name="connsiteX3-47" fmla="*/ 0 w 9144000"/>
              <a:gd name="connsiteY3-48" fmla="*/ 2060848 h 2837984"/>
              <a:gd name="connsiteX4-49" fmla="*/ 0 w 9144000"/>
              <a:gd name="connsiteY4-50" fmla="*/ 0 h 2837984"/>
              <a:gd name="connsiteX0-51" fmla="*/ 214285 w 9358285"/>
              <a:gd name="connsiteY0-52" fmla="*/ 0 h 2759159"/>
              <a:gd name="connsiteX1-53" fmla="*/ 9358285 w 9358285"/>
              <a:gd name="connsiteY1-54" fmla="*/ 0 h 2759159"/>
              <a:gd name="connsiteX2-55" fmla="*/ 9358285 w 9358285"/>
              <a:gd name="connsiteY2-56" fmla="*/ 2060848 h 2759159"/>
              <a:gd name="connsiteX3-57" fmla="*/ 214285 w 9358285"/>
              <a:gd name="connsiteY3-58" fmla="*/ 2060848 h 2759159"/>
              <a:gd name="connsiteX4-59" fmla="*/ 214285 w 9358285"/>
              <a:gd name="connsiteY4-60" fmla="*/ 0 h 2759159"/>
              <a:gd name="connsiteX0-61" fmla="*/ 279810 w 9423810"/>
              <a:gd name="connsiteY0-62" fmla="*/ 0 h 2579087"/>
              <a:gd name="connsiteX1-63" fmla="*/ 9423810 w 9423810"/>
              <a:gd name="connsiteY1-64" fmla="*/ 0 h 2579087"/>
              <a:gd name="connsiteX2-65" fmla="*/ 9423810 w 9423810"/>
              <a:gd name="connsiteY2-66" fmla="*/ 2060848 h 2579087"/>
              <a:gd name="connsiteX3-67" fmla="*/ 279810 w 9423810"/>
              <a:gd name="connsiteY3-68" fmla="*/ 2060848 h 2579087"/>
              <a:gd name="connsiteX4-69" fmla="*/ 279810 w 9423810"/>
              <a:gd name="connsiteY4-70" fmla="*/ 0 h 2579087"/>
              <a:gd name="connsiteX0-71" fmla="*/ 909 w 9144909"/>
              <a:gd name="connsiteY0-72" fmla="*/ 0 h 3215545"/>
              <a:gd name="connsiteX1-73" fmla="*/ 9144909 w 9144909"/>
              <a:gd name="connsiteY1-74" fmla="*/ 0 h 3215545"/>
              <a:gd name="connsiteX2-75" fmla="*/ 9144909 w 9144909"/>
              <a:gd name="connsiteY2-76" fmla="*/ 2060848 h 3215545"/>
              <a:gd name="connsiteX3-77" fmla="*/ 909 w 9144909"/>
              <a:gd name="connsiteY3-78" fmla="*/ 2060848 h 3215545"/>
              <a:gd name="connsiteX4-79" fmla="*/ 909 w 9144909"/>
              <a:gd name="connsiteY4-80" fmla="*/ 0 h 3215545"/>
              <a:gd name="connsiteX0-81" fmla="*/ 10523 w 9154523"/>
              <a:gd name="connsiteY0-82" fmla="*/ 0 h 2537816"/>
              <a:gd name="connsiteX1-83" fmla="*/ 9154523 w 9154523"/>
              <a:gd name="connsiteY1-84" fmla="*/ 0 h 2537816"/>
              <a:gd name="connsiteX2-85" fmla="*/ 9154523 w 9154523"/>
              <a:gd name="connsiteY2-86" fmla="*/ 2060848 h 2537816"/>
              <a:gd name="connsiteX3-87" fmla="*/ 10523 w 9154523"/>
              <a:gd name="connsiteY3-88" fmla="*/ 2060848 h 2537816"/>
              <a:gd name="connsiteX4-89" fmla="*/ 10523 w 9154523"/>
              <a:gd name="connsiteY4-90" fmla="*/ 0 h 2537816"/>
              <a:gd name="connsiteX0-91" fmla="*/ 10523 w 9154523"/>
              <a:gd name="connsiteY0-92" fmla="*/ 0 h 2488882"/>
              <a:gd name="connsiteX1-93" fmla="*/ 9154523 w 9154523"/>
              <a:gd name="connsiteY1-94" fmla="*/ 0 h 2488882"/>
              <a:gd name="connsiteX2-95" fmla="*/ 9154523 w 9154523"/>
              <a:gd name="connsiteY2-96" fmla="*/ 2060848 h 2488882"/>
              <a:gd name="connsiteX3-97" fmla="*/ 10523 w 9154523"/>
              <a:gd name="connsiteY3-98" fmla="*/ 2060848 h 2488882"/>
              <a:gd name="connsiteX4-99" fmla="*/ 10523 w 9154523"/>
              <a:gd name="connsiteY4-100" fmla="*/ 0 h 2488882"/>
              <a:gd name="connsiteX0-101" fmla="*/ 10523 w 9154523"/>
              <a:gd name="connsiteY0-102" fmla="*/ 0 h 2471136"/>
              <a:gd name="connsiteX1-103" fmla="*/ 9154523 w 9154523"/>
              <a:gd name="connsiteY1-104" fmla="*/ 0 h 2471136"/>
              <a:gd name="connsiteX2-105" fmla="*/ 9154523 w 9154523"/>
              <a:gd name="connsiteY2-106" fmla="*/ 2060848 h 2471136"/>
              <a:gd name="connsiteX3-107" fmla="*/ 10523 w 9154523"/>
              <a:gd name="connsiteY3-108" fmla="*/ 2060848 h 2471136"/>
              <a:gd name="connsiteX4-109" fmla="*/ 10523 w 9154523"/>
              <a:gd name="connsiteY4-110" fmla="*/ 0 h 2471136"/>
              <a:gd name="connsiteX0-111" fmla="*/ 614 w 9144614"/>
              <a:gd name="connsiteY0-112" fmla="*/ 0 h 2177696"/>
              <a:gd name="connsiteX1-113" fmla="*/ 9144614 w 9144614"/>
              <a:gd name="connsiteY1-114" fmla="*/ 0 h 2177696"/>
              <a:gd name="connsiteX2-115" fmla="*/ 9144614 w 9144614"/>
              <a:gd name="connsiteY2-116" fmla="*/ 2060848 h 2177696"/>
              <a:gd name="connsiteX3-117" fmla="*/ 18544 w 9144614"/>
              <a:gd name="connsiteY3-118" fmla="*/ 1558825 h 2177696"/>
              <a:gd name="connsiteX4-119" fmla="*/ 614 w 9144614"/>
              <a:gd name="connsiteY4-120" fmla="*/ 0 h 2177696"/>
              <a:gd name="connsiteX0-121" fmla="*/ 523 w 9144523"/>
              <a:gd name="connsiteY0-122" fmla="*/ 0 h 2253342"/>
              <a:gd name="connsiteX1-123" fmla="*/ 9144523 w 9144523"/>
              <a:gd name="connsiteY1-124" fmla="*/ 0 h 2253342"/>
              <a:gd name="connsiteX2-125" fmla="*/ 9144523 w 9144523"/>
              <a:gd name="connsiteY2-126" fmla="*/ 2060848 h 2253342"/>
              <a:gd name="connsiteX3-127" fmla="*/ 18453 w 9144523"/>
              <a:gd name="connsiteY3-128" fmla="*/ 1558825 h 2253342"/>
              <a:gd name="connsiteX4-129" fmla="*/ 523 w 9144523"/>
              <a:gd name="connsiteY4-130" fmla="*/ 0 h 2253342"/>
              <a:gd name="connsiteX0-131" fmla="*/ 21743 w 9165743"/>
              <a:gd name="connsiteY0-132" fmla="*/ 0 h 2245185"/>
              <a:gd name="connsiteX1-133" fmla="*/ 9165743 w 9165743"/>
              <a:gd name="connsiteY1-134" fmla="*/ 0 h 2245185"/>
              <a:gd name="connsiteX2-135" fmla="*/ 9165743 w 9165743"/>
              <a:gd name="connsiteY2-136" fmla="*/ 2060848 h 2245185"/>
              <a:gd name="connsiteX3-137" fmla="*/ 39673 w 9165743"/>
              <a:gd name="connsiteY3-138" fmla="*/ 1558825 h 2245185"/>
              <a:gd name="connsiteX4-139" fmla="*/ 21743 w 9165743"/>
              <a:gd name="connsiteY4-140" fmla="*/ 0 h 2245185"/>
              <a:gd name="connsiteX0-141" fmla="*/ 39952 w 9183952"/>
              <a:gd name="connsiteY0-142" fmla="*/ 0 h 2240541"/>
              <a:gd name="connsiteX1-143" fmla="*/ 9183952 w 9183952"/>
              <a:gd name="connsiteY1-144" fmla="*/ 0 h 2240541"/>
              <a:gd name="connsiteX2-145" fmla="*/ 9183952 w 9183952"/>
              <a:gd name="connsiteY2-146" fmla="*/ 2060848 h 2240541"/>
              <a:gd name="connsiteX3-147" fmla="*/ 32482 w 9183952"/>
              <a:gd name="connsiteY3-148" fmla="*/ 1549300 h 2240541"/>
              <a:gd name="connsiteX4-149" fmla="*/ 39952 w 9183952"/>
              <a:gd name="connsiteY4-150" fmla="*/ 0 h 2240541"/>
              <a:gd name="connsiteX0-151" fmla="*/ 178221 w 9322221"/>
              <a:gd name="connsiteY0-152" fmla="*/ 0 h 2417802"/>
              <a:gd name="connsiteX1-153" fmla="*/ 9322221 w 9322221"/>
              <a:gd name="connsiteY1-154" fmla="*/ 0 h 2417802"/>
              <a:gd name="connsiteX2-155" fmla="*/ 9322221 w 9322221"/>
              <a:gd name="connsiteY2-156" fmla="*/ 2060848 h 2417802"/>
              <a:gd name="connsiteX3-157" fmla="*/ 170751 w 9322221"/>
              <a:gd name="connsiteY3-158" fmla="*/ 1549300 h 2417802"/>
              <a:gd name="connsiteX4-159" fmla="*/ 178221 w 9322221"/>
              <a:gd name="connsiteY4-160" fmla="*/ 0 h 2417802"/>
              <a:gd name="connsiteX0-161" fmla="*/ 9097 w 9153097"/>
              <a:gd name="connsiteY0-162" fmla="*/ 361394 h 2423458"/>
              <a:gd name="connsiteX1-163" fmla="*/ 9153097 w 9153097"/>
              <a:gd name="connsiteY1-164" fmla="*/ 361394 h 2423458"/>
              <a:gd name="connsiteX2-165" fmla="*/ 9153097 w 9153097"/>
              <a:gd name="connsiteY2-166" fmla="*/ 2422242 h 2423458"/>
              <a:gd name="connsiteX3-167" fmla="*/ 1627 w 9153097"/>
              <a:gd name="connsiteY3-168" fmla="*/ 1910694 h 2423458"/>
              <a:gd name="connsiteX4-169" fmla="*/ 9097 w 9153097"/>
              <a:gd name="connsiteY4-170" fmla="*/ 361394 h 2423458"/>
              <a:gd name="connsiteX0-171" fmla="*/ 14461 w 9158461"/>
              <a:gd name="connsiteY0-172" fmla="*/ 0 h 2153202"/>
              <a:gd name="connsiteX1-173" fmla="*/ 9158461 w 9158461"/>
              <a:gd name="connsiteY1-174" fmla="*/ 0 h 2153202"/>
              <a:gd name="connsiteX2-175" fmla="*/ 9158461 w 9158461"/>
              <a:gd name="connsiteY2-176" fmla="*/ 2060848 h 2153202"/>
              <a:gd name="connsiteX3-177" fmla="*/ 6991 w 9158461"/>
              <a:gd name="connsiteY3-178" fmla="*/ 1549300 h 2153202"/>
              <a:gd name="connsiteX4-179" fmla="*/ 14461 w 9158461"/>
              <a:gd name="connsiteY4-180" fmla="*/ 0 h 2153202"/>
              <a:gd name="connsiteX0-181" fmla="*/ 14145 w 9158145"/>
              <a:gd name="connsiteY0-182" fmla="*/ 0 h 2266508"/>
              <a:gd name="connsiteX1-183" fmla="*/ 9158145 w 9158145"/>
              <a:gd name="connsiteY1-184" fmla="*/ 0 h 2266508"/>
              <a:gd name="connsiteX2-185" fmla="*/ 9158145 w 9158145"/>
              <a:gd name="connsiteY2-186" fmla="*/ 2060848 h 2266508"/>
              <a:gd name="connsiteX3-187" fmla="*/ 6675 w 9158145"/>
              <a:gd name="connsiteY3-188" fmla="*/ 1549300 h 2266508"/>
              <a:gd name="connsiteX4-189" fmla="*/ 14145 w 9158145"/>
              <a:gd name="connsiteY4-190" fmla="*/ 0 h 22665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158145" h="2266508">
                <a:moveTo>
                  <a:pt x="14145" y="0"/>
                </a:moveTo>
                <a:lnTo>
                  <a:pt x="9158145" y="0"/>
                </a:lnTo>
                <a:lnTo>
                  <a:pt x="9158145" y="2060848"/>
                </a:lnTo>
                <a:cubicBezTo>
                  <a:pt x="8351322" y="2153312"/>
                  <a:pt x="2380055" y="2687226"/>
                  <a:pt x="6675" y="1549300"/>
                </a:cubicBezTo>
                <a:cubicBezTo>
                  <a:pt x="-11881" y="1540403"/>
                  <a:pt x="14145" y="686949"/>
                  <a:pt x="14145" y="0"/>
                </a:cubicBezTo>
                <a:close/>
              </a:path>
            </a:pathLst>
          </a:custGeom>
          <a:solidFill>
            <a:srgbClr val="0F4B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rgbClr val="0F4B91"/>
              </a:solidFill>
            </a:endParaRPr>
          </a:p>
        </p:txBody>
      </p:sp>
      <p:grpSp>
        <p:nvGrpSpPr>
          <p:cNvPr id="12292" name="Groupe 1"/>
          <p:cNvGrpSpPr/>
          <p:nvPr/>
        </p:nvGrpSpPr>
        <p:grpSpPr bwMode="auto">
          <a:xfrm>
            <a:off x="8355204" y="990398"/>
            <a:ext cx="3024716" cy="3024716"/>
            <a:chOff x="1042989" y="303214"/>
            <a:chExt cx="2268537" cy="2268537"/>
          </a:xfrm>
          <a:solidFill>
            <a:srgbClr val="4C7330"/>
          </a:solidFill>
        </p:grpSpPr>
        <p:sp>
          <p:nvSpPr>
            <p:cNvPr id="6" name="Ellipse 5"/>
            <p:cNvSpPr/>
            <p:nvPr/>
          </p:nvSpPr>
          <p:spPr>
            <a:xfrm>
              <a:off x="1042989" y="303214"/>
              <a:ext cx="2268537" cy="2268537"/>
            </a:xfrm>
            <a:prstGeom prst="ellipse">
              <a:avLst/>
            </a:prstGeom>
            <a:grpFill/>
            <a:ln w="18192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2295" name="ZoneTexte 6"/>
            <p:cNvSpPr txBox="1">
              <a:spLocks noChangeArrowheads="1"/>
            </p:cNvSpPr>
            <p:nvPr/>
          </p:nvSpPr>
          <p:spPr bwMode="auto">
            <a:xfrm>
              <a:off x="1280038" y="837317"/>
              <a:ext cx="1831271" cy="117724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A7005F"/>
                </a:buClr>
                <a:buSzPct val="120000"/>
                <a:buFont typeface="Arial" panose="020B0604020202020204" pitchFamily="34" charset="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E91D3E"/>
                </a:buClr>
                <a:buSzPct val="12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B5FE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70000"/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en-US" sz="4800" b="0" dirty="0">
                  <a:solidFill>
                    <a:schemeClr val="bg1"/>
                  </a:solidFill>
                </a:rPr>
                <a:t>THANK </a:t>
              </a:r>
              <a:endParaRPr lang="fr-FR" altLang="en-US" sz="4800" b="0" dirty="0">
                <a:solidFill>
                  <a:schemeClr val="bg1"/>
                </a:solidFill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en-US" sz="4800" b="0" dirty="0">
                  <a:solidFill>
                    <a:schemeClr val="bg1"/>
                  </a:solidFill>
                </a:rPr>
                <a:t>YOU</a:t>
              </a:r>
              <a:endParaRPr lang="fr-FR" altLang="en-US" sz="4800" b="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295" y="4995341"/>
            <a:ext cx="745711" cy="72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863" y="4995341"/>
            <a:ext cx="733091" cy="72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UGAN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694" y="4995341"/>
            <a:ext cx="1276364" cy="72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634" y="4995341"/>
            <a:ext cx="1311783" cy="72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570" y="4995341"/>
            <a:ext cx="1123636" cy="72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logo of a university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435" y="4995341"/>
            <a:ext cx="708051" cy="720000"/>
          </a:xfrm>
          <a:prstGeom prst="rect">
            <a:avLst/>
          </a:prstGeom>
          <a:noFill/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209" y="5900130"/>
            <a:ext cx="984249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491" y="5938230"/>
            <a:ext cx="2067983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86" y="6116030"/>
            <a:ext cx="2095500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456" y="6058879"/>
            <a:ext cx="19558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597" y="5969979"/>
            <a:ext cx="1371600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298" y="5983777"/>
            <a:ext cx="1185815" cy="55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Outline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8604" y="1203157"/>
            <a:ext cx="10571754" cy="4821382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sz="3200" b="1" dirty="0">
                <a:solidFill>
                  <a:srgbClr val="0D5257"/>
                </a:solidFill>
              </a:rPr>
              <a:t>Key principles of cost-effectiveness</a:t>
            </a:r>
            <a:endParaRPr lang="en-US" sz="3200" b="1" dirty="0">
              <a:solidFill>
                <a:srgbClr val="0D5257"/>
              </a:solidFill>
            </a:endParaRPr>
          </a:p>
          <a:p>
            <a:pPr marL="457200" indent="-457200">
              <a:buAutoNum type="arabicPeriod"/>
            </a:pPr>
            <a:endParaRPr lang="en-US" sz="3200" b="1" dirty="0">
              <a:solidFill>
                <a:srgbClr val="0D5257"/>
              </a:solidFill>
            </a:endParaRPr>
          </a:p>
          <a:p>
            <a:pPr marL="457200" indent="-457200">
              <a:buAutoNum type="arabicPeriod"/>
            </a:pPr>
            <a:r>
              <a:rPr lang="en-US" sz="3200" b="1" dirty="0">
                <a:solidFill>
                  <a:srgbClr val="0D5257"/>
                </a:solidFill>
              </a:rPr>
              <a:t>SMC </a:t>
            </a:r>
            <a:endParaRPr lang="en-US" sz="3200" b="1" dirty="0">
              <a:solidFill>
                <a:srgbClr val="0D5257"/>
              </a:solidFill>
            </a:endParaRPr>
          </a:p>
          <a:p>
            <a:pPr marL="457200" indent="-457200">
              <a:buAutoNum type="arabicPeriod"/>
            </a:pPr>
            <a:endParaRPr lang="en-US" sz="3200" b="1" dirty="0">
              <a:solidFill>
                <a:srgbClr val="0D5257"/>
              </a:solidFill>
            </a:endParaRPr>
          </a:p>
          <a:p>
            <a:pPr marL="457200" indent="-457200">
              <a:buAutoNum type="arabicPeriod"/>
            </a:pPr>
            <a:r>
              <a:rPr lang="en-US" sz="3200" b="1" dirty="0">
                <a:solidFill>
                  <a:srgbClr val="0D5257"/>
                </a:solidFill>
              </a:rPr>
              <a:t>PMC </a:t>
            </a:r>
            <a:endParaRPr lang="en-US" sz="3200" b="1" dirty="0">
              <a:solidFill>
                <a:srgbClr val="0D5257"/>
              </a:solidFill>
            </a:endParaRPr>
          </a:p>
          <a:p>
            <a:pPr marL="457200" indent="-457200">
              <a:buAutoNum type="arabicPeriod"/>
            </a:pPr>
            <a:endParaRPr lang="en-US" sz="3200" b="1" dirty="0">
              <a:solidFill>
                <a:srgbClr val="0D5257"/>
              </a:solidFill>
            </a:endParaRPr>
          </a:p>
          <a:p>
            <a:pPr marL="457200" indent="-457200">
              <a:buAutoNum type="arabicPeriod"/>
            </a:pPr>
            <a:r>
              <a:rPr lang="en-US" sz="3200" b="1" dirty="0">
                <a:solidFill>
                  <a:srgbClr val="0D5257"/>
                </a:solidFill>
              </a:rPr>
              <a:t>Malaria vaccines </a:t>
            </a:r>
            <a:endParaRPr lang="en-US" sz="3200" b="1" dirty="0">
              <a:solidFill>
                <a:srgbClr val="0D5257"/>
              </a:solidFill>
            </a:endParaRPr>
          </a:p>
          <a:p>
            <a:pPr marL="457200" indent="-457200">
              <a:buAutoNum type="arabicPeriod"/>
            </a:pPr>
            <a:endParaRPr lang="en-US" sz="3200" b="1" dirty="0">
              <a:solidFill>
                <a:srgbClr val="0D5257"/>
              </a:solidFill>
            </a:endParaRPr>
          </a:p>
          <a:p>
            <a:pPr marL="457200" indent="-457200">
              <a:buAutoNum type="arabicPeriod"/>
            </a:pPr>
            <a:r>
              <a:rPr lang="en-US" sz="3200" b="1" dirty="0">
                <a:solidFill>
                  <a:srgbClr val="0D5257"/>
                </a:solidFill>
              </a:rPr>
              <a:t>Conclusions</a:t>
            </a:r>
            <a:endParaRPr lang="en-GB" sz="3200" b="1" dirty="0">
              <a:solidFill>
                <a:srgbClr val="0D5257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51" y="3410648"/>
            <a:ext cx="1028198" cy="98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81" y="4556476"/>
            <a:ext cx="1698434" cy="106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logo with blue and green letters&#10;&#10;AI-generated content may be incorrect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17" y="2352499"/>
            <a:ext cx="1868909" cy="7538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392110"/>
            <a:ext cx="12192000" cy="246589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127961"/>
            <a:ext cx="12192000" cy="197838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, pie chart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9" y="144968"/>
            <a:ext cx="1362702" cy="1286312"/>
          </a:xfrm>
          <a:prstGeom prst="rect">
            <a:avLst/>
          </a:prstGeom>
        </p:spPr>
      </p:pic>
      <p:pic>
        <p:nvPicPr>
          <p:cNvPr id="5" name="Picture 4" descr="A blue and black stripes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1129" y="6400800"/>
            <a:ext cx="914400" cy="152400"/>
          </a:xfrm>
          <a:prstGeom prst="rect">
            <a:avLst/>
          </a:prstGeom>
        </p:spPr>
      </p:pic>
      <p:pic>
        <p:nvPicPr>
          <p:cNvPr id="8" name="Content Placeholder 14" descr="A map of africa with different colored areas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8" r="11205" b="14895"/>
          <a:stretch>
            <a:fillRect/>
          </a:stretch>
        </p:blipFill>
        <p:spPr>
          <a:xfrm>
            <a:off x="6429641" y="959368"/>
            <a:ext cx="5652000" cy="49392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9644" y="2384892"/>
            <a:ext cx="8029693" cy="258532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dirty="0">
                <a:solidFill>
                  <a:srgbClr val="F36E20"/>
                </a:solidFill>
                <a:latin typeface="Poppins"/>
                <a:ea typeface="Roboto Light"/>
                <a:cs typeface="Poppins"/>
              </a:rPr>
              <a:t>PMC</a:t>
            </a:r>
            <a:endParaRPr lang="en-US" sz="5400" b="1" dirty="0">
              <a:solidFill>
                <a:srgbClr val="F36E20"/>
              </a:solidFill>
              <a:latin typeface="Poppins"/>
              <a:ea typeface="Roboto Light"/>
              <a:cs typeface="Poppins"/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36E20"/>
                </a:solidFill>
                <a:effectLst/>
                <a:uLnTx/>
                <a:uFillTx/>
                <a:latin typeface="Poppins"/>
                <a:ea typeface="Roboto Light"/>
                <a:cs typeface="Poppins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36E20"/>
              </a:solidFill>
              <a:effectLst/>
              <a:uLnTx/>
              <a:uFillTx/>
              <a:latin typeface="Poppins"/>
              <a:ea typeface="Roboto Light"/>
              <a:cs typeface="Poppins"/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36E20"/>
                </a:solidFill>
                <a:effectLst/>
                <a:uLnTx/>
                <a:uFillTx/>
                <a:latin typeface="Poppins"/>
                <a:ea typeface="Roboto Light"/>
                <a:cs typeface="Poppins"/>
              </a:rPr>
              <a:t>Economic Evaluation &amp;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36E20"/>
              </a:solidFill>
              <a:effectLst/>
              <a:uLnTx/>
              <a:uFillTx/>
              <a:latin typeface="Poppins"/>
              <a:ea typeface="Roboto Light"/>
              <a:cs typeface="Poppins"/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36E20"/>
                </a:solidFill>
                <a:effectLst/>
                <a:uLnTx/>
                <a:uFillTx/>
                <a:latin typeface="Poppins"/>
                <a:ea typeface="Roboto Light"/>
                <a:cs typeface="Poppins"/>
              </a:rPr>
              <a:t>PMC Decision Tool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36E20"/>
              </a:solidFill>
              <a:effectLst/>
              <a:uLnTx/>
              <a:uFillTx/>
              <a:latin typeface="Poppins"/>
              <a:ea typeface="Roboto Light"/>
              <a:cs typeface="Poppi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321" y="1331555"/>
            <a:ext cx="8675805" cy="2843869"/>
          </a:xfrm>
        </p:spPr>
        <p:txBody>
          <a:bodyPr>
            <a:noAutofit/>
          </a:bodyPr>
          <a:lstStyle/>
          <a:p>
            <a:pPr marL="452755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D52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Economics is about </a:t>
            </a:r>
            <a:r>
              <a:rPr lang="en-US" b="1" u="sng" dirty="0">
                <a:solidFill>
                  <a:srgbClr val="0D52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CHOICE</a:t>
            </a:r>
            <a:endParaRPr lang="en-US" b="1" u="sng" dirty="0">
              <a:solidFill>
                <a:srgbClr val="0D52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09650" lvl="1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D52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Limited resources</a:t>
            </a:r>
            <a:endParaRPr lang="en-GB" sz="2400" dirty="0">
              <a:solidFill>
                <a:srgbClr val="0D52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09650" lvl="1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D52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Unlimited “wants”</a:t>
            </a:r>
            <a:endParaRPr lang="en-GB" sz="2400" dirty="0">
              <a:solidFill>
                <a:srgbClr val="0D52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09650" lvl="1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D52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Choosing between which wants we can afford given available resources</a:t>
            </a:r>
            <a:endParaRPr lang="en-GB" sz="2400" dirty="0">
              <a:solidFill>
                <a:srgbClr val="0D52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09650" lvl="1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D52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Personal choice, government choice, corporate choice . . . </a:t>
            </a:r>
            <a:endParaRPr lang="en-GB" sz="2400" dirty="0">
              <a:solidFill>
                <a:srgbClr val="0D52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phic 4" descr="Scales of justic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508091" y="1280515"/>
            <a:ext cx="3167590" cy="316759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  <a:t>What is (health) economics?</a:t>
            </a:r>
            <a:endParaRPr lang="en-GB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/>
          <p:cNvSpPr txBox="1"/>
          <p:nvPr/>
        </p:nvSpPr>
        <p:spPr>
          <a:xfrm>
            <a:off x="516318" y="3929101"/>
            <a:ext cx="7344387" cy="13510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400" b="0" i="0" kern="1200" baseline="0">
                <a:solidFill>
                  <a:schemeClr val="tx1"/>
                </a:solidFill>
                <a:latin typeface="open sans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2755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D52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Economists are interested in . . . </a:t>
            </a:r>
            <a:endParaRPr lang="en-US" b="1" u="sng" dirty="0">
              <a:solidFill>
                <a:srgbClr val="0D52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09650" lvl="1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srgbClr val="0D52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Efficiency</a:t>
            </a:r>
            <a:r>
              <a:rPr lang="en-GB" sz="2400" dirty="0">
                <a:solidFill>
                  <a:srgbClr val="0D52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making the most of scarce resources</a:t>
            </a:r>
            <a:endParaRPr lang="en-GB" sz="2400" dirty="0">
              <a:solidFill>
                <a:srgbClr val="0D52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09650" lvl="1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srgbClr val="0D52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Equity</a:t>
            </a:r>
            <a:r>
              <a:rPr lang="en-GB" sz="2400" dirty="0">
                <a:solidFill>
                  <a:srgbClr val="0D52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fairness in the distribution of resources</a:t>
            </a:r>
            <a:endParaRPr lang="en-GB" sz="2400" dirty="0">
              <a:solidFill>
                <a:srgbClr val="0D52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09650" lvl="1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srgbClr val="0D52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map of africa with blue area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4" r="28702" b="21247"/>
          <a:stretch>
            <a:fillRect/>
          </a:stretch>
        </p:blipFill>
        <p:spPr>
          <a:xfrm>
            <a:off x="0" y="1746000"/>
            <a:ext cx="6034457" cy="5112000"/>
          </a:xfrm>
          <a:prstGeom prst="rect">
            <a:avLst/>
          </a:prstGeom>
        </p:spPr>
      </p:pic>
      <p:pic>
        <p:nvPicPr>
          <p:cNvPr id="4" name="Picture 3" descr="A logo with a mosquito and a pill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5810026"/>
            <a:ext cx="1426309" cy="875965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6250" y="491339"/>
            <a:ext cx="10939463" cy="597401"/>
          </a:xfrm>
        </p:spPr>
        <p:txBody>
          <a:bodyPr>
            <a:noAutofit/>
          </a:bodyPr>
          <a:lstStyle/>
          <a:p>
            <a:r>
              <a:rPr lang="en-GB" sz="2400" dirty="0">
                <a:solidFill>
                  <a:srgbClr val="1C6373"/>
                </a:solidFill>
              </a:rPr>
              <a:t>20 million children under 2 years old </a:t>
            </a:r>
            <a:br>
              <a:rPr lang="en-GB" sz="2400" dirty="0">
                <a:solidFill>
                  <a:srgbClr val="1C6373"/>
                </a:solidFill>
              </a:rPr>
            </a:br>
            <a:r>
              <a:rPr lang="en-GB" sz="2400" dirty="0">
                <a:solidFill>
                  <a:srgbClr val="1C6373"/>
                </a:solidFill>
              </a:rPr>
              <a:t>live in admin-1 regions where SMC was implemented in 2023</a:t>
            </a:r>
            <a:endParaRPr lang="en-GB" sz="2400" dirty="0">
              <a:solidFill>
                <a:srgbClr val="1C6373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10501" y="2686969"/>
            <a:ext cx="356559" cy="369332"/>
          </a:xfrm>
          <a:prstGeom prst="rect">
            <a:avLst/>
          </a:prstGeom>
          <a:solidFill>
            <a:srgbClr val="1C637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67063" y="2657429"/>
            <a:ext cx="3644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SMC implemented in 2023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367063" y="3218921"/>
            <a:ext cx="3644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PMC implemented in 2023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67059" y="3691793"/>
            <a:ext cx="50400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Moderate/High Transmission (≥0.10% PfPR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2-10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)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10501" y="3189381"/>
            <a:ext cx="356559" cy="369332"/>
          </a:xfrm>
          <a:prstGeom prst="rect">
            <a:avLst/>
          </a:prstGeom>
          <a:solidFill>
            <a:srgbClr val="D66B2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10500" y="3696719"/>
            <a:ext cx="356559" cy="369332"/>
          </a:xfrm>
          <a:prstGeom prst="rect">
            <a:avLst/>
          </a:prstGeom>
          <a:solidFill>
            <a:srgbClr val="F39C5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10501" y="2686969"/>
            <a:ext cx="356559" cy="369332"/>
          </a:xfrm>
          <a:prstGeom prst="rect">
            <a:avLst/>
          </a:prstGeom>
          <a:solidFill>
            <a:srgbClr val="1C637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67063" y="2657429"/>
            <a:ext cx="3644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SMC implemented in 2023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76250" y="491339"/>
            <a:ext cx="12401550" cy="597401"/>
          </a:xfrm>
        </p:spPr>
        <p:txBody>
          <a:bodyPr>
            <a:noAutofit/>
          </a:bodyPr>
          <a:lstStyle/>
          <a:p>
            <a:r>
              <a:rPr lang="en-GB" sz="2400" dirty="0">
                <a:solidFill>
                  <a:srgbClr val="D66B2A"/>
                </a:solidFill>
              </a:rPr>
              <a:t>39 million children under 2 years old in 25 countries</a:t>
            </a:r>
            <a:br>
              <a:rPr lang="en-GB" sz="2400" dirty="0">
                <a:solidFill>
                  <a:srgbClr val="D66B2A"/>
                </a:solidFill>
              </a:rPr>
            </a:br>
            <a:r>
              <a:rPr lang="en-GB" sz="2400" dirty="0">
                <a:solidFill>
                  <a:srgbClr val="D66B2A"/>
                </a:solidFill>
              </a:rPr>
              <a:t>live in admin-1 areas of moderate to high transmission </a:t>
            </a:r>
            <a:r>
              <a:rPr lang="en-GB" sz="2400" u="sng" dirty="0">
                <a:solidFill>
                  <a:srgbClr val="D66B2A"/>
                </a:solidFill>
              </a:rPr>
              <a:t>without SMC</a:t>
            </a:r>
            <a:endParaRPr lang="en-GB" sz="2400" dirty="0">
              <a:solidFill>
                <a:srgbClr val="D66B2A"/>
              </a:solidFill>
            </a:endParaRPr>
          </a:p>
        </p:txBody>
      </p:sp>
      <p:pic>
        <p:nvPicPr>
          <p:cNvPr id="17" name="Content Placeholder 14" descr="A map of africa with different colored area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8" r="11205" b="14895"/>
          <a:stretch>
            <a:fillRect/>
          </a:stretch>
        </p:blipFill>
        <p:spPr>
          <a:xfrm>
            <a:off x="199038" y="1532647"/>
            <a:ext cx="5652000" cy="49392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6250" y="1251360"/>
            <a:ext cx="117157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E9E5F"/>
                </a:solidFill>
                <a:effectLst/>
                <a:uLnTx/>
                <a:uFillTx/>
                <a:latin typeface="Poppins" pitchFamily="2" charset="77"/>
                <a:ea typeface="Roboto"/>
                <a:cs typeface="+mn-cs"/>
              </a:rPr>
              <a:t>Of these, &lt;4 million live in admin-1 areas </a:t>
            </a: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EE9E5F"/>
                </a:solidFill>
                <a:effectLst/>
                <a:uLnTx/>
                <a:uFillTx/>
                <a:latin typeface="Poppins" pitchFamily="2" charset="77"/>
                <a:ea typeface="Roboto"/>
                <a:cs typeface="+mn-cs"/>
              </a:rPr>
              <a:t>with any PMC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E9E5F"/>
                </a:solidFill>
                <a:effectLst/>
                <a:uLnTx/>
                <a:uFillTx/>
                <a:latin typeface="Poppins" pitchFamily="2" charset="77"/>
                <a:ea typeface="Roboto"/>
                <a:cs typeface="+mn-cs"/>
              </a:rPr>
              <a:t> implementation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EE9E5F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07725" y="5247609"/>
            <a:ext cx="5256213" cy="96734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rgbClr val="D66B2A"/>
            </a:solidFill>
          </a:ln>
        </p:spPr>
        <p:txBody>
          <a:bodyPr wrap="square" anchor="ctr">
            <a:noAutofit/>
          </a:bodyPr>
          <a:lstStyle/>
          <a:p>
            <a:pPr marL="8763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D66B2A"/>
                </a:solidFill>
                <a:effectLst/>
                <a:uLnTx/>
                <a:uFillTx/>
                <a:latin typeface="Poppins" pitchFamily="2" charset="77"/>
                <a:ea typeface="Roboto"/>
                <a:cs typeface="+mn-cs"/>
              </a:rPr>
              <a:t>&gt;35 million children may be eligible for PMC but lack access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D66B2A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538" y="129832"/>
            <a:ext cx="10554424" cy="959160"/>
          </a:xfrm>
        </p:spPr>
        <p:txBody>
          <a:bodyPr anchor="b">
            <a:normAutofit/>
          </a:bodyPr>
          <a:lstStyle/>
          <a:p>
            <a:r>
              <a:rPr lang="en-GB" b="1" dirty="0">
                <a:latin typeface="+mj-lt"/>
              </a:rPr>
              <a:t>PMC costs much less per child than SMC</a:t>
            </a:r>
            <a:endParaRPr lang="en-US" dirty="0"/>
          </a:p>
        </p:txBody>
      </p:sp>
      <p:sp>
        <p:nvSpPr>
          <p:cNvPr id="3" name="Rectangle: Rounded Corners 2"/>
          <p:cNvSpPr/>
          <p:nvPr/>
        </p:nvSpPr>
        <p:spPr>
          <a:xfrm>
            <a:off x="527536" y="915535"/>
            <a:ext cx="11870026" cy="35300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t"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87373"/>
                </a:solidFill>
                <a:latin typeface="Corbel" panose="020B0503020204020204" pitchFamily="34" charset="0"/>
                <a:ea typeface="Roboto Light"/>
                <a:cs typeface="Roboto Light"/>
              </a:rPr>
              <a:t>PMC: lower costs of medicines (SP vs. SP+AQ) and delivery (routine vs. campaign)</a:t>
            </a:r>
            <a:endParaRPr lang="en-US" sz="2400" dirty="0">
              <a:solidFill>
                <a:srgbClr val="387373"/>
              </a:solidFill>
              <a:latin typeface="Corbel" panose="020B0503020204020204" pitchFamily="34" charset="0"/>
              <a:ea typeface="Roboto Light"/>
              <a:cs typeface="Roboto Light"/>
            </a:endParaRPr>
          </a:p>
          <a:p>
            <a:pPr marL="342900" lvl="0" indent="-342900"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87373"/>
                </a:solidFill>
                <a:latin typeface="Corbel" panose="020B0503020204020204" pitchFamily="34" charset="0"/>
                <a:ea typeface="Roboto Light"/>
                <a:cs typeface="Roboto Light"/>
              </a:rPr>
              <a:t>WHO stratification approach distinguishes SMC-eligible vs. PMC-eligible areas</a:t>
            </a:r>
            <a:endParaRPr lang="en-US" sz="2400" dirty="0">
              <a:solidFill>
                <a:srgbClr val="387373"/>
              </a:solidFill>
              <a:latin typeface="Corbel" panose="020B0503020204020204" pitchFamily="34" charset="0"/>
              <a:ea typeface="Roboto Light"/>
              <a:cs typeface="Roboto Light"/>
            </a:endParaRP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87373"/>
                </a:solidFill>
                <a:latin typeface="Corbel" panose="020B0503020204020204" pitchFamily="34" charset="0"/>
                <a:ea typeface="Roboto Light"/>
                <a:cs typeface="Roboto Light"/>
              </a:rPr>
              <a:t>Most “SMC countries” have PMC-eligible areas</a:t>
            </a:r>
            <a:endParaRPr lang="en-US" sz="2400" dirty="0">
              <a:solidFill>
                <a:srgbClr val="387373"/>
              </a:solidFill>
              <a:latin typeface="Corbel" panose="020B0503020204020204" pitchFamily="34" charset="0"/>
              <a:ea typeface="Roboto Light"/>
              <a:cs typeface="Roboto Light"/>
            </a:endParaRP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87373"/>
                </a:solidFill>
                <a:latin typeface="Corbel" panose="020B0503020204020204" pitchFamily="34" charset="0"/>
                <a:ea typeface="Roboto Light"/>
                <a:cs typeface="Roboto Light"/>
              </a:rPr>
              <a:t>The </a:t>
            </a:r>
            <a:r>
              <a:rPr lang="en-US" sz="2400" u="sng" dirty="0">
                <a:solidFill>
                  <a:srgbClr val="387373"/>
                </a:solidFill>
                <a:latin typeface="Corbel" panose="020B0503020204020204" pitchFamily="34" charset="0"/>
                <a:ea typeface="Roboto Light"/>
                <a:cs typeface="Roboto Light"/>
              </a:rPr>
              <a:t>same national budget</a:t>
            </a:r>
            <a:r>
              <a:rPr lang="en-US" sz="2400" dirty="0">
                <a:solidFill>
                  <a:srgbClr val="387373"/>
                </a:solidFill>
                <a:latin typeface="Corbel" panose="020B0503020204020204" pitchFamily="34" charset="0"/>
                <a:ea typeface="Roboto Light"/>
                <a:cs typeface="Roboto Light"/>
              </a:rPr>
              <a:t> could protect far more children (different geographies / children within the country) with PMC than SMC </a:t>
            </a:r>
            <a:endParaRPr lang="en-US" sz="2400" dirty="0">
              <a:solidFill>
                <a:srgbClr val="387373"/>
              </a:solidFill>
              <a:latin typeface="Corbel" panose="020B0503020204020204" pitchFamily="34" charset="0"/>
              <a:ea typeface="Roboto Light"/>
              <a:cs typeface="Roboto Light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87373"/>
                </a:solidFill>
                <a:latin typeface="Corbel" panose="020B0503020204020204" pitchFamily="34" charset="0"/>
                <a:ea typeface="Roboto Light"/>
                <a:cs typeface="Roboto Light"/>
              </a:rPr>
              <a:t>Consider “routine” (“light”?) versions of SMC to reduce costs (and coverage)</a:t>
            </a:r>
            <a:endParaRPr lang="en-US" sz="2400" dirty="0">
              <a:solidFill>
                <a:srgbClr val="387373"/>
              </a:solidFill>
              <a:latin typeface="Corbel" panose="020B0503020204020204" pitchFamily="34" charset="0"/>
              <a:ea typeface="Roboto Light"/>
              <a:cs typeface="Roboto Light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27536" y="4267968"/>
          <a:ext cx="11136928" cy="192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9218"/>
                <a:gridCol w="2977117"/>
                <a:gridCol w="4359349"/>
                <a:gridCol w="1861244"/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Efficacy: Days 1-28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Efficacy: Days 29-42</a:t>
                      </a:r>
                      <a:endParaRPr lang="en-US" dirty="0"/>
                    </a:p>
                    <a:p>
                      <a:r>
                        <a:rPr lang="en-US" dirty="0"/>
                        <a:t>(not relevant if doses given 28 days apart)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Cost per course per child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SMC with SP+AQ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88% (95% CI: 79-94%)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61% (95% CI: 47-72%)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~$1 - $1.60 ?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PMC with SP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59% - 92% </a:t>
                      </a:r>
                      <a:endParaRPr lang="en-US" dirty="0"/>
                    </a:p>
                    <a:p>
                      <a:r>
                        <a:rPr lang="en-US" dirty="0"/>
                        <a:t>(variation across Plus Project supported districts)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8% - 32%</a:t>
                      </a:r>
                      <a:endParaRPr 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dirty="0"/>
                        <a:t>(variation across Plus Project supported districts)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~$0.20 - $0.50 ?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27590" y="6448011"/>
            <a:ext cx="12307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000" b="1" dirty="0">
                <a:solidFill>
                  <a:srgbClr val="000000"/>
                </a:solidFill>
                <a:latin typeface="Roboto Light"/>
                <a:ea typeface="Roboto"/>
              </a:rPr>
              <a:t>Mousa</a:t>
            </a:r>
            <a:r>
              <a:rPr lang="en-US" sz="1000" dirty="0">
                <a:solidFill>
                  <a:srgbClr val="000000"/>
                </a:solidFill>
                <a:latin typeface="Roboto Light"/>
                <a:ea typeface="Roboto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et al. Estimating the impact of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dhps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 mutations on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Sulfadoxine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-Pyrimethamine protective efficacy: evidence from therapeutic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effica</a:t>
            </a:r>
            <a:r>
              <a:rPr lang="en-US" sz="1000" dirty="0">
                <a:solidFill>
                  <a:srgbClr val="000000"/>
                </a:solidFill>
                <a:cs typeface="Roboto Light"/>
              </a:rPr>
              <a:t>*</a:t>
            </a:r>
            <a:r>
              <a:rPr lang="en-US" sz="1000" dirty="0">
                <a:solidFill>
                  <a:srgbClr val="000000"/>
                </a:solidFill>
              </a:rPr>
              <a:t>Mousa, A,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cy studies and implications for malaria chemoprevention in sub-Saharan Africa.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"/>
                <a:cs typeface="Roboto Light"/>
              </a:rPr>
              <a:t>I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n review.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hlinkClick r:id="rId1"/>
              </a:rPr>
              <a:t>https://dx.doi.org/10.2139/ssrn.4856036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16958" y="6275936"/>
            <a:ext cx="12192000" cy="24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charset="0"/>
              </a:rPr>
              <a:t>Cairns</a:t>
            </a:r>
            <a:r>
              <a:rPr kumimoji="0" lang="en-US" altLang="en-US" sz="11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charset="0"/>
              </a:rPr>
              <a:t> M et al. Effectiveness of seasonal malaria chemoprevention (SMC) treatments when SMC is implemented at scale: case–control studies in 5 countries. PLOS Med 18.9 (2021): e1003727</a:t>
            </a: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4" descr="A map of africa with different colored area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8" r="11205" b="14895"/>
          <a:stretch>
            <a:fillRect/>
          </a:stretch>
        </p:blipFill>
        <p:spPr>
          <a:xfrm>
            <a:off x="7322416" y="2523868"/>
            <a:ext cx="1932224" cy="1688564"/>
          </a:xfrm>
          <a:prstGeom prst="rect">
            <a:avLst/>
          </a:prstGeom>
        </p:spPr>
      </p:pic>
      <p:pic>
        <p:nvPicPr>
          <p:cNvPr id="4" name="Picture 3" descr="A map of africa with several states&#10;&#10;Description automatically generat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083" y="931069"/>
            <a:ext cx="1176338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533045" y="926307"/>
            <a:ext cx="1769269" cy="96520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Process evaluation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8EC8C8">
                  <a:lumMod val="50000"/>
                </a:srgbClr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19551" y="2031207"/>
            <a:ext cx="1658938" cy="96520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Impact evaluation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8EC8C8">
                  <a:lumMod val="50000"/>
                </a:srgbClr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33045" y="5300663"/>
            <a:ext cx="1990725" cy="96520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Economic evaluation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8EC8C8">
                  <a:lumMod val="50000"/>
                </a:srgbClr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519551" y="3150394"/>
            <a:ext cx="1990725" cy="96520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P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arasite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C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learance and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P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revention of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nfection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EC8C8">
                  <a:lumMod val="50000"/>
                </a:srgbClr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519551" y="4212432"/>
            <a:ext cx="1769269" cy="96520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Genotype mapping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8EC8C8">
                  <a:lumMod val="50000"/>
                </a:srgbClr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9395079" y="2371552"/>
            <a:ext cx="1991519" cy="1105694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PMC Decision tool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8EC8C8">
                  <a:lumMod val="50000"/>
                </a:srgbClr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52252" name="Rectangle 6"/>
          <p:cNvSpPr>
            <a:spLocks noChangeArrowheads="1"/>
          </p:cNvSpPr>
          <p:nvPr/>
        </p:nvSpPr>
        <p:spPr bwMode="auto">
          <a:xfrm>
            <a:off x="372269" y="53182"/>
            <a:ext cx="9081294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Roboto Light"/>
                <a:ea typeface="Roboto"/>
                <a:cs typeface="Roboto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 Light"/>
                <a:ea typeface="Roboto"/>
                <a:cs typeface="Roboto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 Light"/>
                <a:ea typeface="Roboto"/>
                <a:cs typeface="Roboto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 Light"/>
                <a:ea typeface="Roboto"/>
                <a:cs typeface="Roboto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 Light"/>
                <a:ea typeface="Roboto"/>
                <a:cs typeface="Roboto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 Light"/>
                <a:ea typeface="Roboto"/>
                <a:cs typeface="Roboto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 Light"/>
                <a:ea typeface="Roboto"/>
                <a:cs typeface="Roboto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 Light"/>
                <a:ea typeface="Roboto"/>
                <a:cs typeface="Roboto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 Light"/>
                <a:ea typeface="Roboto"/>
                <a:cs typeface="Robot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Poppins"/>
                <a:ea typeface="Poppins"/>
                <a:cs typeface="Poppins"/>
              </a:rPr>
              <a:t>A tailored evaluation approach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Poppins"/>
              <a:ea typeface="Poppins"/>
              <a:cs typeface="Poppin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12814" y="965676"/>
            <a:ext cx="1769269" cy="96520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4 countries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8EC8C8">
                  <a:lumMod val="50000"/>
                </a:srgbClr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(BEN, CDI, CMR, MOZ)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EC8C8">
                  <a:lumMod val="50000"/>
                </a:srgbClr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12814" y="1942084"/>
            <a:ext cx="1769269" cy="96520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2 countries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8EC8C8">
                  <a:lumMod val="50000"/>
                </a:srgbClr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(CDI, CMR)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EC8C8">
                  <a:lumMod val="50000"/>
                </a:srgbClr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12814" y="3104039"/>
            <a:ext cx="1769269" cy="96520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2 countries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8EC8C8">
                  <a:lumMod val="50000"/>
                </a:srgbClr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(CMR, ZAM)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EC8C8">
                  <a:lumMod val="50000"/>
                </a:srgbClr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12814" y="4080446"/>
            <a:ext cx="1769269" cy="96520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7 countries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8EC8C8">
                  <a:lumMod val="50000"/>
                </a:srgbClr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(BEN, CDI, CMR, DRC, GHA, MOZ, ZAM)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EC8C8">
                  <a:lumMod val="50000"/>
                </a:srgbClr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15311" y="5126323"/>
            <a:ext cx="1769269" cy="96520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4 countries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8EC8C8">
                  <a:lumMod val="50000"/>
                </a:srgbClr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(BEN, CDI, CMR, MOZ)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EC8C8">
                  <a:lumMod val="50000"/>
                </a:srgbClr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9521952" y="3558427"/>
            <a:ext cx="1769269" cy="96520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25 countries with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8EC8C8">
                  <a:lumMod val="50000"/>
                </a:srgbClr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PMC-eligible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8EC8C8">
                  <a:lumMod val="50000"/>
                </a:srgbClr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children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8EC8C8">
                  <a:lumMod val="50000"/>
                </a:srgbClr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6" grpId="0"/>
      <p:bldP spid="21" grpId="0"/>
      <p:bldP spid="24" grpId="0"/>
      <p:bldP spid="51" grpId="0"/>
      <p:bldP spid="48" grpId="0"/>
      <p:bldP spid="49" grpId="0"/>
      <p:bldP spid="50" grpId="0"/>
      <p:bldP spid="52" grpId="0"/>
      <p:bldP spid="53" grpId="0"/>
      <p:bldP spid="5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Content Placeholder 14" descr="A map of africa with different colored area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8" r="11205" b="14895"/>
          <a:stretch>
            <a:fillRect/>
          </a:stretch>
        </p:blipFill>
        <p:spPr>
          <a:xfrm>
            <a:off x="9967642" y="2523868"/>
            <a:ext cx="1932224" cy="1688564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671701" y="3150394"/>
            <a:ext cx="1990725" cy="96520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P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arasite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C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learance and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P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revention of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nfection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EC8C8">
                  <a:lumMod val="50000"/>
                </a:srgbClr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584723" y="3016338"/>
            <a:ext cx="1680762" cy="11489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pic>
        <p:nvPicPr>
          <p:cNvPr id="4" name="Picture 3" descr="A map of africa with several states&#10;&#10;Description automatically generat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7" y="931069"/>
            <a:ext cx="1176338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667669" y="926307"/>
            <a:ext cx="1769269" cy="96520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Process evaluation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8EC8C8">
                  <a:lumMod val="50000"/>
                </a:srgbClr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54175" y="2031207"/>
            <a:ext cx="1658938" cy="96520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Impact evaluation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8EC8C8">
                  <a:lumMod val="50000"/>
                </a:srgbClr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87763" y="2258219"/>
            <a:ext cx="2578894" cy="497681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F36E20">
                    <a:lumMod val="75000"/>
                  </a:srgbClr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PMC efficacy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F36E20">
                  <a:lumMod val="75000"/>
                </a:srgbClr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F36E20">
                    <a:lumMod val="75000"/>
                  </a:srgbClr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PMC effectiveness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36E20">
                  <a:lumMod val="75000"/>
                </a:srgbClr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67669" y="5300663"/>
            <a:ext cx="1990725" cy="96520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Economic evaluation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8EC8C8">
                  <a:lumMod val="50000"/>
                </a:srgbClr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00463" y="1158082"/>
            <a:ext cx="1851819" cy="497681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F36E20">
                    <a:lumMod val="75000"/>
                  </a:srgbClr>
                </a:solidFill>
                <a:effectLst/>
                <a:uLnTx/>
                <a:uFillTx/>
                <a:latin typeface="Roboto Light"/>
                <a:ea typeface="Roboto"/>
                <a:cs typeface="+mn-cs"/>
                <a:sym typeface="Wingdings" panose="05000000000000000000" pitchFamily="2" charset="2"/>
              </a:rPr>
              <a:t>PMC coverage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36E20">
                  <a:lumMod val="75000"/>
                </a:srgbClr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82207" y="5348288"/>
            <a:ext cx="2674144" cy="1074738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F36E20">
                    <a:lumMod val="75000"/>
                  </a:srgbClr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Cost per dose of PMC delivered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F36E20">
                  <a:lumMod val="75000"/>
                </a:srgbClr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F36E20">
                    <a:lumMod val="75000"/>
                  </a:srgbClr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Cost savings per case of malaria avoided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36E20">
                  <a:lumMod val="75000"/>
                </a:srgbClr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701257" y="5385594"/>
            <a:ext cx="3890169" cy="497681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36E20">
                  <a:lumMod val="75000"/>
                </a:srgbClr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654175" y="3150394"/>
            <a:ext cx="1990725" cy="96520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PCPI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8EC8C8">
                  <a:lumMod val="50000"/>
                </a:srgbClr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687763" y="3386138"/>
            <a:ext cx="2746375" cy="497682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F36E20">
                    <a:lumMod val="75000"/>
                  </a:srgbClr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Variation in SP efficacy against infection with parasite genotype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36E20">
                  <a:lumMod val="75000"/>
                </a:srgbClr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698082" y="4496594"/>
            <a:ext cx="2867819" cy="497681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F36E20">
                    <a:lumMod val="75000"/>
                  </a:srgbClr>
                </a:solidFill>
                <a:effectLst/>
                <a:uLnTx/>
                <a:uFillTx/>
                <a:latin typeface="Roboto Light"/>
                <a:ea typeface="Roboto"/>
                <a:cs typeface="+mn-cs"/>
                <a:sym typeface="Wingdings" panose="05000000000000000000" pitchFamily="2" charset="2"/>
              </a:rPr>
              <a:t>Parasite genotype maps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36E20">
                  <a:lumMod val="75000"/>
                </a:srgbClr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2" name="Arrow: Right 1"/>
          <p:cNvSpPr/>
          <p:nvPr/>
        </p:nvSpPr>
        <p:spPr>
          <a:xfrm>
            <a:off x="3309144" y="1010444"/>
            <a:ext cx="308769" cy="792956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27" name="Arrow: Right 26"/>
          <p:cNvSpPr/>
          <p:nvPr/>
        </p:nvSpPr>
        <p:spPr>
          <a:xfrm>
            <a:off x="3318669" y="2120107"/>
            <a:ext cx="307975" cy="792956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28" name="Arrow: Right 27"/>
          <p:cNvSpPr/>
          <p:nvPr/>
        </p:nvSpPr>
        <p:spPr>
          <a:xfrm>
            <a:off x="3310732" y="3298032"/>
            <a:ext cx="308769" cy="792956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29" name="Arrow: Right 28"/>
          <p:cNvSpPr/>
          <p:nvPr/>
        </p:nvSpPr>
        <p:spPr>
          <a:xfrm>
            <a:off x="3319463" y="4353719"/>
            <a:ext cx="308769" cy="792956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30" name="Arrow: Right 29"/>
          <p:cNvSpPr/>
          <p:nvPr/>
        </p:nvSpPr>
        <p:spPr>
          <a:xfrm>
            <a:off x="3306763" y="5386388"/>
            <a:ext cx="308769" cy="792957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7411244" y="1123950"/>
            <a:ext cx="1941513" cy="54379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458869" y="1318419"/>
            <a:ext cx="1852613" cy="497681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70517F"/>
                </a:solidFill>
                <a:effectLst/>
                <a:uLnTx/>
                <a:uFillTx/>
                <a:latin typeface="Roboto Light"/>
                <a:ea typeface="Roboto"/>
                <a:cs typeface="+mn-cs"/>
                <a:sym typeface="Wingdings" panose="05000000000000000000" pitchFamily="2" charset="2"/>
              </a:rPr>
              <a:t>Secondary data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70517F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479385" y="3174872"/>
            <a:ext cx="802180" cy="802180"/>
            <a:chOff x="6385412" y="3285078"/>
            <a:chExt cx="802180" cy="802180"/>
          </a:xfrm>
          <a:solidFill>
            <a:schemeClr val="accent6"/>
          </a:solidFill>
        </p:grpSpPr>
        <p:sp>
          <p:nvSpPr>
            <p:cNvPr id="32" name="Rectangle 31"/>
            <p:cNvSpPr/>
            <p:nvPr/>
          </p:nvSpPr>
          <p:spPr>
            <a:xfrm>
              <a:off x="6713700" y="3285078"/>
              <a:ext cx="150626" cy="802180"/>
            </a:xfrm>
            <a:prstGeom prst="rect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Roboto"/>
                <a:cs typeface="+mn-cs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 rot="5400000">
              <a:off x="6711189" y="3292425"/>
              <a:ext cx="150626" cy="802180"/>
            </a:xfrm>
            <a:prstGeom prst="rect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Roboto"/>
                <a:cs typeface="+mn-cs"/>
              </a:endParaRPr>
            </a:p>
          </p:txBody>
        </p:sp>
      </p:grpSp>
      <p:sp>
        <p:nvSpPr>
          <p:cNvPr id="36" name="Arrow: Right 35"/>
          <p:cNvSpPr/>
          <p:nvPr/>
        </p:nvSpPr>
        <p:spPr>
          <a:xfrm>
            <a:off x="9544050" y="3069432"/>
            <a:ext cx="308769" cy="792163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507288" y="2659857"/>
            <a:ext cx="1852613" cy="3901281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70517F"/>
                </a:solidFill>
                <a:effectLst/>
                <a:uLnTx/>
                <a:uFillTx/>
                <a:latin typeface="Roboto Light"/>
                <a:ea typeface="Roboto"/>
                <a:cs typeface="+mn-cs"/>
                <a:sym typeface="Wingdings" panose="05000000000000000000" pitchFamily="2" charset="2"/>
              </a:rPr>
              <a:t>Malaria incidence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70517F"/>
              </a:solidFill>
              <a:effectLst/>
              <a:uLnTx/>
              <a:uFillTx/>
              <a:latin typeface="Roboto Light"/>
              <a:ea typeface="Roboto"/>
              <a:cs typeface="+mn-cs"/>
              <a:sym typeface="Wingdings" panose="05000000000000000000" pitchFamily="2" charset="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70517F"/>
                </a:solidFill>
                <a:effectLst/>
                <a:uLnTx/>
                <a:uFillTx/>
                <a:latin typeface="Roboto Light"/>
                <a:ea typeface="Roboto"/>
                <a:cs typeface="+mn-cs"/>
                <a:sym typeface="Wingdings" panose="05000000000000000000" pitchFamily="2" charset="2"/>
              </a:rPr>
              <a:t>EPI coverage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70517F"/>
              </a:solidFill>
              <a:effectLst/>
              <a:uLnTx/>
              <a:uFillTx/>
              <a:latin typeface="Roboto Light"/>
              <a:ea typeface="Roboto"/>
              <a:cs typeface="+mn-cs"/>
              <a:sym typeface="Wingdings" panose="05000000000000000000" pitchFamily="2" charset="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70517F"/>
                </a:solidFill>
                <a:effectLst/>
                <a:uLnTx/>
                <a:uFillTx/>
                <a:latin typeface="Roboto Light"/>
                <a:ea typeface="Roboto"/>
                <a:cs typeface="+mn-cs"/>
                <a:sym typeface="Wingdings" panose="05000000000000000000" pitchFamily="2" charset="2"/>
              </a:rPr>
              <a:t>VitA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70517F"/>
                </a:solidFill>
                <a:effectLst/>
                <a:uLnTx/>
                <a:uFillTx/>
                <a:latin typeface="Roboto Light"/>
                <a:ea typeface="Roboto"/>
                <a:cs typeface="+mn-cs"/>
                <a:sym typeface="Wingdings" panose="05000000000000000000" pitchFamily="2" charset="2"/>
              </a:rPr>
              <a:t> coverage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70517F"/>
              </a:solidFill>
              <a:effectLst/>
              <a:uLnTx/>
              <a:uFillTx/>
              <a:latin typeface="Roboto Light"/>
              <a:ea typeface="Roboto"/>
              <a:cs typeface="+mn-cs"/>
              <a:sym typeface="Wingdings" panose="05000000000000000000" pitchFamily="2" charset="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70517F"/>
                </a:solidFill>
                <a:effectLst/>
                <a:uLnTx/>
                <a:uFillTx/>
                <a:latin typeface="Roboto Light"/>
                <a:ea typeface="Roboto"/>
                <a:cs typeface="+mn-cs"/>
                <a:sym typeface="Wingdings" panose="05000000000000000000" pitchFamily="2" charset="2"/>
              </a:rPr>
              <a:t>Malaria treatment coverage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70517F"/>
              </a:solidFill>
              <a:effectLst/>
              <a:uLnTx/>
              <a:uFillTx/>
              <a:latin typeface="Roboto Light"/>
              <a:ea typeface="Roboto"/>
              <a:cs typeface="+mn-cs"/>
              <a:sym typeface="Wingdings" panose="05000000000000000000" pitchFamily="2" charset="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70517F"/>
                </a:solidFill>
                <a:effectLst/>
                <a:uLnTx/>
                <a:uFillTx/>
                <a:latin typeface="Roboto Light"/>
                <a:ea typeface="Roboto"/>
                <a:cs typeface="+mn-cs"/>
                <a:sym typeface="Wingdings" panose="05000000000000000000" pitchFamily="2" charset="2"/>
              </a:rPr>
              <a:t>Price levels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70517F"/>
              </a:solidFill>
              <a:effectLst/>
              <a:uLnTx/>
              <a:uFillTx/>
              <a:latin typeface="Roboto Light"/>
              <a:ea typeface="Roboto"/>
              <a:cs typeface="+mn-cs"/>
              <a:sym typeface="Wingdings" panose="05000000000000000000" pitchFamily="2" charset="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0517F"/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Population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517F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0517F"/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etc.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517F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9920288" y="1481932"/>
            <a:ext cx="1991519" cy="1105694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PMC Decision tool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8EC8C8">
                  <a:lumMod val="50000"/>
                </a:srgbClr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594" y="1826419"/>
            <a:ext cx="1166813" cy="90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667669" y="4225528"/>
            <a:ext cx="1769269" cy="96520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Genotype mapping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8EC8C8">
                  <a:lumMod val="50000"/>
                </a:srgbClr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pic>
        <p:nvPicPr>
          <p:cNvPr id="40" name="Content Placeholder 14" descr="A map of africa with different colored area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8" r="11205" b="14895"/>
          <a:stretch>
            <a:fillRect/>
          </a:stretch>
        </p:blipFill>
        <p:spPr>
          <a:xfrm>
            <a:off x="7890141" y="1853406"/>
            <a:ext cx="911014" cy="7961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8" grpId="0"/>
      <p:bldP spid="22" grpId="0"/>
      <p:bldP spid="25" grpId="0"/>
      <p:bldP spid="2" grpId="0" animBg="1"/>
      <p:bldP spid="27" grpId="0" animBg="1"/>
      <p:bldP spid="28" grpId="0" animBg="1"/>
      <p:bldP spid="29" grpId="0" animBg="1"/>
      <p:bldP spid="30" grpId="0" animBg="1"/>
      <p:bldP spid="3" grpId="0" animBg="1"/>
      <p:bldP spid="31" grpId="0"/>
      <p:bldP spid="36" grpId="0" animBg="1"/>
      <p:bldP spid="3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4" descr="A map of africa with different colored area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8" r="11205" b="14895"/>
          <a:stretch>
            <a:fillRect/>
          </a:stretch>
        </p:blipFill>
        <p:spPr>
          <a:xfrm>
            <a:off x="8392226" y="1968932"/>
            <a:ext cx="3799774" cy="3320610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527537" y="793506"/>
            <a:ext cx="11471957" cy="44351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t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36E2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Costs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36E2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effects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, and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36E2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cost-effectiveness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8EC8C8">
                  <a:lumMod val="50000"/>
                </a:srgbClr>
              </a:solidFill>
              <a:effectLst/>
              <a:uLnTx/>
              <a:uFillTx/>
              <a:latin typeface="Roboto Light"/>
              <a:ea typeface="Roboto Light"/>
              <a:cs typeface="Roboto Light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for each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admin-1 area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EC8C8">
                  <a:lumMod val="50000"/>
                </a:srgbClr>
              </a:solidFill>
              <a:effectLst/>
              <a:uLnTx/>
              <a:uFillTx/>
              <a:latin typeface="Roboto Light"/>
              <a:ea typeface="Roboto Light"/>
              <a:cs typeface="Roboto Ligh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8EC8C8">
                  <a:lumMod val="50000"/>
                </a:srgbClr>
              </a:solidFill>
              <a:effectLst/>
              <a:uLnTx/>
              <a:uFillTx/>
              <a:latin typeface="Roboto Light"/>
              <a:ea typeface="Roboto Light"/>
              <a:cs typeface="Roboto Ligh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Modelled for alternative PMC schedules and delivery models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EC8C8">
                  <a:lumMod val="50000"/>
                </a:srgbClr>
              </a:solidFill>
              <a:effectLst/>
              <a:uLnTx/>
              <a:uFillTx/>
              <a:latin typeface="Roboto Light"/>
              <a:ea typeface="Roboto Light"/>
              <a:cs typeface="Roboto Light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using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36E2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Imperial malaria simulation model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36E20"/>
              </a:solidFill>
              <a:effectLst/>
              <a:uLnTx/>
              <a:uFillTx/>
              <a:latin typeface="Roboto Light"/>
              <a:ea typeface="Roboto Light"/>
              <a:cs typeface="Roboto Ligh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8EC8C8">
                  <a:lumMod val="50000"/>
                </a:srgbClr>
              </a:solidFill>
              <a:effectLst/>
              <a:uLnTx/>
              <a:uFillTx/>
              <a:latin typeface="Roboto Light"/>
              <a:ea typeface="Roboto Light"/>
              <a:cs typeface="Roboto Ligh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Incorporating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variation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 in: 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8EC8C8">
                  <a:lumMod val="50000"/>
                </a:srgbClr>
              </a:solidFill>
              <a:effectLst/>
              <a:uLnTx/>
              <a:uFillTx/>
              <a:latin typeface="Roboto Light"/>
              <a:ea typeface="Roboto"/>
              <a:cs typeface="Roboto Light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SP protective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efficacy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based on local genotype profiles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EC8C8">
                  <a:lumMod val="50000"/>
                </a:srgbClr>
              </a:solidFill>
              <a:effectLst/>
              <a:uLnTx/>
              <a:uFillTx/>
              <a:latin typeface="Roboto Light"/>
              <a:ea typeface="Roboto Light"/>
              <a:cs typeface="Roboto Light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 Light"/>
                <a:cs typeface="Arial" panose="020B0604020202020204"/>
              </a:rPr>
              <a:t>Expected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 Light"/>
                <a:cs typeface="Arial" panose="020B0604020202020204"/>
              </a:rPr>
              <a:t>coverage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 Light"/>
                <a:cs typeface="Arial" panose="020B0604020202020204"/>
              </a:rPr>
              <a:t>of each target PMC dose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EC8C8">
                  <a:lumMod val="50000"/>
                </a:srgbClr>
              </a:solidFill>
              <a:effectLst/>
              <a:uLnTx/>
              <a:uFillTx/>
              <a:latin typeface="Roboto Light"/>
              <a:ea typeface="Roboto Light"/>
              <a:cs typeface="Arial" panose="020B0604020202020204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Char char="•"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 Light"/>
                <a:cs typeface="Arial" panose="020B0604020202020204"/>
              </a:rPr>
              <a:t>Costs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 Light"/>
                <a:cs typeface="Arial" panose="020B0604020202020204"/>
              </a:rPr>
              <a:t> and cost savings from averting malaria cases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EC8C8">
                  <a:lumMod val="50000"/>
                </a:srgbClr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 Light"/>
                <a:cs typeface="Arial" panose="020B0604020202020204"/>
              </a:rPr>
              <a:t>Potential impact of PMC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36E20"/>
                </a:solidFill>
                <a:effectLst/>
                <a:uLnTx/>
                <a:uFillTx/>
                <a:latin typeface="Roboto Light"/>
                <a:ea typeface="Roboto Light"/>
                <a:cs typeface="Arial" panose="020B0604020202020204"/>
              </a:rPr>
              <a:t>in addition to existing core control measures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36E20"/>
              </a:solidFill>
              <a:effectLst/>
              <a:uLnTx/>
              <a:uFillTx/>
              <a:latin typeface="Roboto Light"/>
              <a:ea typeface="Roboto Light"/>
              <a:cs typeface="Arial" panose="020B0604020202020204"/>
            </a:endParaRPr>
          </a:p>
          <a:p>
            <a:pPr marL="9715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 Light"/>
                <a:cs typeface="Arial" panose="020B0604020202020204"/>
              </a:rPr>
              <a:t>with/without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 Light"/>
                <a:cs typeface="Arial" panose="020B0604020202020204"/>
              </a:rPr>
              <a:t>RTS,S or R21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 Light"/>
                <a:cs typeface="Arial" panose="020B0604020202020204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EC8C8">
                  <a:lumMod val="50000"/>
                </a:srgbClr>
              </a:solidFill>
              <a:effectLst/>
              <a:uLnTx/>
              <a:uFillTx/>
              <a:latin typeface="Roboto Light"/>
              <a:ea typeface="Roboto Light"/>
              <a:cs typeface="Arial" panose="020B0604020202020204"/>
            </a:endParaRPr>
          </a:p>
          <a:p>
            <a:pPr marL="5143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Char char="•"/>
              <a:defRPr/>
            </a:pPr>
            <a:endParaRPr kumimoji="0" lang="en-US" sz="200" b="0" i="0" u="none" strike="noStrike" kern="1200" cap="none" spc="0" normalizeH="0" baseline="0" noProof="0" dirty="0">
              <a:ln>
                <a:noFill/>
              </a:ln>
              <a:solidFill>
                <a:srgbClr val="8EC8C8">
                  <a:lumMod val="50000"/>
                </a:srgbClr>
              </a:solidFill>
              <a:effectLst/>
              <a:uLnTx/>
              <a:uFillTx/>
              <a:latin typeface="Roboto Light"/>
              <a:ea typeface="Roboto Light"/>
              <a:cs typeface="Arial" panose="020B0604020202020204"/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 Light"/>
                <a:cs typeface="Arial" panose="020B0604020202020204"/>
              </a:rPr>
              <a:t>Presented: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8EC8C8">
                  <a:lumMod val="50000"/>
                </a:srgbClr>
              </a:solidFill>
              <a:effectLst/>
              <a:uLnTx/>
              <a:uFillTx/>
              <a:latin typeface="Roboto Light"/>
              <a:ea typeface="Roboto Light"/>
              <a:cs typeface="Arial" panose="020B0604020202020204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 Light"/>
                <a:cs typeface="Arial" panose="020B0604020202020204"/>
              </a:rPr>
              <a:t>in an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36E20"/>
                </a:solidFill>
                <a:effectLst/>
                <a:uLnTx/>
                <a:uFillTx/>
                <a:latin typeface="Roboto Light"/>
                <a:ea typeface="Roboto Light"/>
                <a:cs typeface="Arial" panose="020B0604020202020204"/>
              </a:rPr>
              <a:t>interactive web-based tool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36E20"/>
              </a:solidFill>
              <a:effectLst/>
              <a:uLnTx/>
              <a:uFillTx/>
              <a:latin typeface="Roboto Light"/>
              <a:ea typeface="Roboto Light"/>
              <a:cs typeface="Arial" panose="020B0604020202020204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 Light"/>
                <a:cs typeface="Arial" panose="020B0604020202020204"/>
              </a:rPr>
              <a:t>with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36E20"/>
                </a:solidFill>
                <a:effectLst/>
                <a:uLnTx/>
                <a:uFillTx/>
                <a:latin typeface="Roboto Light"/>
                <a:ea typeface="Roboto Light"/>
                <a:cs typeface="Arial" panose="020B0604020202020204"/>
              </a:rPr>
              <a:t>ranked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36E20"/>
                </a:solidFill>
                <a:effectLst/>
                <a:uLnTx/>
                <a:uFillTx/>
                <a:latin typeface="Roboto Light"/>
                <a:ea typeface="Roboto Light"/>
                <a:cs typeface="Arial" panose="020B0604020202020204"/>
              </a:rPr>
              <a:t>prioritisation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36E20"/>
                </a:solidFill>
                <a:effectLst/>
                <a:uLnTx/>
                <a:uFillTx/>
                <a:latin typeface="Roboto Light"/>
                <a:ea typeface="Roboto Light"/>
                <a:cs typeface="Arial" panose="020B0604020202020204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 Light"/>
                <a:cs typeface="Arial" panose="020B0604020202020204"/>
              </a:rPr>
              <a:t>according to cost-effectiveness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Roboto Light"/>
                <a:ea typeface="Roboto Light"/>
                <a:cs typeface="Arial" panose="020B0604020202020204"/>
                <a:sym typeface="Wingdings" panose="05000000000000000000" pitchFamily="2" charset="2"/>
              </a:rPr>
              <a:t>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36E20"/>
                </a:solidFill>
                <a:effectLst/>
                <a:uLnTx/>
                <a:uFillTx/>
                <a:latin typeface="Roboto Light"/>
                <a:ea typeface="Roboto Light"/>
                <a:cs typeface="Arial" panose="020B0604020202020204"/>
                <a:sym typeface="Wingdings" panose="05000000000000000000" pitchFamily="2" charset="2"/>
              </a:rPr>
              <a:t>FLEXIBILITY &amp; IMPACT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36E20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87373"/>
              </a:solidFill>
              <a:effectLst/>
              <a:uLnTx/>
              <a:uFillTx/>
              <a:latin typeface="Roboto Light"/>
              <a:ea typeface="Roboto Light"/>
              <a:cs typeface="Roboto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8EC8C8">
                  <a:lumMod val="50000"/>
                </a:srgbClr>
              </a:solidFill>
              <a:effectLst/>
              <a:uLnTx/>
              <a:uFillTx/>
              <a:latin typeface="Roboto Light"/>
              <a:ea typeface="Roboto Light"/>
              <a:cs typeface="Roboto Ligh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Char char="•"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EC8C8">
                  <a:lumMod val="50000"/>
                </a:srgbClr>
              </a:solidFill>
              <a:effectLst/>
              <a:uLnTx/>
              <a:uFillTx/>
              <a:latin typeface="Roboto Light"/>
              <a:ea typeface="Roboto Light"/>
              <a:cs typeface="Robot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8EC8C8">
                  <a:lumMod val="50000"/>
                </a:srgbClr>
              </a:solidFill>
              <a:effectLst/>
              <a:uLnTx/>
              <a:uFillTx/>
              <a:latin typeface="Roboto Light"/>
              <a:ea typeface="Roboto Light"/>
              <a:cs typeface="Roboto Ligh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69490" y="53100"/>
            <a:ext cx="8964398" cy="904939"/>
          </a:xfrm>
          <a:prstGeom prst="rect">
            <a:avLst/>
          </a:prstGeom>
        </p:spPr>
        <p:txBody>
          <a:bodyPr wrap="square" lIns="45720" tIns="22860" rIns="45720" bIns="2286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36E20"/>
                </a:solidFill>
                <a:effectLst/>
                <a:uLnTx/>
                <a:uFillTx/>
                <a:latin typeface="Poppins"/>
                <a:ea typeface="Roboto"/>
                <a:cs typeface="Poppins"/>
              </a:rPr>
              <a:t>PMC Decision Tool Outputs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36E20"/>
              </a:solidFill>
              <a:effectLst/>
              <a:uLnTx/>
              <a:uFillTx/>
              <a:latin typeface="Poppins"/>
              <a:ea typeface="Roboto"/>
              <a:cs typeface="Poppi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01874" y="2427281"/>
            <a:ext cx="1869197" cy="296463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74" y="2986274"/>
            <a:ext cx="2185353" cy="230389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982" y="2524068"/>
            <a:ext cx="1657337" cy="291672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414" y="2531290"/>
            <a:ext cx="1938190" cy="2938984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1066800" y="5510678"/>
            <a:ext cx="10317480" cy="1340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8866287" y="123715"/>
            <a:ext cx="3161281" cy="1603918"/>
          </a:xfrm>
          <a:prstGeom prst="irregularSeal1">
            <a:avLst/>
          </a:prstGeom>
          <a:solidFill>
            <a:schemeClr val="accent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PRELIMINARY RESULTS</a:t>
            </a: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243641" y="1520593"/>
            <a:ext cx="971238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Clinical cases averted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(per 1000 children aged 0-2.5 years per year)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"/>
              <a:cs typeface="Roboto Ligh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866287" y="5370909"/>
            <a:ext cx="274150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Mozambique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(5 course)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"/>
              <a:cs typeface="Roboto Ligh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456396" y="2938022"/>
            <a:ext cx="9729323" cy="2268396"/>
            <a:chOff x="2298245" y="3024286"/>
            <a:chExt cx="9729323" cy="2268396"/>
          </a:xfrm>
        </p:grpSpPr>
        <p:grpSp>
          <p:nvGrpSpPr>
            <p:cNvPr id="52" name="Group 51"/>
            <p:cNvGrpSpPr/>
            <p:nvPr/>
          </p:nvGrpSpPr>
          <p:grpSpPr>
            <a:xfrm>
              <a:off x="2298245" y="3024286"/>
              <a:ext cx="9729323" cy="2020614"/>
              <a:chOff x="2298245" y="3566073"/>
              <a:chExt cx="9729323" cy="2020614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2298245" y="3686378"/>
                <a:ext cx="915029" cy="1885213"/>
                <a:chOff x="3815594" y="2605436"/>
                <a:chExt cx="1444190" cy="2807163"/>
              </a:xfrm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5"/>
                <a:srcRect l="-378" t="7296" b="-396"/>
                <a:stretch>
                  <a:fillRect/>
                </a:stretch>
              </p:blipFill>
              <p:spPr>
                <a:xfrm>
                  <a:off x="3815594" y="2605436"/>
                  <a:ext cx="1304966" cy="2807163"/>
                </a:xfrm>
                <a:prstGeom prst="rect">
                  <a:avLst/>
                </a:prstGeom>
              </p:spPr>
            </p:pic>
            <p:sp>
              <p:nvSpPr>
                <p:cNvPr id="16" name="TextBox 15"/>
                <p:cNvSpPr txBox="1"/>
                <p:nvPr/>
              </p:nvSpPr>
              <p:spPr>
                <a:xfrm>
                  <a:off x="4064362" y="3271531"/>
                  <a:ext cx="996063" cy="5499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Roboto Light"/>
                      <a:ea typeface="Roboto"/>
                      <a:cs typeface="Roboto Light"/>
                    </a:rPr>
                    <a:t>120</a:t>
                  </a:r>
                  <a:endPara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oboto Light"/>
                    <a:ea typeface="Roboto"/>
                    <a:cs typeface="Roboto Light"/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4075608" y="4252273"/>
                  <a:ext cx="1184176" cy="5499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Roboto Light"/>
                      <a:ea typeface="Roboto"/>
                      <a:cs typeface="Roboto Light"/>
                    </a:rPr>
                    <a:t>60</a:t>
                  </a:r>
                  <a:endPara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oboto Light"/>
                    <a:ea typeface="Roboto"/>
                    <a:cs typeface="+mn-cs"/>
                  </a:endParaRPr>
                </a:p>
              </p:txBody>
            </p:sp>
          </p:grpSp>
          <p:grpSp>
            <p:nvGrpSpPr>
              <p:cNvPr id="30" name="Group 29"/>
              <p:cNvGrpSpPr/>
              <p:nvPr/>
            </p:nvGrpSpPr>
            <p:grpSpPr>
              <a:xfrm>
                <a:off x="7764168" y="3675828"/>
                <a:ext cx="1200000" cy="1910859"/>
                <a:chOff x="3299536" y="2811813"/>
                <a:chExt cx="1762870" cy="2807163"/>
              </a:xfrm>
            </p:grpSpPr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>
                <a:blip r:embed="rId5"/>
                <a:srcRect l="-378" t="7296" b="-396"/>
                <a:stretch>
                  <a:fillRect/>
                </a:stretch>
              </p:blipFill>
              <p:spPr>
                <a:xfrm>
                  <a:off x="3299536" y="2811813"/>
                  <a:ext cx="1304966" cy="2807163"/>
                </a:xfrm>
                <a:prstGeom prst="rect">
                  <a:avLst/>
                </a:prstGeom>
              </p:spPr>
            </p:pic>
            <p:sp>
              <p:nvSpPr>
                <p:cNvPr id="33" name="TextBox 32"/>
                <p:cNvSpPr txBox="1"/>
                <p:nvPr/>
              </p:nvSpPr>
              <p:spPr>
                <a:xfrm>
                  <a:off x="3608439" y="3477909"/>
                  <a:ext cx="1453967" cy="70674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Roboto Light"/>
                      <a:ea typeface="Roboto"/>
                      <a:cs typeface="Roboto Light"/>
                    </a:rPr>
                    <a:t>150</a:t>
                  </a: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oboto Light"/>
                    <a:ea typeface="Roboto"/>
                    <a:cs typeface="+mn-cs"/>
                  </a:endParaRP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3590742" y="4458648"/>
                  <a:ext cx="1471664" cy="70674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Roboto Light"/>
                      <a:ea typeface="Roboto"/>
                      <a:cs typeface="Roboto Light"/>
                    </a:rPr>
                    <a:t>100</a:t>
                  </a: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oboto Light"/>
                    <a:ea typeface="Roboto"/>
                    <a:cs typeface="+mn-cs"/>
                  </a:endParaRPr>
                </a:p>
              </p:txBody>
            </p:sp>
          </p:grpSp>
          <p:grpSp>
            <p:nvGrpSpPr>
              <p:cNvPr id="40" name="Group 39"/>
              <p:cNvGrpSpPr/>
              <p:nvPr/>
            </p:nvGrpSpPr>
            <p:grpSpPr>
              <a:xfrm>
                <a:off x="4730894" y="3566073"/>
                <a:ext cx="1413849" cy="1901089"/>
                <a:chOff x="5232550" y="3518458"/>
                <a:chExt cx="1413849" cy="1901089"/>
              </a:xfrm>
            </p:grpSpPr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 rotWithShape="1">
                <a:blip r:embed="rId6"/>
                <a:srcRect r="87170"/>
                <a:stretch>
                  <a:fillRect/>
                </a:stretch>
              </p:blipFill>
              <p:spPr>
                <a:xfrm>
                  <a:off x="5336184" y="3518458"/>
                  <a:ext cx="158993" cy="1901089"/>
                </a:xfrm>
                <a:prstGeom prst="rect">
                  <a:avLst/>
                </a:prstGeom>
              </p:spPr>
            </p:pic>
            <p:sp>
              <p:nvSpPr>
                <p:cNvPr id="39" name="Rectangle 38"/>
                <p:cNvSpPr/>
                <p:nvPr/>
              </p:nvSpPr>
              <p:spPr>
                <a:xfrm>
                  <a:off x="5232550" y="3575757"/>
                  <a:ext cx="1413849" cy="1284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oboto Light"/>
                    <a:ea typeface="Roboto"/>
                    <a:cs typeface="+mn-cs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5464901" y="4034657"/>
                  <a:ext cx="631099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Roboto Light"/>
                      <a:ea typeface="Roboto"/>
                      <a:cs typeface="Roboto Light"/>
                    </a:rPr>
                    <a:t>200</a:t>
                  </a:r>
                  <a:endPara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oboto Light"/>
                    <a:ea typeface="Roboto"/>
                    <a:cs typeface="+mn-cs"/>
                  </a:endParaRP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5474837" y="4662481"/>
                  <a:ext cx="750286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Roboto Light"/>
                      <a:ea typeface="Roboto"/>
                      <a:cs typeface="Roboto Light"/>
                    </a:rPr>
                    <a:t>100</a:t>
                  </a:r>
                  <a:endPara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oboto Light"/>
                    <a:ea typeface="Roboto"/>
                    <a:cs typeface="+mn-cs"/>
                  </a:endParaRPr>
                </a:p>
              </p:txBody>
            </p:sp>
          </p:grpSp>
          <p:grpSp>
            <p:nvGrpSpPr>
              <p:cNvPr id="48" name="Group 47"/>
              <p:cNvGrpSpPr/>
              <p:nvPr/>
            </p:nvGrpSpPr>
            <p:grpSpPr>
              <a:xfrm>
                <a:off x="10936106" y="3721795"/>
                <a:ext cx="1091462" cy="1767125"/>
                <a:chOff x="11635519" y="3838499"/>
                <a:chExt cx="921253" cy="1466983"/>
              </a:xfrm>
            </p:grpSpPr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>
                <a:blip r:embed="rId5"/>
                <a:srcRect l="-378" t="7296" b="-396"/>
                <a:stretch>
                  <a:fillRect/>
                </a:stretch>
              </p:blipFill>
              <p:spPr>
                <a:xfrm>
                  <a:off x="11635519" y="3838499"/>
                  <a:ext cx="681956" cy="1466983"/>
                </a:xfrm>
                <a:prstGeom prst="rect">
                  <a:avLst/>
                </a:prstGeom>
              </p:spPr>
            </p:pic>
            <p:sp>
              <p:nvSpPr>
                <p:cNvPr id="46" name="TextBox 45"/>
                <p:cNvSpPr txBox="1"/>
                <p:nvPr/>
              </p:nvSpPr>
              <p:spPr>
                <a:xfrm>
                  <a:off x="11796948" y="4186591"/>
                  <a:ext cx="759822" cy="30660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Roboto Light"/>
                      <a:ea typeface="Roboto"/>
                      <a:cs typeface="Roboto Light"/>
                    </a:rPr>
                    <a:t>200</a:t>
                  </a:r>
                  <a:endPara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oboto Light"/>
                    <a:ea typeface="Roboto"/>
                    <a:cs typeface="+mn-cs"/>
                  </a:endParaRP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11787701" y="4699111"/>
                  <a:ext cx="769071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Roboto Light"/>
                      <a:ea typeface="Roboto"/>
                      <a:cs typeface="Roboto Light"/>
                    </a:rPr>
                    <a:t>100</a:t>
                  </a:r>
                  <a:endPara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oboto Light"/>
                    <a:ea typeface="Roboto"/>
                    <a:cs typeface="+mn-cs"/>
                  </a:endParaRPr>
                </a:p>
              </p:txBody>
            </p:sp>
          </p:grpSp>
        </p:grpSp>
        <p:sp>
          <p:nvSpPr>
            <p:cNvPr id="57" name="Star: 5 Points 56"/>
            <p:cNvSpPr/>
            <p:nvPr/>
          </p:nvSpPr>
          <p:spPr>
            <a:xfrm>
              <a:off x="7098703" y="4861196"/>
              <a:ext cx="232170" cy="183704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Roboto"/>
                <a:cs typeface="+mn-cs"/>
              </a:endParaRPr>
            </a:p>
          </p:txBody>
        </p:sp>
        <p:sp>
          <p:nvSpPr>
            <p:cNvPr id="58" name="Star: 5 Points 57"/>
            <p:cNvSpPr/>
            <p:nvPr/>
          </p:nvSpPr>
          <p:spPr>
            <a:xfrm>
              <a:off x="6491748" y="5108978"/>
              <a:ext cx="232170" cy="183704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Roboto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706739" y="6185039"/>
            <a:ext cx="2880242" cy="784830"/>
            <a:chOff x="5318550" y="5308021"/>
            <a:chExt cx="3685374" cy="784830"/>
          </a:xfrm>
        </p:grpSpPr>
        <p:sp>
          <p:nvSpPr>
            <p:cNvPr id="59" name="TextBox 58"/>
            <p:cNvSpPr txBox="1"/>
            <p:nvPr/>
          </p:nvSpPr>
          <p:spPr>
            <a:xfrm>
              <a:off x="5318550" y="5308021"/>
              <a:ext cx="368537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"/>
                <a:cs typeface="Roboto Light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/>
                  <a:ea typeface="Roboto"/>
                  <a:cs typeface="Roboto Light"/>
                </a:rPr>
                <a:t>         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/>
                  <a:ea typeface="Calibri" panose="020F0502020204030204"/>
                  <a:cs typeface="Calibri" panose="020F0502020204030204"/>
                  <a:sym typeface="Wingdings" panose="05000000000000000000" pitchFamily="2" charset="2"/>
                </a:rPr>
                <a:t>using modelled genotype frequency predictions due to small sample denominators (Foo &amp; Flegg J R Soc Interface. 2024;21(210):20230570)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Calibri" panose="020F0502020204030204"/>
                <a:cs typeface="Calibri" panose="020F0502020204030204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"/>
                <a:cs typeface="Roboto Light"/>
              </a:endParaRPr>
            </a:p>
          </p:txBody>
        </p:sp>
        <p:sp>
          <p:nvSpPr>
            <p:cNvPr id="60" name="Star: 5 Points 59"/>
            <p:cNvSpPr/>
            <p:nvPr/>
          </p:nvSpPr>
          <p:spPr>
            <a:xfrm>
              <a:off x="5369211" y="5427876"/>
              <a:ext cx="232170" cy="183704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Roboto"/>
                <a:cs typeface="+mn-cs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350825" y="239773"/>
            <a:ext cx="11721634" cy="904939"/>
          </a:xfrm>
          <a:prstGeom prst="rect">
            <a:avLst/>
          </a:prstGeom>
        </p:spPr>
        <p:txBody>
          <a:bodyPr wrap="square" lIns="45720" tIns="22860" rIns="45720" bIns="2286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Poppins"/>
                <a:ea typeface="Roboto"/>
                <a:cs typeface="Poppins"/>
              </a:rPr>
              <a:t>Reduction in malaria cases: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Roboto"/>
              <a:cs typeface="Poppi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Poppins"/>
                <a:ea typeface="Roboto"/>
                <a:cs typeface="Poppins"/>
              </a:rPr>
              <a:t>Country-specific PMC model vs. No PMC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513" y="5371381"/>
            <a:ext cx="274607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Côte d’Ivoire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(5 course)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26588" y="5371381"/>
            <a:ext cx="274607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Benin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(8 course)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73947" y="5371382"/>
            <a:ext cx="274607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Cameroon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(8 course)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93009" y="4994168"/>
            <a:ext cx="6310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"/>
                <a:cs typeface="Roboto Light"/>
              </a:rPr>
              <a:t>187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"/>
              <a:cs typeface="Roboto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9786" y="4162808"/>
            <a:ext cx="6310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"/>
                <a:cs typeface="Roboto Light"/>
              </a:rPr>
              <a:t>166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"/>
              <a:cs typeface="Roboto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30281" y="3663469"/>
            <a:ext cx="6310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"/>
                <a:cs typeface="Roboto Light"/>
              </a:rPr>
              <a:t>276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"/>
              <a:cs typeface="Roboto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71047" y="3401118"/>
            <a:ext cx="6310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"/>
                <a:cs typeface="Roboto Light"/>
              </a:rPr>
              <a:t>249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1066800" y="5510678"/>
            <a:ext cx="10317480" cy="1340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0825" y="239773"/>
            <a:ext cx="11721634" cy="904939"/>
          </a:xfrm>
          <a:prstGeom prst="rect">
            <a:avLst/>
          </a:prstGeom>
        </p:spPr>
        <p:txBody>
          <a:bodyPr wrap="square" lIns="45720" tIns="22860" rIns="45720" bIns="2286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Poppins"/>
                <a:ea typeface="Roboto"/>
                <a:cs typeface="Poppins"/>
              </a:rPr>
              <a:t>Ranking priorities by cost-effectiveness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Poppins"/>
              <a:ea typeface="Roboto"/>
              <a:cs typeface="Poppin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78699" y="5634081"/>
            <a:ext cx="820179" cy="2354491"/>
          </a:xfrm>
          <a:prstGeom prst="rect">
            <a:avLst/>
          </a:prstGeom>
          <a:noFill/>
        </p:spPr>
        <p:txBody>
          <a:bodyPr wrap="square" lIns="45720" tIns="22860" rIns="45720" bIns="2286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= </a:t>
            </a:r>
            <a:endParaRPr kumimoji="0" lang="en-US" sz="7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0825" y="1586293"/>
            <a:ext cx="11350840" cy="4693593"/>
          </a:xfrm>
          <a:prstGeom prst="rect">
            <a:avLst/>
          </a:prstGeom>
        </p:spPr>
        <p:txBody>
          <a:bodyPr wrap="square" lIns="45720" tIns="22860" rIns="45720" bIns="22860" anchor="t">
            <a:spAutoFit/>
          </a:bodyPr>
          <a:lstStyle/>
          <a:p>
            <a:pPr marL="285750" indent="-137160">
              <a:spcBef>
                <a:spcPts val="1200"/>
              </a:spcBef>
              <a:buFont typeface="Arial" panose="020B0604020202020204"/>
              <a:buChar char="•"/>
            </a:pPr>
            <a:r>
              <a:rPr lang="en-US" sz="2800" b="1" dirty="0">
                <a:solidFill>
                  <a:srgbClr val="1C6373"/>
                </a:solidFill>
                <a:ea typeface="Calibri" panose="020F0502020204030204"/>
                <a:cs typeface="Calibri" panose="020F0502020204030204"/>
              </a:rPr>
              <a:t>Ranked choice list </a:t>
            </a:r>
            <a:endParaRPr lang="en-US" sz="2800" b="1" dirty="0">
              <a:solidFill>
                <a:srgbClr val="1C6373"/>
              </a:solidFill>
              <a:ea typeface="Calibri" panose="020F0502020204030204"/>
              <a:cs typeface="Calibri" panose="020F0502020204030204"/>
            </a:endParaRPr>
          </a:p>
          <a:p>
            <a:pPr marL="742950" lvl="1" indent="-137160">
              <a:spcBef>
                <a:spcPts val="1200"/>
              </a:spcBef>
              <a:buFont typeface="Arial" panose="020B0604020202020204"/>
              <a:buChar char="•"/>
            </a:pPr>
            <a:r>
              <a:rPr lang="en-US" sz="2200" dirty="0">
                <a:solidFill>
                  <a:srgbClr val="1C6373"/>
                </a:solidFill>
                <a:ea typeface="Calibri" panose="020F0502020204030204"/>
                <a:cs typeface="Calibri" panose="020F0502020204030204"/>
              </a:rPr>
              <a:t>Starts with the single most cost-effective choice of delivery schedule and region</a:t>
            </a:r>
            <a:endParaRPr lang="en-US" sz="2200" dirty="0">
              <a:solidFill>
                <a:srgbClr val="1C6373"/>
              </a:solidFill>
              <a:ea typeface="Calibri" panose="020F0502020204030204"/>
              <a:cs typeface="Calibri" panose="020F0502020204030204"/>
            </a:endParaRPr>
          </a:p>
          <a:p>
            <a:pPr marL="742950" lvl="1" indent="-137160">
              <a:spcBef>
                <a:spcPts val="1200"/>
              </a:spcBef>
              <a:buFont typeface="Arial" panose="020B0604020202020204"/>
              <a:buChar char="•"/>
            </a:pPr>
            <a:r>
              <a:rPr lang="en-US" sz="2200" dirty="0">
                <a:solidFill>
                  <a:srgbClr val="1C6373"/>
                </a:solidFill>
                <a:ea typeface="Calibri" panose="020F0502020204030204"/>
                <a:cs typeface="Calibri" panose="020F0502020204030204"/>
              </a:rPr>
              <a:t>Next, an additional choice to add on top if additional funding is available</a:t>
            </a:r>
            <a:endParaRPr lang="en-US" sz="2200" dirty="0">
              <a:solidFill>
                <a:srgbClr val="1C6373"/>
              </a:solidFill>
              <a:ea typeface="Calibri" panose="020F0502020204030204"/>
              <a:cs typeface="Calibri" panose="020F0502020204030204"/>
            </a:endParaRPr>
          </a:p>
          <a:p>
            <a:pPr marL="1200150" lvl="2" indent="-137160">
              <a:spcBef>
                <a:spcPts val="1200"/>
              </a:spcBef>
              <a:buFont typeface="Arial" panose="020B0604020202020204"/>
              <a:buChar char="•"/>
            </a:pPr>
            <a:r>
              <a:rPr lang="en-US" sz="2200" dirty="0">
                <a:solidFill>
                  <a:srgbClr val="1C6373"/>
                </a:solidFill>
                <a:ea typeface="Calibri" panose="020F0502020204030204"/>
                <a:cs typeface="Calibri" panose="020F0502020204030204"/>
              </a:rPr>
              <a:t>Should we intensify the delivery schedule in the same region OR expand PMC to another region?</a:t>
            </a:r>
            <a:endParaRPr lang="en-US" sz="2200" dirty="0">
              <a:solidFill>
                <a:srgbClr val="1C6373"/>
              </a:solidFill>
              <a:ea typeface="Calibri" panose="020F0502020204030204"/>
              <a:cs typeface="Calibri" panose="020F0502020204030204"/>
            </a:endParaRPr>
          </a:p>
          <a:p>
            <a:pPr marL="285750" indent="-137160">
              <a:spcBef>
                <a:spcPts val="1200"/>
              </a:spcBef>
              <a:buFont typeface="Arial" panose="020B0604020202020204"/>
              <a:buChar char="•"/>
            </a:pPr>
            <a:r>
              <a:rPr lang="en-US" sz="2800" b="1" dirty="0">
                <a:solidFill>
                  <a:srgbClr val="1C6373"/>
                </a:solidFill>
                <a:ea typeface="Calibri" panose="020F0502020204030204"/>
                <a:cs typeface="Calibri" panose="020F0502020204030204"/>
              </a:rPr>
              <a:t>For each ranked option: </a:t>
            </a:r>
            <a:endParaRPr lang="en-US" sz="2800" b="1" dirty="0">
              <a:solidFill>
                <a:srgbClr val="1C6373"/>
              </a:solidFill>
              <a:ea typeface="Calibri" panose="020F0502020204030204"/>
              <a:cs typeface="Calibri" panose="020F0502020204030204"/>
            </a:endParaRPr>
          </a:p>
          <a:p>
            <a:pPr marL="742950" lvl="1" indent="-137160">
              <a:spcBef>
                <a:spcPts val="1200"/>
              </a:spcBef>
              <a:buFont typeface="Arial" panose="020B0604020202020204"/>
              <a:buChar char="•"/>
            </a:pPr>
            <a:r>
              <a:rPr lang="en-US" sz="2200" dirty="0">
                <a:solidFill>
                  <a:srgbClr val="1C6373"/>
                </a:solidFill>
                <a:ea typeface="Calibri" panose="020F0502020204030204"/>
                <a:cs typeface="Calibri" panose="020F0502020204030204"/>
              </a:rPr>
              <a:t>Health impact</a:t>
            </a:r>
            <a:endParaRPr lang="en-US" sz="2200" dirty="0">
              <a:solidFill>
                <a:srgbClr val="1C6373"/>
              </a:solidFill>
              <a:ea typeface="Calibri" panose="020F0502020204030204"/>
              <a:cs typeface="Calibri" panose="020F0502020204030204"/>
            </a:endParaRPr>
          </a:p>
          <a:p>
            <a:pPr marL="742950" lvl="1" indent="-137160">
              <a:spcBef>
                <a:spcPts val="1200"/>
              </a:spcBef>
              <a:buFont typeface="Arial" panose="020B0604020202020204"/>
              <a:buChar char="•"/>
            </a:pPr>
            <a:r>
              <a:rPr lang="en-US" sz="2200" dirty="0">
                <a:solidFill>
                  <a:srgbClr val="1C6373"/>
                </a:solidFill>
                <a:ea typeface="Calibri" panose="020F0502020204030204"/>
                <a:cs typeface="Calibri" panose="020F0502020204030204"/>
              </a:rPr>
              <a:t>Incremental and cumulative programmatic cost of PMC</a:t>
            </a:r>
            <a:endParaRPr lang="en-US" sz="2200" dirty="0">
              <a:solidFill>
                <a:srgbClr val="1C6373"/>
              </a:solidFill>
              <a:ea typeface="Calibri" panose="020F0502020204030204"/>
              <a:cs typeface="Calibri" panose="020F0502020204030204"/>
            </a:endParaRPr>
          </a:p>
          <a:p>
            <a:pPr marL="742950" lvl="1" indent="-137160">
              <a:spcBef>
                <a:spcPts val="1200"/>
              </a:spcBef>
              <a:buFont typeface="Arial" panose="020B0604020202020204"/>
              <a:buChar char="•"/>
            </a:pPr>
            <a:r>
              <a:rPr lang="en-US" sz="2200" dirty="0">
                <a:solidFill>
                  <a:srgbClr val="1C6373"/>
                </a:solidFill>
                <a:ea typeface="Calibri" panose="020F0502020204030204"/>
                <a:cs typeface="Calibri" panose="020F0502020204030204"/>
              </a:rPr>
              <a:t>Incremental cost-effectiveness ratio (economic costs, including savings from case reductions)</a:t>
            </a:r>
            <a:endParaRPr lang="en-US" sz="2200" dirty="0">
              <a:solidFill>
                <a:srgbClr val="1C6373"/>
              </a:solidFill>
              <a:ea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6778699" y="5634081"/>
            <a:ext cx="820179" cy="2354491"/>
          </a:xfrm>
          <a:prstGeom prst="rect">
            <a:avLst/>
          </a:prstGeom>
          <a:noFill/>
        </p:spPr>
        <p:txBody>
          <a:bodyPr wrap="square" lIns="45720" tIns="22860" rIns="45720" bIns="2286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= </a:t>
            </a:r>
            <a:endParaRPr kumimoji="0" lang="en-US" sz="7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91359" y="509863"/>
            <a:ext cx="11409281" cy="5671028"/>
            <a:chOff x="545432" y="1347308"/>
            <a:chExt cx="10838848" cy="5387492"/>
          </a:xfrm>
        </p:grpSpPr>
        <p:grpSp>
          <p:nvGrpSpPr>
            <p:cNvPr id="9" name="Group 8"/>
            <p:cNvGrpSpPr/>
            <p:nvPr/>
          </p:nvGrpSpPr>
          <p:grpSpPr>
            <a:xfrm>
              <a:off x="545432" y="1347308"/>
              <a:ext cx="10838848" cy="5387492"/>
              <a:chOff x="300686" y="1385723"/>
              <a:chExt cx="11770223" cy="588214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1"/>
              <a:srcRect l="1486" t="7330" r="1974" b="6899"/>
              <a:stretch>
                <a:fillRect/>
              </a:stretch>
            </p:blipFill>
            <p:spPr>
              <a:xfrm>
                <a:off x="300686" y="1385723"/>
                <a:ext cx="11770223" cy="5882140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3224463" y="3128211"/>
                <a:ext cx="8726905" cy="4058652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ea typeface="Roboto"/>
                  <a:cs typeface="+mn-cs"/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4427798" y="4039507"/>
              <a:ext cx="599348" cy="1287988"/>
              <a:chOff x="4427798" y="4039507"/>
              <a:chExt cx="599348" cy="1287988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4513232" y="4039507"/>
                <a:ext cx="363567" cy="215139"/>
              </a:xfrm>
              <a:prstGeom prst="rect">
                <a:avLst/>
              </a:prstGeom>
              <a:solidFill>
                <a:srgbClr val="F9F9F9"/>
              </a:solidFill>
              <a:ln>
                <a:solidFill>
                  <a:srgbClr val="F9F9F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ea typeface="Roboto"/>
                  <a:cs typeface="+mn-cs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512858" y="4410891"/>
                <a:ext cx="363567" cy="215139"/>
              </a:xfrm>
              <a:prstGeom prst="rect">
                <a:avLst/>
              </a:prstGeom>
              <a:solidFill>
                <a:srgbClr val="F9F9F9"/>
              </a:solidFill>
              <a:ln>
                <a:solidFill>
                  <a:srgbClr val="F9F9F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ea typeface="Roboto"/>
                  <a:cs typeface="+mn-cs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512857" y="4796736"/>
                <a:ext cx="363567" cy="215139"/>
              </a:xfrm>
              <a:prstGeom prst="rect">
                <a:avLst/>
              </a:prstGeom>
              <a:solidFill>
                <a:srgbClr val="F9F9F9"/>
              </a:solidFill>
              <a:ln>
                <a:solidFill>
                  <a:srgbClr val="F9F9F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ea typeface="Roboto"/>
                  <a:cs typeface="+mn-cs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4512857" y="5133252"/>
                <a:ext cx="436726" cy="17287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ea typeface="Roboto"/>
                  <a:cs typeface="+mn-cs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427799" y="4046715"/>
                <a:ext cx="595035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5F5F5F"/>
                    </a:solidFill>
                    <a:effectLst/>
                    <a:uLnTx/>
                    <a:uFillTx/>
                    <a:latin typeface="Roboto Light"/>
                    <a:ea typeface="Roboto"/>
                    <a:cs typeface="+mn-cs"/>
                  </a:rPr>
                  <a:t>Region 1 </a:t>
                </a:r>
                <a:endParaRPr kumimoji="0" lang="en-GB" sz="800" b="1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Roboto Light"/>
                  <a:ea typeface="Roboto"/>
                  <a:cs typeface="+mn-cs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4432111" y="4818702"/>
                <a:ext cx="595035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5F5F5F"/>
                    </a:solidFill>
                    <a:effectLst/>
                    <a:uLnTx/>
                    <a:uFillTx/>
                    <a:latin typeface="Roboto Light"/>
                    <a:ea typeface="Roboto"/>
                    <a:cs typeface="+mn-cs"/>
                  </a:rPr>
                  <a:t>Region 2 </a:t>
                </a:r>
                <a:endParaRPr kumimoji="0" lang="en-GB" sz="800" b="1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Roboto Light"/>
                  <a:ea typeface="Roboto"/>
                  <a:cs typeface="+mn-cs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427798" y="5112051"/>
                <a:ext cx="595035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5F5F5F"/>
                    </a:solidFill>
                    <a:effectLst/>
                    <a:uLnTx/>
                    <a:uFillTx/>
                    <a:latin typeface="Roboto Light"/>
                    <a:ea typeface="Roboto"/>
                    <a:cs typeface="+mn-cs"/>
                  </a:rPr>
                  <a:t>Region 3 </a:t>
                </a:r>
                <a:endParaRPr kumimoji="0" lang="en-GB" sz="800" b="1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Roboto Light"/>
                  <a:ea typeface="Roboto"/>
                  <a:cs typeface="+mn-cs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427798" y="4418099"/>
                <a:ext cx="595035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5F5F5F"/>
                    </a:solidFill>
                    <a:effectLst/>
                    <a:uLnTx/>
                    <a:uFillTx/>
                    <a:latin typeface="Roboto Light"/>
                    <a:ea typeface="Roboto"/>
                    <a:cs typeface="+mn-cs"/>
                  </a:rPr>
                  <a:t>Region 1 </a:t>
                </a:r>
                <a:endParaRPr kumimoji="0" lang="en-GB" sz="800" b="1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Roboto Light"/>
                  <a:ea typeface="Roboto"/>
                  <a:cs typeface="+mn-cs"/>
                </a:endParaRPr>
              </a:p>
            </p:txBody>
          </p:sp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rcRect l="4134"/>
          <a:stretch>
            <a:fillRect/>
          </a:stretch>
        </p:blipFill>
        <p:spPr>
          <a:xfrm>
            <a:off x="3356325" y="2352234"/>
            <a:ext cx="8459287" cy="32361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75517" y="2280672"/>
            <a:ext cx="1434548" cy="143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Country 1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46746" y="3894974"/>
            <a:ext cx="866336" cy="217037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Country 1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24626" y="4311613"/>
            <a:ext cx="866336" cy="2170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Country 1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924626" y="5316153"/>
            <a:ext cx="866336" cy="217037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Country 1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47525" y="4661124"/>
            <a:ext cx="866336" cy="217037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Country 1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29409" y="4981595"/>
            <a:ext cx="866336" cy="2170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Country 1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606758" y="3710735"/>
            <a:ext cx="866336" cy="457888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Region 1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581760" y="4288501"/>
            <a:ext cx="866336" cy="22678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Region 2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581760" y="4627662"/>
            <a:ext cx="866336" cy="226783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Region 3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562334" y="4967838"/>
            <a:ext cx="866336" cy="22678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Region 2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568189" y="5308185"/>
            <a:ext cx="866336" cy="226783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Region 1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722694" y="4345489"/>
            <a:ext cx="866336" cy="22678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A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729782" y="4627662"/>
            <a:ext cx="866336" cy="226783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C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33012" y="2932683"/>
            <a:ext cx="782197" cy="22747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ppins Medium" panose="020B0502040204020203" pitchFamily="2" charset="0"/>
                <a:ea typeface="Roboto"/>
                <a:cs typeface="Poppins Medium" panose="020B0502040204020203" pitchFamily="2" charset="0"/>
              </a:rPr>
              <a:t>Country</a:t>
            </a:r>
            <a:endParaRPr kumimoji="0" lang="en-GB" sz="1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Poppins Medium" panose="020B0502040204020203" pitchFamily="2" charset="0"/>
              <a:ea typeface="Roboto"/>
              <a:cs typeface="Poppins Medium" panose="020B0502040204020203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4" descr="A map of africa with different colored area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8" r="11205" b="14895"/>
          <a:stretch>
            <a:fillRect/>
          </a:stretch>
        </p:blipFill>
        <p:spPr>
          <a:xfrm>
            <a:off x="8392226" y="1968932"/>
            <a:ext cx="3799774" cy="33206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0825" y="239773"/>
            <a:ext cx="11721634" cy="904939"/>
          </a:xfrm>
          <a:prstGeom prst="rect">
            <a:avLst/>
          </a:prstGeom>
        </p:spPr>
        <p:txBody>
          <a:bodyPr wrap="square" lIns="45720" tIns="22860" rIns="45720" bIns="2286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36E20"/>
                </a:solidFill>
                <a:effectLst/>
                <a:uLnTx/>
                <a:uFillTx/>
                <a:latin typeface="Poppins"/>
                <a:ea typeface="Roboto"/>
                <a:cs typeface="Poppins"/>
              </a:rPr>
              <a:t>Key insights - PMC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Poppins"/>
              <a:ea typeface="Roboto"/>
              <a:cs typeface="Poppin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78699" y="5634081"/>
            <a:ext cx="820179" cy="2354491"/>
          </a:xfrm>
          <a:prstGeom prst="rect">
            <a:avLst/>
          </a:prstGeom>
          <a:noFill/>
        </p:spPr>
        <p:txBody>
          <a:bodyPr wrap="square" lIns="45720" tIns="22860" rIns="45720" bIns="2286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= </a:t>
            </a:r>
            <a:endParaRPr kumimoji="0" lang="en-US" sz="7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0825" y="1860884"/>
            <a:ext cx="11600543" cy="877163"/>
          </a:xfrm>
          <a:prstGeom prst="rect">
            <a:avLst/>
          </a:prstGeom>
        </p:spPr>
        <p:txBody>
          <a:bodyPr wrap="square" lIns="45720" tIns="22860" rIns="45720" bIns="22860" anchor="t">
            <a:spAutoFit/>
          </a:bodyPr>
          <a:lstStyle/>
          <a:p>
            <a:pPr marL="14859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Calibri" panose="020F0502020204030204"/>
              <a:cs typeface="Calibri" panose="020F0502020204030204"/>
            </a:endParaRPr>
          </a:p>
          <a:p>
            <a:pPr marL="285750" marR="0" lvl="0" indent="-13716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/>
              <a:buChar char="•"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1" name="Content Placeholder 2"/>
          <p:cNvSpPr txBox="1"/>
          <p:nvPr/>
        </p:nvSpPr>
        <p:spPr>
          <a:xfrm>
            <a:off x="608076" y="1353634"/>
            <a:ext cx="8292084" cy="3943635"/>
          </a:xfrm>
          <a:prstGeom prst="rect">
            <a:avLst/>
          </a:prstGeom>
        </p:spPr>
        <p:txBody>
          <a:bodyPr vert="horz" lIns="45720" tIns="22860" rIns="45720" bIns="2286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"/>
              </a:spcBef>
              <a:spcAft>
                <a:spcPts val="500"/>
              </a:spcAft>
              <a:buFontTx/>
              <a:buNone/>
              <a:defRPr sz="3300" b="0" i="0" kern="1200">
                <a:solidFill>
                  <a:schemeClr val="tx1"/>
                </a:solidFill>
                <a:latin typeface="Poppins Light" pitchFamily="2" charset="77"/>
                <a:ea typeface="Roboto Light" panose="02000000000000000000" pitchFamily="2" charset="0"/>
                <a:cs typeface="Poppins Light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6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6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6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8EC8C8">
                    <a:lumMod val="50000"/>
                  </a:srgbClr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PMC is l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ower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 cost, lower coverage than SMC – unless SMC becomes more “routine”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8EC8C8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Roboto Light"/>
              <a:cs typeface="Calibri" panose="020F0502020204030204" pitchFamily="34" charset="0"/>
            </a:endParaRPr>
          </a:p>
          <a:p>
            <a:pPr marL="457200" lvl="0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Huge heterogeneity across contexts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8EC8C8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Roboto Light"/>
              <a:cs typeface="Calibri" panose="020F0502020204030204" pitchFamily="34" charset="0"/>
            </a:endParaRPr>
          </a:p>
          <a:p>
            <a:pPr marL="457200" lvl="0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Many options for PMC delivery models (number, timing, mode</a:t>
            </a:r>
            <a:r>
              <a:rPr lang="en-US" sz="2800" dirty="0">
                <a:solidFill>
                  <a:srgbClr val="8EC8C8">
                    <a:lumMod val="50000"/>
                  </a:srgbClr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8EC8C8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Roboto Light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A ranked prioritization gives flexibility to respond to changing resource envelope without additional modelling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8EC8C8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Roboto Light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EC8C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PMC Decision Tool serves as an example for how multi-intervention models could be structured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8EC8C8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Roboto Light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64841"/>
            <a:ext cx="7964905" cy="63648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177" y="1360337"/>
            <a:ext cx="5829425" cy="533282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28600" y="6529668"/>
            <a:ext cx="2810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World Malaria Report 2024</a:t>
            </a:r>
            <a:endParaRPr lang="en-GB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277600" y="3703582"/>
            <a:ext cx="8022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UK 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USA</a:t>
            </a:r>
            <a:endParaRPr lang="en-GB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10833100" y="3594100"/>
            <a:ext cx="444500" cy="127000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06967" y="5187365"/>
            <a:ext cx="15784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Domestic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1066800" y="5510678"/>
            <a:ext cx="10317480" cy="1340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78699" y="5634081"/>
            <a:ext cx="820179" cy="2354491"/>
          </a:xfrm>
          <a:prstGeom prst="rect">
            <a:avLst/>
          </a:prstGeom>
          <a:noFill/>
        </p:spPr>
        <p:txBody>
          <a:bodyPr wrap="square" lIns="45720" tIns="22860" rIns="45720" bIns="2286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Roboto"/>
                <a:cs typeface="+mn-cs"/>
              </a:rPr>
              <a:t>= </a:t>
            </a:r>
            <a:endParaRPr kumimoji="0" lang="en-US" sz="7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Roboto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0825" y="1860884"/>
            <a:ext cx="11600543" cy="877163"/>
          </a:xfrm>
          <a:prstGeom prst="rect">
            <a:avLst/>
          </a:prstGeom>
        </p:spPr>
        <p:txBody>
          <a:bodyPr wrap="square" lIns="45720" tIns="22860" rIns="45720" bIns="22860" anchor="t">
            <a:spAutoFit/>
          </a:bodyPr>
          <a:lstStyle/>
          <a:p>
            <a:pPr marL="14859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Calibri" panose="020F0502020204030204"/>
              <a:cs typeface="Calibri" panose="020F0502020204030204"/>
            </a:endParaRPr>
          </a:p>
          <a:p>
            <a:pPr marL="285750" marR="0" lvl="0" indent="-13716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/>
              <a:buChar char="•"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74429" y="2525947"/>
            <a:ext cx="11879166" cy="95410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5813A"/>
                </a:solidFill>
                <a:effectLst/>
                <a:uLnTx/>
                <a:uFillTx/>
                <a:latin typeface="Poppins"/>
                <a:ea typeface="Roboto"/>
                <a:cs typeface="+mn-cs"/>
              </a:rPr>
              <a:t>This work is a collaboration between researchers, implementers, national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E5813A"/>
                </a:solidFill>
                <a:effectLst/>
                <a:uLnTx/>
                <a:uFillTx/>
                <a:latin typeface="Poppins"/>
                <a:ea typeface="Roboto"/>
                <a:cs typeface="+mn-cs"/>
              </a:rPr>
              <a:t>programmes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5813A"/>
                </a:solidFill>
                <a:effectLst/>
                <a:uLnTx/>
                <a:uFillTx/>
                <a:latin typeface="Poppins"/>
                <a:ea typeface="Roboto"/>
                <a:cs typeface="+mn-cs"/>
              </a:rPr>
              <a:t>, and other stakeholders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5813A"/>
              </a:solidFill>
              <a:effectLst/>
              <a:uLnTx/>
              <a:uFillTx/>
              <a:latin typeface="Roboto Light"/>
              <a:ea typeface="Roboto"/>
              <a:cs typeface="Roboto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8919" y="3802683"/>
            <a:ext cx="11168331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77171"/>
                </a:solidFill>
                <a:effectLst/>
                <a:uLnTx/>
                <a:uFillTx/>
                <a:latin typeface="Poppins"/>
                <a:ea typeface="Roboto"/>
                <a:cs typeface="+mn-cs"/>
              </a:rPr>
              <a:t>The views expressed is this presentation are of the research team.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"/>
              <a:cs typeface="Robot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77171"/>
              </a:solidFill>
              <a:effectLst/>
              <a:uLnTx/>
              <a:uFillTx/>
              <a:latin typeface="Poppins"/>
              <a:ea typeface="Roboto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77171"/>
                </a:solidFill>
                <a:effectLst/>
                <a:uLnTx/>
                <a:uFillTx/>
                <a:latin typeface="Poppins"/>
                <a:ea typeface="Roboto"/>
                <a:cs typeface="+mn-cs"/>
              </a:rPr>
              <a:t>Particular thanks to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"/>
              <a:cs typeface="Robot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77171"/>
                </a:solidFill>
                <a:effectLst/>
                <a:uLnTx/>
                <a:uFillTx/>
                <a:latin typeface="Poppins"/>
                <a:ea typeface="Roboto"/>
                <a:cs typeface="+mn-cs"/>
              </a:rPr>
              <a:t>Ishana Atkinson &amp; Andria Mousa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"/>
              <a:cs typeface="Robot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77171"/>
                </a:solidFill>
                <a:effectLst/>
                <a:uLnTx/>
                <a:uFillTx/>
                <a:latin typeface="Poppins"/>
                <a:ea typeface="Roboto"/>
                <a:cs typeface="+mn-cs"/>
              </a:rPr>
              <a:t>for their work in modelling and preparing this presentation,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"/>
              <a:cs typeface="Robot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77171"/>
              </a:solidFill>
              <a:effectLst/>
              <a:uLnTx/>
              <a:uFillTx/>
              <a:latin typeface="Poppins"/>
              <a:ea typeface="Roboto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77171"/>
                </a:solidFill>
                <a:effectLst/>
                <a:uLnTx/>
                <a:uFillTx/>
                <a:latin typeface="Poppins"/>
                <a:ea typeface="Roboto"/>
                <a:cs typeface="+mn-cs"/>
              </a:rPr>
              <a:t>and to Junior Voundi, Lucy Okell, Peter Winskill, Alba McGirr, and Ludovica Ghilardi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77171"/>
              </a:solidFill>
              <a:effectLst/>
              <a:uLnTx/>
              <a:uFillTx/>
              <a:latin typeface="Poppins"/>
              <a:ea typeface="Roboto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77171"/>
                </a:solidFill>
                <a:effectLst/>
                <a:uLnTx/>
                <a:uFillTx/>
                <a:latin typeface="Poppins"/>
                <a:ea typeface="Roboto"/>
                <a:cs typeface="+mn-cs"/>
              </a:rPr>
              <a:t>for their contributions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77171"/>
              </a:solidFill>
              <a:effectLst/>
              <a:uLnTx/>
              <a:uFillTx/>
              <a:latin typeface="Poppins"/>
              <a:ea typeface="Roboto"/>
              <a:cs typeface="Poppin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8604" y="1203157"/>
            <a:ext cx="10571754" cy="4821382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sz="3200" b="1" dirty="0">
                <a:solidFill>
                  <a:srgbClr val="0D5257"/>
                </a:solidFill>
              </a:rPr>
              <a:t>Key principles of cost-effectiveness</a:t>
            </a:r>
            <a:endParaRPr lang="en-US" sz="3200" b="1" dirty="0">
              <a:solidFill>
                <a:srgbClr val="0D5257"/>
              </a:solidFill>
            </a:endParaRPr>
          </a:p>
          <a:p>
            <a:pPr marL="457200" indent="-457200">
              <a:buAutoNum type="arabicPeriod"/>
            </a:pPr>
            <a:endParaRPr lang="en-US" sz="3200" b="1" dirty="0">
              <a:solidFill>
                <a:srgbClr val="0D5257"/>
              </a:solidFill>
            </a:endParaRPr>
          </a:p>
          <a:p>
            <a:pPr marL="457200" indent="-457200">
              <a:buAutoNum type="arabicPeriod"/>
            </a:pPr>
            <a:r>
              <a:rPr lang="en-US" sz="3200" b="1" dirty="0">
                <a:solidFill>
                  <a:srgbClr val="0D5257"/>
                </a:solidFill>
              </a:rPr>
              <a:t>SMC </a:t>
            </a:r>
            <a:endParaRPr lang="en-US" sz="3200" b="1" dirty="0">
              <a:solidFill>
                <a:srgbClr val="0D5257"/>
              </a:solidFill>
            </a:endParaRPr>
          </a:p>
          <a:p>
            <a:pPr marL="457200" indent="-457200">
              <a:buAutoNum type="arabicPeriod"/>
            </a:pPr>
            <a:endParaRPr lang="en-US" sz="3200" b="1" dirty="0">
              <a:solidFill>
                <a:srgbClr val="0D5257"/>
              </a:solidFill>
            </a:endParaRPr>
          </a:p>
          <a:p>
            <a:pPr marL="457200" indent="-457200">
              <a:buAutoNum type="arabicPeriod"/>
            </a:pPr>
            <a:r>
              <a:rPr lang="en-US" sz="3200" b="1" dirty="0">
                <a:solidFill>
                  <a:srgbClr val="0D5257"/>
                </a:solidFill>
              </a:rPr>
              <a:t>PMC </a:t>
            </a:r>
            <a:endParaRPr lang="en-US" sz="3200" b="1" dirty="0">
              <a:solidFill>
                <a:srgbClr val="0D5257"/>
              </a:solidFill>
            </a:endParaRPr>
          </a:p>
          <a:p>
            <a:pPr marL="457200" indent="-457200">
              <a:buAutoNum type="arabicPeriod"/>
            </a:pPr>
            <a:endParaRPr lang="en-US" sz="3200" b="1" dirty="0">
              <a:solidFill>
                <a:srgbClr val="0D5257"/>
              </a:solidFill>
            </a:endParaRPr>
          </a:p>
          <a:p>
            <a:pPr marL="457200" indent="-457200">
              <a:buAutoNum type="arabicPeriod"/>
            </a:pPr>
            <a:r>
              <a:rPr lang="en-US" sz="3200" b="1" dirty="0">
                <a:solidFill>
                  <a:srgbClr val="0D5257"/>
                </a:solidFill>
              </a:rPr>
              <a:t>Malaria vaccines </a:t>
            </a:r>
            <a:endParaRPr lang="en-US" sz="3200" b="1" dirty="0">
              <a:solidFill>
                <a:srgbClr val="0D5257"/>
              </a:solidFill>
            </a:endParaRPr>
          </a:p>
          <a:p>
            <a:pPr marL="457200" indent="-457200">
              <a:buAutoNum type="arabicPeriod"/>
            </a:pPr>
            <a:endParaRPr lang="en-US" sz="3200" b="1" dirty="0">
              <a:solidFill>
                <a:srgbClr val="0D5257"/>
              </a:solidFill>
            </a:endParaRPr>
          </a:p>
          <a:p>
            <a:pPr marL="457200" indent="-457200">
              <a:buAutoNum type="arabicPeriod"/>
            </a:pPr>
            <a:r>
              <a:rPr lang="en-US" sz="3200" b="1" dirty="0">
                <a:solidFill>
                  <a:srgbClr val="0D5257"/>
                </a:solidFill>
              </a:rPr>
              <a:t>Conclusions</a:t>
            </a:r>
            <a:endParaRPr lang="en-GB" sz="3200" b="1" dirty="0">
              <a:solidFill>
                <a:srgbClr val="0D5257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51" y="3410648"/>
            <a:ext cx="1028198" cy="98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81" y="4556476"/>
            <a:ext cx="1698434" cy="106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logo with blue and green letters&#10;&#10;AI-generated content may be incorrect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17" y="2352499"/>
            <a:ext cx="1868909" cy="7538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617998"/>
            <a:ext cx="12192000" cy="124000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127961"/>
            <a:ext cx="12192000" cy="326414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905000"/>
            <a:ext cx="12192000" cy="4152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486032" y="2337633"/>
            <a:ext cx="112199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4400" b="1" i="0" u="none" strike="noStrike" kern="1200" cap="none" spc="0" normalizeH="0" baseline="0" noProof="0" dirty="0">
              <a:ln>
                <a:noFill/>
              </a:ln>
              <a:solidFill>
                <a:srgbClr val="435784"/>
              </a:solidFill>
              <a:effectLst/>
              <a:uLnTx/>
              <a:uFillTx/>
              <a:latin typeface="Aptos Display" panose="02110004020202020204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35784"/>
                </a:solidFill>
                <a:effectLst/>
                <a:uLnTx/>
                <a:uFillTx/>
                <a:latin typeface="Aptos Display" panose="02110004020202020204"/>
                <a:ea typeface="+mn-ea"/>
                <a:cs typeface="Calibri" panose="020F0502020204030204" pitchFamily="34" charset="0"/>
              </a:rPr>
              <a:t>Optimising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35784"/>
                </a:solidFill>
                <a:effectLst/>
                <a:uLnTx/>
                <a:uFillTx/>
                <a:latin typeface="Aptos Display" panose="02110004020202020204"/>
                <a:ea typeface="+mn-ea"/>
                <a:cs typeface="Calibri" panose="020F0502020204030204" pitchFamily="34" charset="0"/>
              </a:rPr>
              <a:t> the impact of malaria vaccines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435784"/>
              </a:solidFill>
              <a:effectLst/>
              <a:uLnTx/>
              <a:uFillTx/>
              <a:latin typeface="Aptos Display" panose="02110004020202020204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35784"/>
                </a:solidFill>
                <a:effectLst/>
                <a:uLnTx/>
                <a:uFillTx/>
                <a:latin typeface="Aptos Display" panose="02110004020202020204"/>
                <a:ea typeface="+mn-ea"/>
                <a:cs typeface="Calibri" panose="020F0502020204030204" pitchFamily="34" charset="0"/>
              </a:rPr>
              <a:t>in West  and Central Africa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435784"/>
              </a:solidFill>
              <a:effectLst/>
              <a:uLnTx/>
              <a:uFillTx/>
              <a:latin typeface="Aptos Display" panose="02110004020202020204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2609"/>
          </a:xfrm>
        </p:spPr>
        <p:txBody>
          <a:bodyPr/>
          <a:lstStyle/>
          <a:p>
            <a:r>
              <a:rPr lang="en-US" dirty="0">
                <a:solidFill>
                  <a:srgbClr val="4458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dirty="0" err="1">
                <a:solidFill>
                  <a:srgbClr val="4458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verall</a:t>
            </a:r>
            <a:r>
              <a:rPr lang="en-US" dirty="0">
                <a:solidFill>
                  <a:srgbClr val="4458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project purpose</a:t>
            </a:r>
            <a:r>
              <a:rPr lang="en-GB" dirty="0">
                <a:solidFill>
                  <a:srgbClr val="4458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solidFill>
                <a:srgbClr val="44588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2057060"/>
            <a:ext cx="10515600" cy="1193390"/>
          </a:xfrm>
          <a:prstGeom prst="rect">
            <a:avLst/>
          </a:prstGeom>
          <a:solidFill>
            <a:srgbClr val="435886"/>
          </a:solidFill>
          <a:ln>
            <a:solidFill>
              <a:srgbClr val="435886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collaborate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with national immunisation and malaria programmes in 14 countries to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undertake implementation research</a:t>
            </a:r>
            <a:r>
              <a:rPr kumimoji="0" lang="en-GB" sz="2800" b="1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3250450"/>
            <a:ext cx="10515600" cy="2293751"/>
          </a:xfrm>
          <a:prstGeom prst="rect">
            <a:avLst/>
          </a:prstGeom>
          <a:solidFill>
            <a:srgbClr val="01AD9E"/>
          </a:solidFill>
          <a:ln>
            <a:solidFill>
              <a:srgbClr val="00AD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Optimise delivery and uptake of malaria vaccines in contexts of seasonal transmission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Exploit the opportunities of malaria vaccine introduction to strengthen delivery of other vaccines and health intervention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39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458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research question </a:t>
            </a:r>
            <a:endParaRPr lang="en-US" dirty="0">
              <a:solidFill>
                <a:srgbClr val="44588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rcRect l="8731" t="16720" r="5424" b="16627"/>
          <a:stretch>
            <a:fillRect/>
          </a:stretch>
        </p:blipFill>
        <p:spPr>
          <a:xfrm>
            <a:off x="10155344" y="23701"/>
            <a:ext cx="2036656" cy="1004748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199" y="1369874"/>
            <a:ext cx="10515599" cy="3543590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Are malaria vaccines cost-effective?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Would it be cost-effective to implement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u="sng" dirty="0">
                <a:solidFill>
                  <a:srgbClr val="4458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strategy</a:t>
            </a:r>
            <a:r>
              <a:rPr lang="en-US" b="1" dirty="0">
                <a:solidFill>
                  <a:srgbClr val="4458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optimize malaria vaccine coverage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en-US" sz="7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compared with </a:t>
            </a:r>
            <a:endParaRPr 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en-US" sz="600" b="1" dirty="0">
              <a:solidFill>
                <a:srgbClr val="00AD9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00AD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“</a:t>
            </a:r>
            <a:r>
              <a:rPr lang="en-US" b="1" u="sng" dirty="0">
                <a:solidFill>
                  <a:srgbClr val="00AD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standard” strategy</a:t>
            </a:r>
            <a:r>
              <a:rPr lang="en-US" b="1" dirty="0">
                <a:solidFill>
                  <a:srgbClr val="00AD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malaria vaccine implementation</a:t>
            </a:r>
            <a:endParaRPr lang="en-US" b="1" dirty="0">
              <a:solidFill>
                <a:srgbClr val="00AD9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00AD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no malaria vaccination</a:t>
            </a:r>
            <a:endParaRPr lang="en-US" sz="1200" b="1" dirty="0">
              <a:solidFill>
                <a:srgbClr val="00AD9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xxx context and for xxx population group?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en-US" sz="3200" b="1" dirty="0">
              <a:solidFill>
                <a:srgbClr val="00AD9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391357" y="1572725"/>
            <a:ext cx="5409281" cy="0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-6" y="5652060"/>
            <a:ext cx="12192006" cy="1193390"/>
          </a:xfrm>
          <a:prstGeom prst="rect">
            <a:avLst/>
          </a:prstGeom>
          <a:solidFill>
            <a:srgbClr val="435886"/>
          </a:solidFill>
          <a:ln>
            <a:solidFill>
              <a:srgbClr val="435886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lvl="0" algn="ctr">
              <a:lnSpc>
                <a:spcPct val="107000"/>
              </a:lnSpc>
              <a:spcAft>
                <a:spcPts val="600"/>
              </a:spcAft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Alternatively: Are any added health benefits worth any added costs?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lnSpc>
                <a:spcPct val="107000"/>
              </a:lnSpc>
              <a:spcAft>
                <a:spcPts val="600"/>
              </a:spcAft>
            </a:pP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Taking into account what else you might have done with those extra resources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39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458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research question </a:t>
            </a:r>
            <a:endParaRPr lang="en-US" dirty="0">
              <a:solidFill>
                <a:srgbClr val="44588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rcRect l="8731" t="16720" r="5424" b="16627"/>
          <a:stretch>
            <a:fillRect/>
          </a:stretch>
        </p:blipFill>
        <p:spPr>
          <a:xfrm>
            <a:off x="10155344" y="23701"/>
            <a:ext cx="2036656" cy="1004748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45429" y="1369874"/>
            <a:ext cx="11101140" cy="3543590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Are malaria vaccines cost-effective?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Would it be cost-effective to implement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u="sng" dirty="0">
                <a:solidFill>
                  <a:srgbClr val="4458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seasonal intensification</a:t>
            </a:r>
            <a:r>
              <a:rPr lang="en-US" b="1" dirty="0">
                <a:solidFill>
                  <a:srgbClr val="4458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b="1" dirty="0">
              <a:solidFill>
                <a:srgbClr val="44588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4458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optimize malaria vaccine coverage </a:t>
            </a:r>
            <a:endParaRPr lang="en-US" b="1" dirty="0">
              <a:solidFill>
                <a:srgbClr val="44588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b="1" u="sng" dirty="0">
                <a:solidFill>
                  <a:srgbClr val="4458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the time of greatest risk and exploiting opportunities for integration  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en-US" sz="900" i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compared with </a:t>
            </a:r>
            <a:endParaRPr 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en-US" sz="800" b="1" dirty="0">
              <a:solidFill>
                <a:srgbClr val="00AD9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b="1" u="sng" dirty="0">
                <a:solidFill>
                  <a:srgbClr val="00AD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age-based strategy</a:t>
            </a:r>
            <a:r>
              <a:rPr lang="en-US" b="1" dirty="0">
                <a:solidFill>
                  <a:srgbClr val="00AD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malaria vaccine implementation</a:t>
            </a:r>
            <a:endParaRPr lang="en-US" sz="1200" b="1" dirty="0">
              <a:solidFill>
                <a:srgbClr val="00AD9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northern Benin for children under 3y?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en-US" sz="3200" b="1" dirty="0">
              <a:solidFill>
                <a:srgbClr val="00AD9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391357" y="1572725"/>
            <a:ext cx="5409281" cy="0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39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458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economic research questions . . . </a:t>
            </a:r>
            <a:endParaRPr lang="en-US" dirty="0">
              <a:solidFill>
                <a:srgbClr val="44588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rcRect l="8731" t="16720" r="5424" b="16627"/>
          <a:stretch>
            <a:fillRect/>
          </a:stretch>
        </p:blipFill>
        <p:spPr>
          <a:xfrm>
            <a:off x="10155344" y="23701"/>
            <a:ext cx="2036656" cy="1004748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369874"/>
            <a:ext cx="10781371" cy="3543590"/>
          </a:xfrm>
        </p:spPr>
        <p:txBody>
          <a:bodyPr>
            <a:noAutofit/>
          </a:bodyPr>
          <a:lstStyle/>
          <a:p>
            <a:pPr marL="357505" indent="-357505">
              <a:buFont typeface="+mj-lt"/>
              <a:buAutoNum type="arabicPeriod"/>
            </a:pPr>
            <a:r>
              <a:rPr lang="en-US" sz="2400" dirty="0">
                <a:solidFill>
                  <a:srgbClr val="4458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the </a:t>
            </a:r>
            <a:r>
              <a:rPr lang="en-US" sz="2400" b="1" dirty="0">
                <a:solidFill>
                  <a:srgbClr val="4458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 costs of implementing the </a:t>
            </a:r>
            <a:r>
              <a:rPr lang="en-US" sz="2400" b="1" dirty="0" err="1">
                <a:solidFill>
                  <a:srgbClr val="4458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optimisation</a:t>
            </a:r>
            <a:r>
              <a:rPr lang="en-US" sz="2400" b="1" dirty="0">
                <a:solidFill>
                  <a:srgbClr val="4458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strategy</a:t>
            </a:r>
            <a:r>
              <a:rPr lang="en-US" sz="2400" dirty="0">
                <a:solidFill>
                  <a:srgbClr val="4458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400" dirty="0">
              <a:solidFill>
                <a:srgbClr val="44588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14705" lvl="2" indent="-357505"/>
            <a:r>
              <a:rPr lang="en-US" dirty="0">
                <a:solidFill>
                  <a:srgbClr val="00AD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requires identifying the intervention and comparator: who, what, where, when, why, how, for how long, for how often*</a:t>
            </a:r>
            <a:endParaRPr lang="en-US" dirty="0">
              <a:solidFill>
                <a:srgbClr val="00AD9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14705" lvl="2" indent="-357505"/>
            <a:r>
              <a:rPr lang="en-US" dirty="0">
                <a:solidFill>
                  <a:srgbClr val="00AD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Additional meetings, training, fuel, vehicles, per diems, radio spots, materials, etc. </a:t>
            </a:r>
            <a:endParaRPr lang="en-US" dirty="0">
              <a:solidFill>
                <a:srgbClr val="00AD9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14705" lvl="2" indent="-357505"/>
            <a:r>
              <a:rPr lang="en-US" dirty="0">
                <a:solidFill>
                  <a:srgbClr val="00AD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Additional vaccine doses?</a:t>
            </a:r>
            <a:endParaRPr lang="en-US" dirty="0">
              <a:solidFill>
                <a:srgbClr val="00AD9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7505" indent="-357505">
              <a:spcBef>
                <a:spcPts val="1800"/>
              </a:spcBef>
              <a:buFont typeface="+mj-lt"/>
              <a:buAutoNum type="arabicPeriod"/>
            </a:pPr>
            <a:r>
              <a:rPr lang="en-US" sz="2400" dirty="0">
                <a:solidFill>
                  <a:srgbClr val="4458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many </a:t>
            </a:r>
            <a:r>
              <a:rPr lang="en-US" sz="2400" b="1" dirty="0">
                <a:solidFill>
                  <a:srgbClr val="4458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malaria cases and deaths </a:t>
            </a:r>
            <a:r>
              <a:rPr lang="en-US" sz="2400" dirty="0">
                <a:solidFill>
                  <a:srgbClr val="4458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averted by </a:t>
            </a:r>
            <a:r>
              <a:rPr lang="en-US" sz="2400" dirty="0" err="1">
                <a:solidFill>
                  <a:srgbClr val="4458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optimised</a:t>
            </a:r>
            <a:r>
              <a:rPr lang="en-US" sz="2400" dirty="0">
                <a:solidFill>
                  <a:srgbClr val="4458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vs. standard MVAC?</a:t>
            </a:r>
            <a:endParaRPr lang="en-US" sz="2400" dirty="0">
              <a:solidFill>
                <a:srgbClr val="44588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14705" lvl="2" indent="-357505"/>
            <a:r>
              <a:rPr lang="en-US" dirty="0">
                <a:solidFill>
                  <a:srgbClr val="00AD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higher coverage</a:t>
            </a:r>
            <a:endParaRPr lang="en-US" dirty="0">
              <a:solidFill>
                <a:srgbClr val="00AD9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14705" lvl="2" indent="-357505"/>
            <a:r>
              <a:rPr lang="en-US" dirty="0">
                <a:solidFill>
                  <a:srgbClr val="00AD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better-timed coverage in the year</a:t>
            </a:r>
            <a:endParaRPr lang="en-US" dirty="0">
              <a:solidFill>
                <a:srgbClr val="00AD9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14705" lvl="2" indent="-357505"/>
            <a:r>
              <a:rPr lang="en-US" dirty="0">
                <a:solidFill>
                  <a:srgbClr val="00AD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better targeted coverage by age</a:t>
            </a:r>
            <a:endParaRPr lang="en-US" dirty="0">
              <a:solidFill>
                <a:srgbClr val="00AD9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14705" lvl="2" indent="-357505"/>
            <a:r>
              <a:rPr lang="en-US" dirty="0">
                <a:solidFill>
                  <a:srgbClr val="00AD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better targeted coverage by geography / population group?</a:t>
            </a:r>
            <a:endParaRPr lang="en-US" dirty="0">
              <a:solidFill>
                <a:srgbClr val="00AD9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7505" indent="-357505">
              <a:spcBef>
                <a:spcPts val="1800"/>
              </a:spcBef>
              <a:buFont typeface="+mj-lt"/>
              <a:buAutoNum type="arabicPeriod"/>
            </a:pPr>
            <a:r>
              <a:rPr lang="en-US" sz="2400" dirty="0">
                <a:solidFill>
                  <a:srgbClr val="4458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</a:t>
            </a:r>
            <a:r>
              <a:rPr lang="en-US" sz="2400" b="1" dirty="0">
                <a:solidFill>
                  <a:srgbClr val="4458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 gains </a:t>
            </a:r>
            <a:r>
              <a:rPr lang="en-US" sz="2400" dirty="0">
                <a:solidFill>
                  <a:srgbClr val="4458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arise from improved coverage of co-delivered interventions?</a:t>
            </a:r>
            <a:endParaRPr lang="en-US" sz="2400" dirty="0">
              <a:solidFill>
                <a:srgbClr val="44588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14705" lvl="2" indent="-357505"/>
            <a:r>
              <a:rPr lang="en-US" dirty="0">
                <a:solidFill>
                  <a:srgbClr val="00AD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SMC</a:t>
            </a:r>
            <a:r>
              <a:rPr lang="en-US" dirty="0">
                <a:solidFill>
                  <a:srgbClr val="00AD9E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o</a:t>
            </a:r>
            <a:r>
              <a:rPr lang="en-US" dirty="0">
                <a:solidFill>
                  <a:srgbClr val="00AD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 vaccines, vitamin A, deworming, growth monitoring, care-seeking for fever . . . ?</a:t>
            </a:r>
            <a:endParaRPr lang="en-US" dirty="0">
              <a:solidFill>
                <a:srgbClr val="00AD9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7505" indent="-357505">
              <a:spcBef>
                <a:spcPts val="1800"/>
              </a:spcBef>
              <a:buFont typeface="+mj-lt"/>
              <a:buAutoNum type="arabicPeriod"/>
            </a:pPr>
            <a:r>
              <a:rPr lang="en-US" sz="2400" dirty="0">
                <a:solidFill>
                  <a:srgbClr val="4458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the </a:t>
            </a:r>
            <a:r>
              <a:rPr lang="en-US" sz="2400" b="1" dirty="0">
                <a:solidFill>
                  <a:srgbClr val="4458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 savings </a:t>
            </a:r>
            <a:r>
              <a:rPr lang="en-US" sz="2400" dirty="0">
                <a:solidFill>
                  <a:srgbClr val="4458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reduced need for diagnosis and treatment?</a:t>
            </a:r>
            <a:endParaRPr lang="en-US" sz="2400" dirty="0">
              <a:solidFill>
                <a:srgbClr val="44588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3502" y="6488667"/>
            <a:ext cx="111021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505" lvl="1" indent="-357505"/>
            <a:r>
              <a:rPr lang="en-US" sz="1400" dirty="0">
                <a:solidFill>
                  <a:srgbClr val="00AD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*Hoffman et al (2014). Better reporting of interventions; template for intervention description and replication (</a:t>
            </a:r>
            <a:r>
              <a:rPr lang="en-US" sz="1400" dirty="0" err="1">
                <a:solidFill>
                  <a:srgbClr val="00AD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TIDieR</a:t>
            </a:r>
            <a:r>
              <a:rPr lang="en-US" sz="1400" dirty="0">
                <a:solidFill>
                  <a:srgbClr val="00AD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checklist and guide. BMJ.</a:t>
            </a:r>
            <a:endParaRPr lang="en-US" sz="1400" dirty="0">
              <a:solidFill>
                <a:srgbClr val="00AD9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39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458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. . and also</a:t>
            </a:r>
            <a:endParaRPr lang="en-US" dirty="0">
              <a:solidFill>
                <a:srgbClr val="44588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rcRect l="8731" t="16720" r="5424" b="16627"/>
          <a:stretch>
            <a:fillRect/>
          </a:stretch>
        </p:blipFill>
        <p:spPr>
          <a:xfrm>
            <a:off x="10155344" y="23701"/>
            <a:ext cx="2036656" cy="1004748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745613"/>
            <a:ext cx="5799668" cy="3064607"/>
          </a:xfrm>
        </p:spPr>
        <p:txBody>
          <a:bodyPr anchor="ctr">
            <a:noAutofit/>
          </a:bodyPr>
          <a:lstStyle/>
          <a:p>
            <a:pPr marL="268605" indent="-268605">
              <a:buNone/>
            </a:pPr>
            <a:r>
              <a:rPr lang="en-US" sz="2400" dirty="0">
                <a:solidFill>
                  <a:srgbClr val="4458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How do our findings about costs and cost-effectiveness </a:t>
            </a:r>
            <a:r>
              <a:rPr lang="en-US" sz="2400" b="1" dirty="0">
                <a:solidFill>
                  <a:srgbClr val="4458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vary across contexts</a:t>
            </a:r>
            <a:r>
              <a:rPr lang="en-US" sz="2400" dirty="0">
                <a:solidFill>
                  <a:srgbClr val="4458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400" dirty="0">
              <a:solidFill>
                <a:srgbClr val="44588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8605" indent="-268605"/>
            <a:endParaRPr lang="en-US" sz="2400" dirty="0">
              <a:solidFill>
                <a:srgbClr val="44588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8605" indent="-268605">
              <a:buNone/>
            </a:pPr>
            <a:r>
              <a:rPr lang="en-US" sz="2400" dirty="0">
                <a:solidFill>
                  <a:srgbClr val="4458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What </a:t>
            </a:r>
            <a:r>
              <a:rPr lang="en-US" sz="2400" b="1" dirty="0">
                <a:solidFill>
                  <a:srgbClr val="4458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lessons and recommendations </a:t>
            </a:r>
            <a:r>
              <a:rPr lang="en-US" sz="2400" dirty="0">
                <a:solidFill>
                  <a:srgbClr val="4458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</a:t>
            </a:r>
            <a:r>
              <a:rPr lang="en-US" sz="2400" dirty="0" err="1">
                <a:solidFill>
                  <a:srgbClr val="4458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programmes</a:t>
            </a:r>
            <a:r>
              <a:rPr lang="en-US" sz="2400" dirty="0">
                <a:solidFill>
                  <a:srgbClr val="4458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draw?</a:t>
            </a:r>
            <a:endParaRPr lang="en-US" sz="2400" dirty="0">
              <a:solidFill>
                <a:srgbClr val="44588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794387" y="1745614"/>
            <a:ext cx="5397613" cy="3328828"/>
            <a:chOff x="6637868" y="2574808"/>
            <a:chExt cx="5397613" cy="3328828"/>
          </a:xfrm>
        </p:grpSpPr>
        <p:pic>
          <p:nvPicPr>
            <p:cNvPr id="9" name="Picture 8" descr="A person holding a toothpick&#10;&#10;Description automatically generated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7868" y="2574808"/>
              <a:ext cx="5397613" cy="302105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571566" y="5595859"/>
              <a:ext cx="23198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World Health Organization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0" y="5698574"/>
            <a:ext cx="12192000" cy="1146876"/>
          </a:xfrm>
          <a:prstGeom prst="rect">
            <a:avLst/>
          </a:prstGeom>
          <a:solidFill>
            <a:srgbClr val="01AD9E"/>
          </a:solidFill>
          <a:ln>
            <a:solidFill>
              <a:srgbClr val="00AD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 economic research questions are </a:t>
            </a:r>
            <a:r>
              <a:rPr lang="en-US" sz="2800" b="1" u="sng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be refined and developed collaboratively </a:t>
            </a:r>
            <a:endParaRPr lang="en-US" sz="2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Outline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8604" y="1203157"/>
            <a:ext cx="10571754" cy="4821382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sz="3200" b="1" dirty="0">
                <a:solidFill>
                  <a:srgbClr val="0D5257"/>
                </a:solidFill>
              </a:rPr>
              <a:t>Key principles of cost-effectiveness</a:t>
            </a:r>
            <a:endParaRPr lang="en-US" sz="3200" b="1" dirty="0">
              <a:solidFill>
                <a:srgbClr val="0D5257"/>
              </a:solidFill>
            </a:endParaRPr>
          </a:p>
          <a:p>
            <a:pPr marL="457200" indent="-457200">
              <a:buAutoNum type="arabicPeriod"/>
            </a:pPr>
            <a:endParaRPr lang="en-US" sz="3200" b="1" dirty="0">
              <a:solidFill>
                <a:srgbClr val="0D5257"/>
              </a:solidFill>
            </a:endParaRPr>
          </a:p>
          <a:p>
            <a:pPr marL="457200" indent="-457200">
              <a:buAutoNum type="arabicPeriod"/>
            </a:pPr>
            <a:r>
              <a:rPr lang="en-US" sz="3200" b="1" dirty="0">
                <a:solidFill>
                  <a:srgbClr val="0D5257"/>
                </a:solidFill>
              </a:rPr>
              <a:t>SMC </a:t>
            </a:r>
            <a:endParaRPr lang="en-US" sz="3200" b="1" dirty="0">
              <a:solidFill>
                <a:srgbClr val="0D5257"/>
              </a:solidFill>
            </a:endParaRPr>
          </a:p>
          <a:p>
            <a:pPr marL="457200" indent="-457200">
              <a:buAutoNum type="arabicPeriod"/>
            </a:pPr>
            <a:endParaRPr lang="en-US" sz="3200" b="1" dirty="0">
              <a:solidFill>
                <a:srgbClr val="0D5257"/>
              </a:solidFill>
            </a:endParaRPr>
          </a:p>
          <a:p>
            <a:pPr marL="457200" indent="-457200">
              <a:buAutoNum type="arabicPeriod"/>
            </a:pPr>
            <a:r>
              <a:rPr lang="en-US" sz="3200" b="1" dirty="0">
                <a:solidFill>
                  <a:srgbClr val="0D5257"/>
                </a:solidFill>
              </a:rPr>
              <a:t>PMC </a:t>
            </a:r>
            <a:endParaRPr lang="en-US" sz="3200" b="1" dirty="0">
              <a:solidFill>
                <a:srgbClr val="0D5257"/>
              </a:solidFill>
            </a:endParaRPr>
          </a:p>
          <a:p>
            <a:pPr marL="457200" indent="-457200">
              <a:buAutoNum type="arabicPeriod"/>
            </a:pPr>
            <a:endParaRPr lang="en-US" sz="3200" b="1" dirty="0">
              <a:solidFill>
                <a:srgbClr val="0D5257"/>
              </a:solidFill>
            </a:endParaRPr>
          </a:p>
          <a:p>
            <a:pPr marL="457200" indent="-457200">
              <a:buAutoNum type="arabicPeriod"/>
            </a:pPr>
            <a:r>
              <a:rPr lang="en-US" sz="3200" b="1" dirty="0">
                <a:solidFill>
                  <a:srgbClr val="0D5257"/>
                </a:solidFill>
              </a:rPr>
              <a:t>Malaria vaccines </a:t>
            </a:r>
            <a:endParaRPr lang="en-US" sz="3200" b="1" dirty="0">
              <a:solidFill>
                <a:srgbClr val="0D5257"/>
              </a:solidFill>
            </a:endParaRPr>
          </a:p>
          <a:p>
            <a:pPr marL="457200" indent="-457200">
              <a:buAutoNum type="arabicPeriod"/>
            </a:pPr>
            <a:endParaRPr lang="en-US" sz="3200" b="1" dirty="0">
              <a:solidFill>
                <a:srgbClr val="0D5257"/>
              </a:solidFill>
            </a:endParaRPr>
          </a:p>
          <a:p>
            <a:pPr marL="457200" indent="-457200">
              <a:buAutoNum type="arabicPeriod"/>
            </a:pPr>
            <a:r>
              <a:rPr lang="en-US" sz="3200" b="1" dirty="0">
                <a:solidFill>
                  <a:srgbClr val="0D5257"/>
                </a:solidFill>
              </a:rPr>
              <a:t>Conclusions</a:t>
            </a:r>
            <a:endParaRPr lang="en-GB" sz="3200" b="1" dirty="0">
              <a:solidFill>
                <a:srgbClr val="0D5257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51" y="3410648"/>
            <a:ext cx="1028198" cy="98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81" y="4556476"/>
            <a:ext cx="1698434" cy="106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logo with blue and green letters&#10;&#10;AI-generated content may be incorrect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17" y="2352499"/>
            <a:ext cx="1868909" cy="7538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127961"/>
            <a:ext cx="12192000" cy="449003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rcRect l="58093" t="13158" r="3008" b="14350"/>
          <a:stretch>
            <a:fillRect/>
          </a:stretch>
        </p:blipFill>
        <p:spPr>
          <a:xfrm>
            <a:off x="6666514" y="646576"/>
            <a:ext cx="5308508" cy="556484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16976" y="189116"/>
            <a:ext cx="6148198" cy="6479768"/>
            <a:chOff x="6664271" y="254715"/>
            <a:chExt cx="5346916" cy="563527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rcRect l="32415" t="18079" r="23729" b="23842"/>
            <a:stretch>
              <a:fillRect/>
            </a:stretch>
          </p:blipFill>
          <p:spPr>
            <a:xfrm>
              <a:off x="6664272" y="254715"/>
              <a:ext cx="5346915" cy="398306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rcRect l="32670" t="42486" r="23474" b="33324"/>
            <a:stretch>
              <a:fillRect/>
            </a:stretch>
          </p:blipFill>
          <p:spPr>
            <a:xfrm>
              <a:off x="6664271" y="4231037"/>
              <a:ext cx="5346916" cy="1658951"/>
            </a:xfrm>
            <a:prstGeom prst="rect">
              <a:avLst/>
            </a:prstGeom>
          </p:spPr>
        </p:pic>
      </p:grpSp>
      <p:cxnSp>
        <p:nvCxnSpPr>
          <p:cNvPr id="12" name="Straight Connector 11"/>
          <p:cNvCxnSpPr/>
          <p:nvPr/>
        </p:nvCxnSpPr>
        <p:spPr>
          <a:xfrm>
            <a:off x="7303177" y="5630779"/>
            <a:ext cx="238224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Conclusion - Insights for action now</a:t>
            </a:r>
            <a:endParaRPr lang="en-GB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316" y="1201091"/>
            <a:ext cx="10972801" cy="4821382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rgbClr val="00ADC6"/>
                </a:solidFill>
              </a:rPr>
              <a:t>Make the case for urgent investment in malaria </a:t>
            </a:r>
            <a:endParaRPr lang="en-US" b="1" dirty="0">
              <a:solidFill>
                <a:srgbClr val="00ADC6"/>
              </a:solidFill>
            </a:endParaRPr>
          </a:p>
          <a:p>
            <a:pPr marL="1071880" lvl="1" indent="-328930">
              <a:buFont typeface="Wingdings" panose="05000000000000000000" pitchFamily="2" charset="2"/>
              <a:buChar char="Ø"/>
            </a:pPr>
            <a:r>
              <a:rPr lang="en-US" sz="2000" dirty="0"/>
              <a:t>to MOF, private sector, and (new / non-traditional) donors  </a:t>
            </a:r>
            <a:endParaRPr lang="en-US" sz="2000" dirty="0"/>
          </a:p>
          <a:p>
            <a:pPr marL="1085850" lvl="1" indent="-342900">
              <a:buFont typeface="Wingdings" panose="05000000000000000000" pitchFamily="2" charset="2"/>
              <a:buChar char="Ø"/>
            </a:pPr>
            <a:r>
              <a:rPr lang="en-US" sz="2000" dirty="0"/>
              <a:t>Focus on </a:t>
            </a:r>
            <a:r>
              <a:rPr lang="en-US" sz="2000" b="1" u="sng" dirty="0">
                <a:solidFill>
                  <a:srgbClr val="E95B0C"/>
                </a:solidFill>
              </a:rPr>
              <a:t>costs</a:t>
            </a:r>
            <a:r>
              <a:rPr lang="en-US" sz="2000" b="1" dirty="0">
                <a:solidFill>
                  <a:srgbClr val="E95B0C"/>
                </a:solidFill>
              </a:rPr>
              <a:t> (investments + savings)</a:t>
            </a:r>
            <a:r>
              <a:rPr lang="en-US" sz="2000" dirty="0"/>
              <a:t> and </a:t>
            </a:r>
            <a:r>
              <a:rPr lang="en-US" sz="2000" b="1" u="sng" dirty="0">
                <a:solidFill>
                  <a:schemeClr val="accent5"/>
                </a:solidFill>
              </a:rPr>
              <a:t>deaths</a:t>
            </a:r>
            <a:r>
              <a:rPr lang="en-US" sz="2000" dirty="0"/>
              <a:t> (or DALYs) – not just cases</a:t>
            </a:r>
            <a:endParaRPr lang="en-US" sz="2000" dirty="0"/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n-US" b="1" u="sng" dirty="0" err="1">
                <a:solidFill>
                  <a:srgbClr val="00ADC6"/>
                </a:solidFill>
              </a:rPr>
              <a:t>Prioritise</a:t>
            </a:r>
            <a:r>
              <a:rPr lang="en-US" b="1" dirty="0">
                <a:solidFill>
                  <a:srgbClr val="00ADC6"/>
                </a:solidFill>
              </a:rPr>
              <a:t> to </a:t>
            </a:r>
            <a:r>
              <a:rPr lang="en-US" b="1" dirty="0" err="1">
                <a:solidFill>
                  <a:srgbClr val="00ADC6"/>
                </a:solidFill>
              </a:rPr>
              <a:t>maximise</a:t>
            </a:r>
            <a:r>
              <a:rPr lang="en-US" b="1" dirty="0">
                <a:solidFill>
                  <a:srgbClr val="00ADC6"/>
                </a:solidFill>
              </a:rPr>
              <a:t> health impact</a:t>
            </a:r>
            <a:r>
              <a:rPr lang="en-US" dirty="0"/>
              <a:t> </a:t>
            </a:r>
            <a:r>
              <a:rPr lang="en-US" b="1" dirty="0">
                <a:solidFill>
                  <a:srgbClr val="00ADC6"/>
                </a:solidFill>
              </a:rPr>
              <a:t>and </a:t>
            </a:r>
            <a:r>
              <a:rPr lang="en-US" b="1" dirty="0" err="1">
                <a:solidFill>
                  <a:srgbClr val="00ADC6"/>
                </a:solidFill>
              </a:rPr>
              <a:t>minimise</a:t>
            </a:r>
            <a:r>
              <a:rPr lang="en-US" b="1" dirty="0">
                <a:solidFill>
                  <a:srgbClr val="00ADC6"/>
                </a:solidFill>
              </a:rPr>
              <a:t> deaths – equity &amp; efficiency</a:t>
            </a:r>
            <a:endParaRPr lang="en-US" b="1" dirty="0">
              <a:solidFill>
                <a:srgbClr val="00ADC6"/>
              </a:solidFill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Geographical areas – with highest (malaria) mortality rates</a:t>
            </a:r>
            <a:endParaRPr lang="en-US" sz="2000" dirty="0"/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Population groups – with highest (malaria) mortality rates </a:t>
            </a:r>
            <a:endParaRPr lang="en-US" sz="2000" dirty="0"/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Interventions – with highest effectiveness against deaths </a:t>
            </a:r>
            <a:r>
              <a:rPr lang="en-US" sz="2000" b="1" i="1" dirty="0"/>
              <a:t>for the cost</a:t>
            </a:r>
            <a:endParaRPr lang="en-US" sz="2000" b="1" i="1" dirty="0"/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n-GB" b="1" i="1" dirty="0">
                <a:solidFill>
                  <a:srgbClr val="00ADC6"/>
                </a:solidFill>
              </a:rPr>
              <a:t>De-prioritise </a:t>
            </a:r>
            <a:r>
              <a:rPr lang="en-GB" b="1" dirty="0">
                <a:solidFill>
                  <a:srgbClr val="00ADC6"/>
                </a:solidFill>
              </a:rPr>
              <a:t>to free up resources for more cost-effective uses</a:t>
            </a:r>
            <a:endParaRPr lang="en-GB" b="1" i="1" dirty="0">
              <a:solidFill>
                <a:srgbClr val="00ADC6"/>
              </a:solidFill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Many </a:t>
            </a:r>
            <a:r>
              <a:rPr lang="en-US" sz="2000" b="1" dirty="0">
                <a:solidFill>
                  <a:schemeClr val="accent5"/>
                </a:solidFill>
              </a:rPr>
              <a:t>activities </a:t>
            </a:r>
            <a:r>
              <a:rPr lang="en-US" sz="2000" b="1" dirty="0">
                <a:solidFill>
                  <a:srgbClr val="E95B0C"/>
                </a:solidFill>
              </a:rPr>
              <a:t>will stop </a:t>
            </a:r>
            <a:r>
              <a:rPr lang="en-US" sz="2000" dirty="0"/>
              <a:t>this year – opportunity to choose consciously</a:t>
            </a:r>
            <a:endParaRPr lang="en-US" sz="2000" b="1" dirty="0">
              <a:solidFill>
                <a:schemeClr val="accent5"/>
              </a:solidFill>
            </a:endParaRPr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n-GB" b="1" dirty="0">
                <a:solidFill>
                  <a:srgbClr val="00ADC6"/>
                </a:solidFill>
                <a:latin typeface="+mn-lt"/>
              </a:rPr>
              <a:t>Implement efficiently</a:t>
            </a:r>
            <a:endParaRPr lang="en-GB" b="1" dirty="0">
              <a:solidFill>
                <a:srgbClr val="00ADC6"/>
              </a:solidFill>
              <a:latin typeface="+mn-lt"/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Integrate interventions </a:t>
            </a:r>
            <a:r>
              <a:rPr lang="en-GB" sz="2000" i="1" dirty="0"/>
              <a:t>if</a:t>
            </a:r>
            <a:r>
              <a:rPr lang="en-GB" sz="2000" dirty="0"/>
              <a:t> efficient (and not adding inefficient complexity)</a:t>
            </a:r>
            <a:endParaRPr lang="en-GB" sz="2000" dirty="0"/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Flexible mentality needed – not business-as-usual </a:t>
            </a:r>
            <a:endParaRPr lang="en-GB" sz="2000" dirty="0"/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Accept &lt;100% coverage – prevent epidemics overwhelming health services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Merci </a:t>
            </a:r>
            <a:br>
              <a:rPr lang="en-US" dirty="0"/>
            </a:br>
            <a:r>
              <a:rPr lang="en-US" dirty="0" err="1"/>
              <a:t>Akpe</a:t>
            </a:r>
            <a:br>
              <a:rPr lang="en-US" dirty="0"/>
            </a:br>
            <a:r>
              <a:rPr lang="en-US" dirty="0"/>
              <a:t>Thank you</a:t>
            </a:r>
            <a:br>
              <a:rPr lang="en-US" dirty="0"/>
            </a:br>
            <a:r>
              <a:rPr lang="en-US" dirty="0" err="1"/>
              <a:t>Obrigada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What is health economic evaluation?</a:t>
            </a:r>
            <a:endParaRPr lang="en-GB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5928"/>
            <a:ext cx="10905461" cy="4821382"/>
          </a:xfrm>
        </p:spPr>
        <p:txBody>
          <a:bodyPr vert="horz" lIns="45720" tIns="22860" rIns="45720" bIns="22860" rtlCol="0" anchor="t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D5257"/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Comparison of the </a:t>
            </a:r>
            <a:r>
              <a:rPr lang="en-US" sz="2800" b="1" dirty="0">
                <a:solidFill>
                  <a:srgbClr val="00ADC6"/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additional costs </a:t>
            </a:r>
            <a:r>
              <a:rPr lang="en-US" sz="2800" dirty="0">
                <a:solidFill>
                  <a:srgbClr val="0D5257"/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relative to the </a:t>
            </a:r>
            <a:r>
              <a:rPr lang="en-US" sz="2800" b="1" dirty="0">
                <a:solidFill>
                  <a:srgbClr val="00ADC6"/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additional health benefits</a:t>
            </a:r>
            <a:r>
              <a:rPr lang="en-US" sz="2800" dirty="0">
                <a:solidFill>
                  <a:srgbClr val="0D5257"/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 of one </a:t>
            </a:r>
            <a:r>
              <a:rPr lang="en-US" sz="2800" b="1" dirty="0">
                <a:solidFill>
                  <a:srgbClr val="00ADC6"/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intervention</a:t>
            </a:r>
            <a:r>
              <a:rPr lang="en-US" sz="2800" dirty="0">
                <a:solidFill>
                  <a:srgbClr val="0D5257"/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 vs. a comparator intervention</a:t>
            </a:r>
            <a:endParaRPr lang="en-US" sz="2800" dirty="0">
              <a:solidFill>
                <a:srgbClr val="0D5257"/>
              </a:solidFill>
              <a:latin typeface="Calibri" panose="020F0502020204030204" pitchFamily="34" charset="0"/>
              <a:ea typeface="Roboto Light"/>
              <a:cs typeface="Calibri" panose="020F0502020204030204" pitchFamily="34" charset="0"/>
            </a:endParaRP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D5257"/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Note: A product – a vaccine, a tablet – is not an intervention! </a:t>
            </a:r>
            <a:endParaRPr lang="en-US" sz="2400" dirty="0">
              <a:solidFill>
                <a:srgbClr val="0D5257"/>
              </a:solidFill>
              <a:latin typeface="Calibri" panose="020F0502020204030204" pitchFamily="34" charset="0"/>
              <a:ea typeface="Roboto Light"/>
              <a:cs typeface="Calibri" panose="020F0502020204030204" pitchFamily="34" charset="0"/>
            </a:endParaRP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D5257"/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An intervention requires action by humans – and a clear definition of who, what, where, when, why, for how long, how often, etc.</a:t>
            </a:r>
            <a:endParaRPr lang="en-US" sz="2400" dirty="0">
              <a:solidFill>
                <a:srgbClr val="0D5257"/>
              </a:solidFill>
              <a:latin typeface="Calibri" panose="020F0502020204030204" pitchFamily="34" charset="0"/>
              <a:ea typeface="Roboto Light"/>
              <a:cs typeface="Calibri" panose="020F0502020204030204" pitchFamily="34" charset="0"/>
            </a:endParaRP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D5257"/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“Cost-effectiveness” is judged based on opportunity costs – what else could have been achieved with those same resources? </a:t>
            </a:r>
            <a:endParaRPr lang="en-US" sz="2800" dirty="0">
              <a:solidFill>
                <a:srgbClr val="0D5257"/>
              </a:solidFill>
              <a:latin typeface="Calibri" panose="020F0502020204030204" pitchFamily="34" charset="0"/>
              <a:ea typeface="Roboto Light"/>
              <a:cs typeface="Calibri" panose="020F0502020204030204" pitchFamily="34" charset="0"/>
            </a:endParaRP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D5257"/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Often involves comparison against a cost-effectiveness threshold</a:t>
            </a:r>
            <a:endParaRPr lang="en-US" sz="2400" dirty="0">
              <a:solidFill>
                <a:srgbClr val="0D5257"/>
              </a:solidFill>
              <a:latin typeface="Calibri" panose="020F0502020204030204" pitchFamily="34" charset="0"/>
              <a:ea typeface="Roboto Light"/>
              <a:cs typeface="Calibri" panose="020F0502020204030204" pitchFamily="34" charset="0"/>
            </a:endParaRP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D5257"/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Not an accounting exercise! </a:t>
            </a:r>
            <a:endParaRPr lang="en-US" sz="2800" dirty="0">
              <a:solidFill>
                <a:srgbClr val="0D5257"/>
              </a:solidFill>
              <a:latin typeface="Calibri" panose="020F0502020204030204" pitchFamily="34" charset="0"/>
              <a:ea typeface="Roboto Light"/>
              <a:cs typeface="Calibri" panose="020F0502020204030204" pitchFamily="34" charset="0"/>
            </a:endParaRP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D5257"/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“financial costs” = money </a:t>
            </a:r>
            <a:r>
              <a:rPr lang="en-US" sz="2400" dirty="0">
                <a:solidFill>
                  <a:srgbClr val="0D5257"/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  <a:sym typeface="Wingdings" panose="05000000000000000000" pitchFamily="2" charset="2"/>
              </a:rPr>
              <a:t> important for budgeting</a:t>
            </a:r>
            <a:endParaRPr lang="en-US" sz="2400" dirty="0">
              <a:solidFill>
                <a:srgbClr val="0D5257"/>
              </a:solidFill>
              <a:latin typeface="Calibri" panose="020F0502020204030204" pitchFamily="34" charset="0"/>
              <a:ea typeface="Roboto Light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D5257"/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  <a:sym typeface="Wingdings" panose="05000000000000000000" pitchFamily="2" charset="2"/>
              </a:rPr>
              <a:t>“economic costs” = value of resources  important for guiding choices</a:t>
            </a:r>
            <a:r>
              <a:rPr lang="en-US" sz="2400" dirty="0">
                <a:solidFill>
                  <a:srgbClr val="0D5257"/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 </a:t>
            </a:r>
            <a:endParaRPr lang="en-US" sz="2400" dirty="0">
              <a:solidFill>
                <a:srgbClr val="0D5257"/>
              </a:solidFill>
              <a:latin typeface="Calibri" panose="020F0502020204030204" pitchFamily="34" charset="0"/>
              <a:ea typeface="Roboto Light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D5257"/>
              </a:solidFill>
              <a:latin typeface="Calibri" panose="020F0502020204030204" pitchFamily="34" charset="0"/>
              <a:ea typeface="Roboto Light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Outline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8604" y="1203157"/>
            <a:ext cx="10571754" cy="4821382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sz="3200" b="1" dirty="0">
                <a:solidFill>
                  <a:srgbClr val="0D5257"/>
                </a:solidFill>
              </a:rPr>
              <a:t>Key principles of cost-effectiveness</a:t>
            </a:r>
            <a:endParaRPr lang="en-US" sz="3200" b="1" dirty="0">
              <a:solidFill>
                <a:srgbClr val="0D5257"/>
              </a:solidFill>
            </a:endParaRPr>
          </a:p>
          <a:p>
            <a:pPr marL="457200" indent="-457200">
              <a:buAutoNum type="arabicPeriod"/>
            </a:pPr>
            <a:endParaRPr lang="en-US" sz="3200" b="1" dirty="0">
              <a:solidFill>
                <a:srgbClr val="0D5257"/>
              </a:solidFill>
            </a:endParaRPr>
          </a:p>
          <a:p>
            <a:pPr marL="457200" indent="-457200">
              <a:buAutoNum type="arabicPeriod"/>
            </a:pPr>
            <a:r>
              <a:rPr lang="en-US" sz="3200" b="1" dirty="0">
                <a:solidFill>
                  <a:srgbClr val="0D5257"/>
                </a:solidFill>
              </a:rPr>
              <a:t>SMC </a:t>
            </a:r>
            <a:endParaRPr lang="en-US" sz="3200" b="1" dirty="0">
              <a:solidFill>
                <a:srgbClr val="0D5257"/>
              </a:solidFill>
            </a:endParaRPr>
          </a:p>
          <a:p>
            <a:pPr marL="457200" indent="-457200">
              <a:buAutoNum type="arabicPeriod"/>
            </a:pPr>
            <a:endParaRPr lang="en-US" sz="3200" b="1" dirty="0">
              <a:solidFill>
                <a:srgbClr val="0D5257"/>
              </a:solidFill>
            </a:endParaRPr>
          </a:p>
          <a:p>
            <a:pPr marL="457200" indent="-457200">
              <a:buAutoNum type="arabicPeriod"/>
            </a:pPr>
            <a:r>
              <a:rPr lang="en-US" sz="3200" b="1" dirty="0">
                <a:solidFill>
                  <a:srgbClr val="0D5257"/>
                </a:solidFill>
              </a:rPr>
              <a:t>PMC </a:t>
            </a:r>
            <a:endParaRPr lang="en-US" sz="3200" b="1" dirty="0">
              <a:solidFill>
                <a:srgbClr val="0D5257"/>
              </a:solidFill>
            </a:endParaRPr>
          </a:p>
          <a:p>
            <a:pPr marL="457200" indent="-457200">
              <a:buAutoNum type="arabicPeriod"/>
            </a:pPr>
            <a:endParaRPr lang="en-US" sz="3200" b="1" dirty="0">
              <a:solidFill>
                <a:srgbClr val="0D5257"/>
              </a:solidFill>
            </a:endParaRPr>
          </a:p>
          <a:p>
            <a:pPr marL="457200" indent="-457200">
              <a:buAutoNum type="arabicPeriod"/>
            </a:pPr>
            <a:r>
              <a:rPr lang="en-US" sz="3200" b="1" dirty="0">
                <a:solidFill>
                  <a:srgbClr val="0D5257"/>
                </a:solidFill>
              </a:rPr>
              <a:t>Malaria vaccines </a:t>
            </a:r>
            <a:endParaRPr lang="en-US" sz="3200" b="1" dirty="0">
              <a:solidFill>
                <a:srgbClr val="0D5257"/>
              </a:solidFill>
            </a:endParaRPr>
          </a:p>
          <a:p>
            <a:pPr marL="457200" indent="-457200">
              <a:buAutoNum type="arabicPeriod"/>
            </a:pPr>
            <a:endParaRPr lang="en-US" sz="3200" b="1" dirty="0">
              <a:solidFill>
                <a:srgbClr val="0D5257"/>
              </a:solidFill>
            </a:endParaRPr>
          </a:p>
          <a:p>
            <a:pPr marL="457200" indent="-457200">
              <a:buAutoNum type="arabicPeriod"/>
            </a:pPr>
            <a:r>
              <a:rPr lang="en-US" sz="3200" b="1" dirty="0">
                <a:solidFill>
                  <a:srgbClr val="0D5257"/>
                </a:solidFill>
              </a:rPr>
              <a:t>Conclusions</a:t>
            </a:r>
            <a:endParaRPr lang="en-GB" sz="3200" b="1" dirty="0">
              <a:solidFill>
                <a:srgbClr val="0D5257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51" y="3410648"/>
            <a:ext cx="1028198" cy="98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81" y="4556476"/>
            <a:ext cx="1698434" cy="106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logo with blue and green letters&#10;&#10;AI-generated content may be incorrect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17" y="2352499"/>
            <a:ext cx="1868909" cy="7538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238500"/>
            <a:ext cx="12192000" cy="36195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0" y="1127961"/>
            <a:ext cx="12192000" cy="87053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51675" y="3010836"/>
            <a:ext cx="3760720" cy="90381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lr>
                <a:srgbClr val="A7005F"/>
              </a:buClr>
              <a:buSzPct val="120000"/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E91D3E"/>
              </a:buClr>
              <a:buSzPct val="12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B5F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0000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0" fontAlgn="base" hangingPunct="0">
              <a:spcAft>
                <a:spcPct val="0"/>
              </a:spcAft>
              <a:buClr>
                <a:srgbClr val="B30076"/>
              </a:buClr>
              <a:buNone/>
              <a:defRPr/>
            </a:pPr>
            <a:r>
              <a:rPr lang="en-GB" altLang="en-US" sz="1735" dirty="0">
                <a:solidFill>
                  <a:prstClr val="white"/>
                </a:solidFill>
              </a:rPr>
              <a:t>David Bath, Halimatou Diawara, Catherine Pitt, Paul Milligan</a:t>
            </a:r>
            <a:endParaRPr lang="en-GB" altLang="en-US" sz="1735" dirty="0">
              <a:solidFill>
                <a:prstClr val="white"/>
              </a:solidFill>
            </a:endParaRPr>
          </a:p>
          <a:p>
            <a:pPr defTabSz="914400" eaLnBrk="0" fontAlgn="base" hangingPunct="0">
              <a:spcAft>
                <a:spcPct val="0"/>
              </a:spcAft>
              <a:buClr>
                <a:srgbClr val="B30076"/>
              </a:buClr>
              <a:buNone/>
              <a:defRPr/>
            </a:pPr>
            <a:r>
              <a:rPr lang="en-GB" altLang="en-US" sz="1735" dirty="0">
                <a:solidFill>
                  <a:prstClr val="white"/>
                </a:solidFill>
              </a:rPr>
              <a:t>&amp; many others!</a:t>
            </a:r>
            <a:endParaRPr lang="en-GB" altLang="en-US" sz="1735" dirty="0">
              <a:solidFill>
                <a:prstClr val="white"/>
              </a:solidFill>
            </a:endParaRPr>
          </a:p>
        </p:txBody>
      </p:sp>
      <p:sp>
        <p:nvSpPr>
          <p:cNvPr id="2" name="ZoneTexte 1"/>
          <p:cNvSpPr txBox="1">
            <a:spLocks noChangeArrowheads="1"/>
          </p:cNvSpPr>
          <p:nvPr/>
        </p:nvSpPr>
        <p:spPr bwMode="auto">
          <a:xfrm>
            <a:off x="151675" y="113431"/>
            <a:ext cx="4331879" cy="255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A7005F"/>
              </a:buClr>
              <a:buSzPct val="120000"/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E91D3E"/>
              </a:buClr>
              <a:buSzPct val="12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B5FE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0000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6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665" dirty="0">
                <a:solidFill>
                  <a:srgbClr val="EEECE1"/>
                </a:solidFill>
              </a:rPr>
              <a:t>Cost and cost-effectiveness of </a:t>
            </a:r>
            <a:br>
              <a:rPr lang="en-US" altLang="en-US" sz="2665" dirty="0">
                <a:solidFill>
                  <a:srgbClr val="EEECE1"/>
                </a:solidFill>
              </a:rPr>
            </a:br>
            <a:r>
              <a:rPr lang="en-US" altLang="en-US" sz="2665" dirty="0">
                <a:solidFill>
                  <a:srgbClr val="EEECE1"/>
                </a:solidFill>
              </a:rPr>
              <a:t>extending SMC to</a:t>
            </a:r>
            <a:br>
              <a:rPr lang="en-US" altLang="en-US" sz="2665" dirty="0">
                <a:solidFill>
                  <a:srgbClr val="EEECE1"/>
                </a:solidFill>
              </a:rPr>
            </a:br>
            <a:r>
              <a:rPr lang="en-US" altLang="en-US" sz="2665" dirty="0">
                <a:solidFill>
                  <a:srgbClr val="EEECE1"/>
                </a:solidFill>
              </a:rPr>
              <a:t>5 monthly cycles or to children under 10 years in Guinea, Niger &amp; Mali</a:t>
            </a:r>
            <a:endParaRPr lang="en-US" altLang="en-US" sz="2665" dirty="0">
              <a:solidFill>
                <a:srgbClr val="EEECE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p of the country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22090" y="2350705"/>
            <a:ext cx="6743917" cy="4769009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01600" y="260649"/>
            <a:ext cx="11990917" cy="703263"/>
          </a:xfrm>
        </p:spPr>
        <p:txBody>
          <a:bodyPr/>
          <a:lstStyle/>
          <a:p>
            <a:r>
              <a:rPr lang="en-US" dirty="0"/>
              <a:t>The SMC Impact project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471965" y="1262050"/>
            <a:ext cx="11426120" cy="1493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NMPs in Guinea, Mali &amp; Niger piloted SMC extensions in 4 districts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marL="609600" indent="-457200" defTabSz="609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60000"/>
              <a:buFont typeface="Courier New" panose="02070309020205020404" pitchFamily="49" charset="0"/>
              <a:buChar char="o"/>
            </a:pPr>
            <a:r>
              <a:rPr lang="en-US" sz="2265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Adding a 5</a:t>
            </a:r>
            <a:r>
              <a:rPr lang="en-US" sz="2265" baseline="30000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th</a:t>
            </a:r>
            <a:r>
              <a:rPr lang="en-US" sz="2265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cycle in children &lt;5y (1 district per country)</a:t>
            </a:r>
            <a:endParaRPr lang="en-US" sz="2265" dirty="0">
              <a:solidFill>
                <a:prstClr val="black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marL="609600" indent="-457200" defTabSz="609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60000"/>
              <a:buFont typeface="Courier New" panose="02070309020205020404" pitchFamily="49" charset="0"/>
              <a:buChar char="o"/>
            </a:pPr>
            <a:r>
              <a:rPr lang="en-US" sz="2265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Adding a 5</a:t>
            </a:r>
            <a:r>
              <a:rPr lang="en-US" sz="2265" baseline="30000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th</a:t>
            </a:r>
            <a:r>
              <a:rPr lang="en-US" sz="2265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cycle in children &lt;10y (1 additional district in Niger)</a:t>
            </a:r>
            <a:endParaRPr lang="en-US" sz="2265" dirty="0">
              <a:solidFill>
                <a:prstClr val="black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defTabSz="609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SzPct val="60000"/>
            </a:pPr>
            <a:endParaRPr lang="en-US" sz="1865" dirty="0">
              <a:solidFill>
                <a:prstClr val="black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1965" y="2737003"/>
            <a:ext cx="5122923" cy="3172343"/>
          </a:xfrm>
          <a:prstGeom prst="rect">
            <a:avLst/>
          </a:prstGeom>
          <a:solidFill>
            <a:srgbClr val="CEE4BE"/>
          </a:solidFill>
          <a:ln>
            <a:solidFill>
              <a:srgbClr val="4C7330"/>
            </a:solidFill>
          </a:ln>
        </p:spPr>
        <p:txBody>
          <a:bodyPr wrap="square" rtlCol="0">
            <a:spAutoFit/>
          </a:bodyPr>
          <a:lstStyle/>
          <a:p>
            <a:pPr defTabSz="609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This presentation will cover:</a:t>
            </a:r>
            <a:endParaRPr lang="en-US" sz="2400" i="1" dirty="0">
              <a:solidFill>
                <a:prstClr val="black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marL="342900" indent="-342900" defTabSz="609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Adding a 5</a:t>
            </a:r>
            <a:r>
              <a:rPr lang="en-US" sz="2400" baseline="30000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th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cycle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marL="800100" lvl="1" indent="-342900" defTabSz="609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Costs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marL="800100" lvl="1" indent="-342900" defTabSz="609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Impact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marL="800100" lvl="1" indent="-342900" defTabSz="609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Cost-effectiveness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marL="342900" indent="-342900" defTabSz="609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Extending to &lt;10y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marL="800100" lvl="1" indent="-342900" defTabSz="609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Costs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marL="800100" lvl="1" indent="-342900" defTabSz="609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Impact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marL="800100" lvl="1" indent="-342900" defTabSz="609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Cost-effectiveness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itle pag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Body pag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ody pag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endpag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ain_Presentation_Title_Page">
  <a:themeElements>
    <a:clrScheme name="Custom 1">
      <a:dk1>
        <a:srgbClr val="000000"/>
      </a:dk1>
      <a:lt1>
        <a:srgbClr val="FFFFFF"/>
      </a:lt1>
      <a:dk2>
        <a:srgbClr val="004550"/>
      </a:dk2>
      <a:lt2>
        <a:srgbClr val="2BAC6D"/>
      </a:lt2>
      <a:accent1>
        <a:srgbClr val="2BAC6D"/>
      </a:accent1>
      <a:accent2>
        <a:srgbClr val="004550"/>
      </a:accent2>
      <a:accent3>
        <a:srgbClr val="00ABCE"/>
      </a:accent3>
      <a:accent4>
        <a:srgbClr val="FBB800"/>
      </a:accent4>
      <a:accent5>
        <a:srgbClr val="E95B0C"/>
      </a:accent5>
      <a:accent6>
        <a:srgbClr val="B1B2B3"/>
      </a:accent6>
      <a:hlink>
        <a:srgbClr val="00ABCE"/>
      </a:hlink>
      <a:folHlink>
        <a:srgbClr val="B1B2B3"/>
      </a:folHlink>
    </a:clrScheme>
    <a:fontScheme name="Corb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PSI 50th">
  <a:themeElements>
    <a:clrScheme name="PSI Brand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36E20"/>
      </a:accent1>
      <a:accent2>
        <a:srgbClr val="FFF35C"/>
      </a:accent2>
      <a:accent3>
        <a:srgbClr val="EE4799"/>
      </a:accent3>
      <a:accent4>
        <a:srgbClr val="00AC68"/>
      </a:accent4>
      <a:accent5>
        <a:srgbClr val="8EC8C8"/>
      </a:accent5>
      <a:accent6>
        <a:srgbClr val="70517F"/>
      </a:accent6>
      <a:hlink>
        <a:srgbClr val="0563C1"/>
      </a:hlink>
      <a:folHlink>
        <a:srgbClr val="C04F8D"/>
      </a:folHlink>
    </a:clrScheme>
    <a:fontScheme name="PSI 50th Fonts">
      <a:majorFont>
        <a:latin typeface="Poppins"/>
        <a:ea typeface="Roboto Black"/>
        <a:cs typeface=""/>
      </a:majorFont>
      <a:minorFont>
        <a:latin typeface="Roboto Light"/>
        <a:ea typeface="Roboto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16636</Words>
  <Application>WPS Presentation</Application>
  <PresentationFormat>Widescreen</PresentationFormat>
  <Paragraphs>752</Paragraphs>
  <Slides>51</Slides>
  <Notes>34</Notes>
  <HiddenSlides>0</HiddenSlides>
  <MMClips>0</MMClips>
  <ScaleCrop>false</ScaleCrop>
  <HeadingPairs>
    <vt:vector size="6" baseType="variant">
      <vt:variant>
        <vt:lpstr>已用的字体</vt:lpstr>
      </vt:variant>
      <vt:variant>
        <vt:i4>34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51</vt:i4>
      </vt:variant>
    </vt:vector>
  </HeadingPairs>
  <TitlesOfParts>
    <vt:vector size="92" baseType="lpstr">
      <vt:lpstr>Arial</vt:lpstr>
      <vt:lpstr>SimSun</vt:lpstr>
      <vt:lpstr>Wingdings</vt:lpstr>
      <vt:lpstr>Arial</vt:lpstr>
      <vt:lpstr>MS PGothic</vt:lpstr>
      <vt:lpstr>Calibri</vt:lpstr>
      <vt:lpstr>merriweather</vt:lpstr>
      <vt:lpstr>Segoe Print</vt:lpstr>
      <vt:lpstr>Constantia</vt:lpstr>
      <vt:lpstr>Corbel</vt:lpstr>
      <vt:lpstr>Poppins</vt:lpstr>
      <vt:lpstr>Poppins Light</vt:lpstr>
      <vt:lpstr>Roboto Light</vt:lpstr>
      <vt:lpstr>Wide Latin</vt:lpstr>
      <vt:lpstr>Roboto</vt:lpstr>
      <vt:lpstr>Times New Roman</vt:lpstr>
      <vt:lpstr>open sans</vt:lpstr>
      <vt:lpstr>Roboto Light</vt:lpstr>
      <vt:lpstr>Calibri</vt:lpstr>
      <vt:lpstr>Courier New</vt:lpstr>
      <vt:lpstr>Microsoft YaHei</vt:lpstr>
      <vt:lpstr>Arial Unicode MS</vt:lpstr>
      <vt:lpstr>Aptos</vt:lpstr>
      <vt:lpstr>Segoe UI</vt:lpstr>
      <vt:lpstr>Corbel</vt:lpstr>
      <vt:lpstr>Poppins</vt:lpstr>
      <vt:lpstr>Roboto</vt:lpstr>
      <vt:lpstr>Symbol</vt:lpstr>
      <vt:lpstr>Arial,Sans-Serif</vt:lpstr>
      <vt:lpstr>Poppins Medium</vt:lpstr>
      <vt:lpstr>Aptos Display</vt:lpstr>
      <vt:lpstr>Segoe UI Variable Display</vt:lpstr>
      <vt:lpstr>Aptos</vt:lpstr>
      <vt:lpstr>Segoe UI Symbol</vt:lpstr>
      <vt:lpstr>Thème Office</vt:lpstr>
      <vt:lpstr>1_title page</vt:lpstr>
      <vt:lpstr>1_Body page</vt:lpstr>
      <vt:lpstr>Body page</vt:lpstr>
      <vt:lpstr>1_endpage</vt:lpstr>
      <vt:lpstr>Main_Presentation_Title_Page</vt:lpstr>
      <vt:lpstr>PSI 50th</vt:lpstr>
      <vt:lpstr>Using Cost-Effectiveness Analysis to Maximise Health Outcomes  Insights for SMC, PMC, and malaria vaccines  Dr. Catherine Pitt Professor of Health Economics  Friday, 28 February 2025 SMC Alliance Annual Meeting  Lomé – Togo   </vt:lpstr>
      <vt:lpstr>Outline</vt:lpstr>
      <vt:lpstr>What is (health) economics?</vt:lpstr>
      <vt:lpstr>PowerPoint 演示文稿</vt:lpstr>
      <vt:lpstr>PowerPoint 演示文稿</vt:lpstr>
      <vt:lpstr>What is health economic evaluation?</vt:lpstr>
      <vt:lpstr>Outline</vt:lpstr>
      <vt:lpstr>PowerPoint 演示文稿</vt:lpstr>
      <vt:lpstr>The SMC Impact project</vt:lpstr>
      <vt:lpstr>Methods for Costing of SMC strategies</vt:lpstr>
      <vt:lpstr>Adding a 5th cycle increased total annual economic cost of implementing SMC by 16% to 23%</vt:lpstr>
      <vt:lpstr>Adding a 5th cycle decreased the economic  cost per child per cycle by 3% to 7%</vt:lpstr>
      <vt:lpstr>Adding a 5th cycle cost an additional  $0.74 to $1.01 per child reached </vt:lpstr>
      <vt:lpstr>Methods for estimating impact</vt:lpstr>
      <vt:lpstr>SMC averts a substantial proportion of cases</vt:lpstr>
      <vt:lpstr>Not implementing any SMC would result dramatic epidemics in some areas</vt:lpstr>
      <vt:lpstr>SMC averts more cases when delivered  in high incidence periods</vt:lpstr>
      <vt:lpstr>Methods for cost-effectiveness analysis</vt:lpstr>
      <vt:lpstr>A 5th cycle appears cost-effective in Dabola &amp; Takiéta  (based on administrative coverage) because incidence in 5th month was high</vt:lpstr>
      <vt:lpstr>Surveys indicate lower coverage  than administrative data</vt:lpstr>
      <vt:lpstr>Adding a 5th cycle remains cost-effective in Dabola when using survey coverage estimates but no longer cost-effective in Takiéta</vt:lpstr>
      <vt:lpstr>In Yanfolila, even a 4-cycle strategy  does not appear cost-effective</vt:lpstr>
      <vt:lpstr>Methods for evaluating extension to &lt;10y</vt:lpstr>
      <vt:lpstr>Annual economic cost of alternative SMC strategies</vt:lpstr>
      <vt:lpstr>Extending to &lt;10y appears cost-effective in DKT (based on survey coverage)</vt:lpstr>
      <vt:lpstr>Key insights – SMC</vt:lpstr>
      <vt:lpstr>PowerPoint 演示文稿</vt:lpstr>
      <vt:lpstr>Outline</vt:lpstr>
      <vt:lpstr>PowerPoint 演示文稿</vt:lpstr>
      <vt:lpstr>20 million children under 2 years old  live in admin-1 regions where SMC was implemented in 2023</vt:lpstr>
      <vt:lpstr>39 million children under 2 years old in 25 countries live in admin-1 areas of moderate to high transmission without SMC</vt:lpstr>
      <vt:lpstr>PMC costs much less per child than SMC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Outline</vt:lpstr>
      <vt:lpstr>PowerPoint 演示文稿</vt:lpstr>
      <vt:lpstr>Overall project purpose </vt:lpstr>
      <vt:lpstr>Example research question </vt:lpstr>
      <vt:lpstr>Example research question </vt:lpstr>
      <vt:lpstr>More economic research questions . . . </vt:lpstr>
      <vt:lpstr>. . . and also</vt:lpstr>
      <vt:lpstr>PowerPoint 演示文稿</vt:lpstr>
      <vt:lpstr>Outline</vt:lpstr>
      <vt:lpstr>Conclusion - Insights for action now</vt:lpstr>
      <vt:lpstr>Merci  Akpe Thank you Obrigada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Catherine Pitt</dc:creator>
  <cp:lastModifiedBy>flex 5 i5</cp:lastModifiedBy>
  <cp:revision>11</cp:revision>
  <dcterms:created xsi:type="dcterms:W3CDTF">2025-02-16T14:56:00Z</dcterms:created>
  <dcterms:modified xsi:type="dcterms:W3CDTF">2025-03-04T09:51:29Z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2AA6339F15CE46DBA74B26CCFF197E8C_13</vt:lpwstr>
  </property>
  <property fmtid="{D5CDD505-2E9C-101B-9397-08002B2CF9AE}" pid="3" name="KSOProductBuildVer">
    <vt:lpwstr>2057-12.2.0.20341</vt:lpwstr>
  </property>
</Properties>
</file>